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notesSlides/notesSlide48.xml" ContentType="application/vnd.openxmlformats-officedocument.presentationml.notesSlide+xml"/>
  <Override PartName="/ppt/tags/tag45.xml" ContentType="application/vnd.openxmlformats-officedocument.presentationml.tags+xml"/>
  <Override PartName="/ppt/notesSlides/notesSlide49.xml" ContentType="application/vnd.openxmlformats-officedocument.presentationml.notesSlide+xml"/>
  <Override PartName="/ppt/tags/tag46.xml" ContentType="application/vnd.openxmlformats-officedocument.presentationml.tags+xml"/>
  <Override PartName="/ppt/notesSlides/notesSlide50.xml" ContentType="application/vnd.openxmlformats-officedocument.presentationml.notesSlide+xml"/>
  <Override PartName="/ppt/tags/tag47.xml" ContentType="application/vnd.openxmlformats-officedocument.presentationml.tags+xml"/>
  <Override PartName="/ppt/notesSlides/notesSlide51.xml" ContentType="application/vnd.openxmlformats-officedocument.presentationml.notesSlide+xml"/>
  <Override PartName="/ppt/tags/tag48.xml" ContentType="application/vnd.openxmlformats-officedocument.presentationml.tags+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tags/tag50.xml" ContentType="application/vnd.openxmlformats-officedocument.presentationml.tags+xml"/>
  <Override PartName="/ppt/notesSlides/notesSlide54.xml" ContentType="application/vnd.openxmlformats-officedocument.presentationml.notesSlide+xml"/>
  <Override PartName="/ppt/tags/tag51.xml" ContentType="application/vnd.openxmlformats-officedocument.presentationml.tags+xml"/>
  <Override PartName="/ppt/notesSlides/notesSlide55.xml" ContentType="application/vnd.openxmlformats-officedocument.presentationml.notesSlide+xml"/>
  <Override PartName="/ppt/tags/tag52.xml" ContentType="application/vnd.openxmlformats-officedocument.presentationml.tags+xml"/>
  <Override PartName="/ppt/notesSlides/notesSlide56.xml" ContentType="application/vnd.openxmlformats-officedocument.presentationml.notesSlide+xml"/>
  <Override PartName="/ppt/tags/tag53.xml" ContentType="application/vnd.openxmlformats-officedocument.presentationml.tags+xml"/>
  <Override PartName="/ppt/notesSlides/notesSlide57.xml" ContentType="application/vnd.openxmlformats-officedocument.presentationml.notesSlide+xml"/>
  <Override PartName="/ppt/tags/tag54.xml" ContentType="application/vnd.openxmlformats-officedocument.presentationml.tags+xml"/>
  <Override PartName="/ppt/notesSlides/notesSlide58.xml" ContentType="application/vnd.openxmlformats-officedocument.presentationml.notesSlide+xml"/>
  <Override PartName="/ppt/tags/tag55.xml" ContentType="application/vnd.openxmlformats-officedocument.presentationml.tags+xml"/>
  <Override PartName="/ppt/notesSlides/notesSlide59.xml" ContentType="application/vnd.openxmlformats-officedocument.presentationml.notesSlide+xml"/>
  <Override PartName="/ppt/tags/tag56.xml" ContentType="application/vnd.openxmlformats-officedocument.presentationml.tags+xml"/>
  <Override PartName="/ppt/notesSlides/notesSlide60.xml" ContentType="application/vnd.openxmlformats-officedocument.presentationml.notesSlide+xml"/>
  <Override PartName="/ppt/tags/tag57.xml" ContentType="application/vnd.openxmlformats-officedocument.presentationml.tags+xml"/>
  <Override PartName="/ppt/notesSlides/notesSlide61.xml" ContentType="application/vnd.openxmlformats-officedocument.presentationml.notesSlide+xml"/>
  <Override PartName="/ppt/tags/tag58.xml" ContentType="application/vnd.openxmlformats-officedocument.presentationml.tags+xml"/>
  <Override PartName="/ppt/notesSlides/notesSlide62.xml" ContentType="application/vnd.openxmlformats-officedocument.presentationml.notesSlide+xml"/>
  <Override PartName="/ppt/comments/comment1.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65" r:id="rId2"/>
    <p:sldId id="320" r:id="rId3"/>
    <p:sldId id="322" r:id="rId4"/>
    <p:sldId id="296" r:id="rId5"/>
    <p:sldId id="258" r:id="rId6"/>
    <p:sldId id="259" r:id="rId7"/>
    <p:sldId id="264" r:id="rId8"/>
    <p:sldId id="297" r:id="rId9"/>
    <p:sldId id="295" r:id="rId10"/>
    <p:sldId id="298" r:id="rId11"/>
    <p:sldId id="262" r:id="rId12"/>
    <p:sldId id="268" r:id="rId13"/>
    <p:sldId id="269" r:id="rId14"/>
    <p:sldId id="270" r:id="rId15"/>
    <p:sldId id="271" r:id="rId16"/>
    <p:sldId id="266"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 id="267" r:id="rId30"/>
    <p:sldId id="284" r:id="rId31"/>
    <p:sldId id="286" r:id="rId32"/>
    <p:sldId id="285" r:id="rId33"/>
    <p:sldId id="287" r:id="rId34"/>
    <p:sldId id="288" r:id="rId35"/>
    <p:sldId id="289" r:id="rId36"/>
    <p:sldId id="290" r:id="rId37"/>
    <p:sldId id="291" r:id="rId38"/>
    <p:sldId id="292" r:id="rId39"/>
    <p:sldId id="293" r:id="rId40"/>
    <p:sldId id="294" r:id="rId41"/>
    <p:sldId id="321"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25" r:id="rId59"/>
    <p:sldId id="316" r:id="rId60"/>
    <p:sldId id="317" r:id="rId61"/>
    <p:sldId id="318" r:id="rId62"/>
    <p:sldId id="319" r:id="rId63"/>
    <p:sldId id="323" r:id="rId64"/>
    <p:sldId id="324" r:id="rId65"/>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IRELLO HERVE Stephanie" initials="P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0360" autoAdjust="0"/>
  </p:normalViewPr>
  <p:slideViewPr>
    <p:cSldViewPr>
      <p:cViewPr varScale="1">
        <p:scale>
          <a:sx n="83" d="100"/>
          <a:sy n="83" d="100"/>
        </p:scale>
        <p:origin x="-1464" y="-84"/>
      </p:cViewPr>
      <p:guideLst>
        <p:guide orient="horz" pos="2160"/>
        <p:guide pos="2880"/>
      </p:guideLst>
    </p:cSldViewPr>
  </p:slideViewPr>
  <p:notesTextViewPr>
    <p:cViewPr>
      <p:scale>
        <a:sx n="1" d="1"/>
        <a:sy n="1" d="1"/>
      </p:scale>
      <p:origin x="0" y="1038"/>
    </p:cViewPr>
  </p:notesTextViewPr>
  <p:notesViewPr>
    <p:cSldViewPr>
      <p:cViewPr>
        <p:scale>
          <a:sx n="100" d="100"/>
          <a:sy n="100" d="100"/>
        </p:scale>
        <p:origin x="-1908"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08T14:32:08.83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45659" cy="496411"/>
          </a:xfrm>
          <a:prstGeom prst="rect">
            <a:avLst/>
          </a:prstGeom>
        </p:spPr>
        <p:txBody>
          <a:bodyPr vert="horz" lIns="95566" tIns="47783" rIns="95566" bIns="47783" rtlCol="0"/>
          <a:lstStyle>
            <a:lvl1pPr algn="l">
              <a:defRPr sz="1300"/>
            </a:lvl1pPr>
          </a:lstStyle>
          <a:p>
            <a:endParaRPr lang="fr-FR"/>
          </a:p>
        </p:txBody>
      </p:sp>
      <p:sp>
        <p:nvSpPr>
          <p:cNvPr id="3" name="Espace réservé de la date 2"/>
          <p:cNvSpPr>
            <a:spLocks noGrp="1"/>
          </p:cNvSpPr>
          <p:nvPr>
            <p:ph type="dt" idx="1"/>
          </p:nvPr>
        </p:nvSpPr>
        <p:spPr>
          <a:xfrm>
            <a:off x="3850443" y="2"/>
            <a:ext cx="2945659" cy="496411"/>
          </a:xfrm>
          <a:prstGeom prst="rect">
            <a:avLst/>
          </a:prstGeom>
        </p:spPr>
        <p:txBody>
          <a:bodyPr vert="horz" lIns="95566" tIns="47783" rIns="95566" bIns="47783" rtlCol="0"/>
          <a:lstStyle>
            <a:lvl1pPr algn="r">
              <a:defRPr sz="1300"/>
            </a:lvl1pPr>
          </a:lstStyle>
          <a:p>
            <a:fld id="{43B94975-D1D2-408F-83B2-8E3244FE3B26}" type="datetimeFigureOut">
              <a:rPr lang="fr-FR" smtClean="0"/>
              <a:t>16/04/2014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6" tIns="47783" rIns="95566" bIns="47783"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5566" tIns="47783" rIns="95566" bIns="4778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2"/>
            <a:ext cx="2945659" cy="496411"/>
          </a:xfrm>
          <a:prstGeom prst="rect">
            <a:avLst/>
          </a:prstGeom>
        </p:spPr>
        <p:txBody>
          <a:bodyPr vert="horz" lIns="95566" tIns="47783" rIns="95566" bIns="4778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30092"/>
            <a:ext cx="2945659" cy="496411"/>
          </a:xfrm>
          <a:prstGeom prst="rect">
            <a:avLst/>
          </a:prstGeom>
        </p:spPr>
        <p:txBody>
          <a:bodyPr vert="horz" lIns="95566" tIns="47783" rIns="95566" bIns="47783" rtlCol="0" anchor="b"/>
          <a:lstStyle>
            <a:lvl1pPr algn="r">
              <a:defRPr sz="1300"/>
            </a:lvl1pPr>
          </a:lstStyle>
          <a:p>
            <a:fld id="{222D49DA-36F7-44EA-B734-152683C8F944}" type="slidenum">
              <a:rPr lang="fr-FR" smtClean="0"/>
              <a:t>‹N°›</a:t>
            </a:fld>
            <a:endParaRPr lang="fr-FR"/>
          </a:p>
        </p:txBody>
      </p:sp>
    </p:spTree>
    <p:extLst>
      <p:ext uri="{BB962C8B-B14F-4D97-AF65-F5344CB8AC3E}">
        <p14:creationId xmlns:p14="http://schemas.microsoft.com/office/powerpoint/2010/main" val="213802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50450" y="9430095"/>
            <a:ext cx="2945659" cy="49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nchor="b"/>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48783C02-1A72-4332-9025-E72400A2586E}" type="slidenum">
              <a:rPr lang="fr-FR" sz="1100">
                <a:solidFill>
                  <a:srgbClr val="000000"/>
                </a:solidFill>
                <a:latin typeface="Arial" pitchFamily="34" charset="0"/>
              </a:rPr>
              <a:pPr algn="r" eaLnBrk="1" hangingPunct="1"/>
              <a:t>1</a:t>
            </a:fld>
            <a:endParaRPr lang="fr-FR" sz="1100" dirty="0">
              <a:solidFill>
                <a:srgbClr val="000000"/>
              </a:solidFill>
              <a:latin typeface="Arial" pitchFamily="34" charset="0"/>
            </a:endParaRPr>
          </a:p>
        </p:txBody>
      </p:sp>
      <p:sp>
        <p:nvSpPr>
          <p:cNvPr id="74755" name="Rectangle 7"/>
          <p:cNvSpPr txBox="1">
            <a:spLocks noGrp="1" noChangeArrowheads="1"/>
          </p:cNvSpPr>
          <p:nvPr/>
        </p:nvSpPr>
        <p:spPr bwMode="auto">
          <a:xfrm>
            <a:off x="3850450" y="9430095"/>
            <a:ext cx="2945659" cy="49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nchor="b"/>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86AEE51E-9FA1-45E3-88FC-0F22FB1F1DCB}" type="slidenum">
              <a:rPr lang="fr-FR" sz="1100">
                <a:solidFill>
                  <a:srgbClr val="000000"/>
                </a:solidFill>
                <a:latin typeface="Arial" pitchFamily="34" charset="0"/>
              </a:rPr>
              <a:pPr algn="r" eaLnBrk="1" hangingPunct="1"/>
              <a:t>1</a:t>
            </a:fld>
            <a:endParaRPr lang="fr-FR" sz="1100" dirty="0">
              <a:solidFill>
                <a:srgbClr val="000000"/>
              </a:solidFill>
              <a:latin typeface="Arial" pitchFamily="34" charset="0"/>
            </a:endParaRPr>
          </a:p>
        </p:txBody>
      </p:sp>
      <p:sp>
        <p:nvSpPr>
          <p:cNvPr id="74756" name="Rectangle 7"/>
          <p:cNvSpPr txBox="1">
            <a:spLocks noGrp="1" noChangeArrowheads="1"/>
          </p:cNvSpPr>
          <p:nvPr/>
        </p:nvSpPr>
        <p:spPr bwMode="auto">
          <a:xfrm>
            <a:off x="3848876" y="9431821"/>
            <a:ext cx="2947233" cy="4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9" tIns="45264" rIns="90529" bIns="45264" anchor="b"/>
          <a:lstStyle>
            <a:lvl1pPr defTabSz="906463" eaLnBrk="0" hangingPunct="0">
              <a:defRPr>
                <a:solidFill>
                  <a:schemeClr val="tx1"/>
                </a:solidFill>
                <a:latin typeface="Century Gothic" pitchFamily="34" charset="0"/>
                <a:ea typeface="ＭＳ Ｐゴシック"/>
                <a:cs typeface="ＭＳ Ｐゴシック"/>
              </a:defRPr>
            </a:lvl1pPr>
            <a:lvl2pPr marL="742950" indent="-285750" defTabSz="906463" eaLnBrk="0" hangingPunct="0">
              <a:defRPr>
                <a:solidFill>
                  <a:schemeClr val="tx1"/>
                </a:solidFill>
                <a:latin typeface="Century Gothic" pitchFamily="34" charset="0"/>
                <a:ea typeface="ＭＳ Ｐゴシック"/>
                <a:cs typeface="ＭＳ Ｐゴシック"/>
              </a:defRPr>
            </a:lvl2pPr>
            <a:lvl3pPr marL="1143000" indent="-228600" defTabSz="906463" eaLnBrk="0" hangingPunct="0">
              <a:defRPr>
                <a:solidFill>
                  <a:schemeClr val="tx1"/>
                </a:solidFill>
                <a:latin typeface="Century Gothic" pitchFamily="34" charset="0"/>
                <a:ea typeface="ＭＳ Ｐゴシック"/>
                <a:cs typeface="ＭＳ Ｐゴシック"/>
              </a:defRPr>
            </a:lvl3pPr>
            <a:lvl4pPr marL="1600200" indent="-228600" defTabSz="906463" eaLnBrk="0" hangingPunct="0">
              <a:defRPr>
                <a:solidFill>
                  <a:schemeClr val="tx1"/>
                </a:solidFill>
                <a:latin typeface="Century Gothic" pitchFamily="34" charset="0"/>
                <a:ea typeface="ＭＳ Ｐゴシック"/>
                <a:cs typeface="ＭＳ Ｐゴシック"/>
              </a:defRPr>
            </a:lvl4pPr>
            <a:lvl5pPr marL="2057400" indent="-228600" defTabSz="906463" eaLnBrk="0" hangingPunct="0">
              <a:defRPr>
                <a:solidFill>
                  <a:schemeClr val="tx1"/>
                </a:solidFill>
                <a:latin typeface="Century Gothic" pitchFamily="34" charset="0"/>
                <a:ea typeface="ＭＳ Ｐゴシック"/>
                <a:cs typeface="ＭＳ Ｐゴシック"/>
              </a:defRPr>
            </a:lvl5pPr>
            <a:lvl6pPr marL="25146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54AE86E4-C196-4510-B3F9-9D5157056F69}" type="slidenum">
              <a:rPr lang="fr-FR" altLang="ko-KR" sz="1100">
                <a:solidFill>
                  <a:srgbClr val="000000"/>
                </a:solidFill>
                <a:latin typeface="Arial" pitchFamily="34" charset="0"/>
                <a:ea typeface="굴림"/>
                <a:cs typeface="굴림"/>
              </a:rPr>
              <a:pPr algn="r" eaLnBrk="1" hangingPunct="1"/>
              <a:t>1</a:t>
            </a:fld>
            <a:endParaRPr lang="fr-FR" altLang="ko-KR" sz="1100" dirty="0">
              <a:solidFill>
                <a:srgbClr val="000000"/>
              </a:solidFill>
              <a:latin typeface="Arial" pitchFamily="34" charset="0"/>
              <a:ea typeface="굴림"/>
              <a:cs typeface="굴림"/>
            </a:endParaRPr>
          </a:p>
        </p:txBody>
      </p:sp>
      <p:sp>
        <p:nvSpPr>
          <p:cNvPr id="74757" name="Rectangle 7"/>
          <p:cNvSpPr txBox="1">
            <a:spLocks noGrp="1" noChangeArrowheads="1"/>
          </p:cNvSpPr>
          <p:nvPr/>
        </p:nvSpPr>
        <p:spPr bwMode="auto">
          <a:xfrm>
            <a:off x="3847301" y="9431821"/>
            <a:ext cx="2948808" cy="4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1" tIns="44844" rIns="89691" bIns="44844" anchor="b"/>
          <a:lstStyle>
            <a:lvl1pPr defTabSz="898525" eaLnBrk="0" hangingPunct="0">
              <a:defRPr>
                <a:solidFill>
                  <a:schemeClr val="tx1"/>
                </a:solidFill>
                <a:latin typeface="Century Gothic" pitchFamily="34" charset="0"/>
                <a:ea typeface="ＭＳ Ｐゴシック"/>
                <a:cs typeface="ＭＳ Ｐゴシック"/>
              </a:defRPr>
            </a:lvl1pPr>
            <a:lvl2pPr marL="742950" indent="-285750" defTabSz="898525" eaLnBrk="0" hangingPunct="0">
              <a:defRPr>
                <a:solidFill>
                  <a:schemeClr val="tx1"/>
                </a:solidFill>
                <a:latin typeface="Century Gothic" pitchFamily="34" charset="0"/>
                <a:ea typeface="ＭＳ Ｐゴシック"/>
                <a:cs typeface="ＭＳ Ｐゴシック"/>
              </a:defRPr>
            </a:lvl2pPr>
            <a:lvl3pPr marL="1143000" indent="-228600" defTabSz="898525" eaLnBrk="0" hangingPunct="0">
              <a:defRPr>
                <a:solidFill>
                  <a:schemeClr val="tx1"/>
                </a:solidFill>
                <a:latin typeface="Century Gothic" pitchFamily="34" charset="0"/>
                <a:ea typeface="ＭＳ Ｐゴシック"/>
                <a:cs typeface="ＭＳ Ｐゴシック"/>
              </a:defRPr>
            </a:lvl3pPr>
            <a:lvl4pPr marL="1600200" indent="-228600" defTabSz="898525" eaLnBrk="0" hangingPunct="0">
              <a:defRPr>
                <a:solidFill>
                  <a:schemeClr val="tx1"/>
                </a:solidFill>
                <a:latin typeface="Century Gothic" pitchFamily="34" charset="0"/>
                <a:ea typeface="ＭＳ Ｐゴシック"/>
                <a:cs typeface="ＭＳ Ｐゴシック"/>
              </a:defRPr>
            </a:lvl4pPr>
            <a:lvl5pPr marL="2057400" indent="-228600" defTabSz="898525" eaLnBrk="0" hangingPunct="0">
              <a:defRPr>
                <a:solidFill>
                  <a:schemeClr val="tx1"/>
                </a:solidFill>
                <a:latin typeface="Century Gothic" pitchFamily="34" charset="0"/>
                <a:ea typeface="ＭＳ Ｐゴシック"/>
                <a:cs typeface="ＭＳ Ｐゴシック"/>
              </a:defRPr>
            </a:lvl5pPr>
            <a:lvl6pPr marL="2514600" indent="-228600" defTabSz="898525"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defTabSz="898525"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defTabSz="898525"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defTabSz="898525"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9DF344BB-DBB5-4202-9B16-5B5402B9638C}" type="slidenum">
              <a:rPr lang="en-US" altLang="ko-KR" sz="1100">
                <a:solidFill>
                  <a:srgbClr val="000000"/>
                </a:solidFill>
                <a:latin typeface="Arial" pitchFamily="34" charset="0"/>
              </a:rPr>
              <a:pPr algn="r" eaLnBrk="1" hangingPunct="1"/>
              <a:t>1</a:t>
            </a:fld>
            <a:endParaRPr lang="en-US" altLang="ko-KR" sz="1100" dirty="0">
              <a:solidFill>
                <a:srgbClr val="000000"/>
              </a:solidFill>
              <a:latin typeface="Arial" pitchFamily="34" charset="0"/>
            </a:endParaRPr>
          </a:p>
        </p:txBody>
      </p:sp>
      <p:sp>
        <p:nvSpPr>
          <p:cNvPr id="747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10</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11</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13</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14</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15</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16</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17</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18</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19</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pPr algn="l"/>
            <a:r>
              <a:rPr lang="fr-FR" sz="1200" dirty="0" smtClean="0">
                <a:solidFill>
                  <a:schemeClr val="bg1"/>
                </a:solidFill>
              </a:rPr>
              <a:t>Helena Rubinstein </a:t>
            </a:r>
            <a:r>
              <a:rPr lang="fr-FR" sz="1200" dirty="0" err="1" smtClean="0">
                <a:solidFill>
                  <a:schemeClr val="bg1"/>
                </a:solidFill>
              </a:rPr>
              <a:t>today</a:t>
            </a:r>
            <a:r>
              <a:rPr lang="fr-FR" sz="1200" dirty="0" smtClean="0">
                <a:solidFill>
                  <a:schemeClr val="bg1"/>
                </a:solidFill>
              </a:rPr>
              <a:t> </a:t>
            </a:r>
            <a:r>
              <a:rPr lang="fr-FR" sz="1200" dirty="0" err="1" smtClean="0">
                <a:solidFill>
                  <a:schemeClr val="bg1"/>
                </a:solidFill>
              </a:rPr>
              <a:t>is</a:t>
            </a:r>
            <a:r>
              <a:rPr lang="fr-FR" sz="1200" dirty="0" smtClean="0">
                <a:solidFill>
                  <a:schemeClr val="bg1"/>
                </a:solidFill>
              </a:rPr>
              <a:t> a </a:t>
            </a:r>
            <a:r>
              <a:rPr lang="fr-FR" sz="1200" dirty="0" err="1" smtClean="0">
                <a:solidFill>
                  <a:schemeClr val="bg1"/>
                </a:solidFill>
              </a:rPr>
              <a:t>skincare</a:t>
            </a:r>
            <a:r>
              <a:rPr lang="fr-FR" sz="1200" dirty="0" smtClean="0">
                <a:solidFill>
                  <a:schemeClr val="bg1"/>
                </a:solidFill>
              </a:rPr>
              <a:t> premium brand.</a:t>
            </a:r>
          </a:p>
          <a:p>
            <a:pPr algn="l"/>
            <a:endParaRPr lang="fr-FR" sz="1200" dirty="0" smtClean="0">
              <a:solidFill>
                <a:schemeClr val="bg1"/>
              </a:solidFill>
            </a:endParaRPr>
          </a:p>
          <a:p>
            <a:pPr algn="l"/>
            <a:r>
              <a:rPr lang="fr-FR" sz="1200" dirty="0" smtClean="0">
                <a:solidFill>
                  <a:schemeClr val="bg1"/>
                </a:solidFill>
              </a:rPr>
              <a:t>To  </a:t>
            </a:r>
            <a:r>
              <a:rPr lang="fr-FR" sz="1200" dirty="0" err="1" smtClean="0">
                <a:solidFill>
                  <a:schemeClr val="bg1"/>
                </a:solidFill>
              </a:rPr>
              <a:t>be</a:t>
            </a:r>
            <a:r>
              <a:rPr lang="fr-FR" sz="1200" dirty="0" smtClean="0">
                <a:solidFill>
                  <a:schemeClr val="bg1"/>
                </a:solidFill>
              </a:rPr>
              <a:t> consistent </a:t>
            </a:r>
            <a:r>
              <a:rPr lang="fr-FR" sz="1200" dirty="0" err="1" smtClean="0">
                <a:solidFill>
                  <a:schemeClr val="bg1"/>
                </a:solidFill>
              </a:rPr>
              <a:t>with</a:t>
            </a:r>
            <a:r>
              <a:rPr lang="fr-FR" sz="1200" dirty="0" smtClean="0">
                <a:solidFill>
                  <a:schemeClr val="bg1"/>
                </a:solidFill>
              </a:rPr>
              <a:t> </a:t>
            </a:r>
            <a:r>
              <a:rPr lang="fr-FR" sz="1200" dirty="0" err="1" smtClean="0">
                <a:solidFill>
                  <a:schemeClr val="bg1"/>
                </a:solidFill>
              </a:rPr>
              <a:t>this</a:t>
            </a:r>
            <a:r>
              <a:rPr lang="fr-FR" sz="1200" dirty="0" smtClean="0">
                <a:solidFill>
                  <a:schemeClr val="bg1"/>
                </a:solidFill>
              </a:rPr>
              <a:t> </a:t>
            </a:r>
            <a:r>
              <a:rPr lang="fr-FR" sz="1200" dirty="0" err="1" smtClean="0">
                <a:solidFill>
                  <a:schemeClr val="bg1"/>
                </a:solidFill>
              </a:rPr>
              <a:t>positining</a:t>
            </a:r>
            <a:r>
              <a:rPr lang="fr-FR" sz="1200" dirty="0" smtClean="0">
                <a:solidFill>
                  <a:schemeClr val="bg1"/>
                </a:solidFill>
              </a:rPr>
              <a:t>, </a:t>
            </a:r>
            <a:r>
              <a:rPr lang="fr-FR" sz="1200" dirty="0" err="1" smtClean="0">
                <a:solidFill>
                  <a:schemeClr val="bg1"/>
                </a:solidFill>
              </a:rPr>
              <a:t>we</a:t>
            </a:r>
            <a:r>
              <a:rPr lang="fr-FR" sz="1200" dirty="0" smtClean="0">
                <a:solidFill>
                  <a:schemeClr val="bg1"/>
                </a:solidFill>
              </a:rPr>
              <a:t> have to change the structure of </a:t>
            </a:r>
            <a:r>
              <a:rPr lang="fr-FR" sz="1200" dirty="0" err="1" smtClean="0">
                <a:solidFill>
                  <a:schemeClr val="bg1"/>
                </a:solidFill>
              </a:rPr>
              <a:t>our</a:t>
            </a:r>
            <a:r>
              <a:rPr lang="fr-FR" sz="1200" dirty="0" smtClean="0">
                <a:solidFill>
                  <a:schemeClr val="bg1"/>
                </a:solidFill>
              </a:rPr>
              <a:t> sales turnover in </a:t>
            </a:r>
            <a:r>
              <a:rPr lang="fr-FR" sz="1200" dirty="0" err="1" smtClean="0">
                <a:solidFill>
                  <a:schemeClr val="bg1"/>
                </a:solidFill>
              </a:rPr>
              <a:t>order</a:t>
            </a:r>
            <a:r>
              <a:rPr lang="fr-FR" sz="1200" dirty="0" smtClean="0">
                <a:solidFill>
                  <a:schemeClr val="bg1"/>
                </a:solidFill>
              </a:rPr>
              <a:t> to </a:t>
            </a:r>
            <a:r>
              <a:rPr lang="fr-FR" sz="1200" dirty="0" err="1" smtClean="0">
                <a:solidFill>
                  <a:schemeClr val="bg1"/>
                </a:solidFill>
              </a:rPr>
              <a:t>reach</a:t>
            </a:r>
            <a:r>
              <a:rPr lang="fr-FR" sz="1200" dirty="0" smtClean="0">
                <a:solidFill>
                  <a:schemeClr val="bg1"/>
                </a:solidFill>
              </a:rPr>
              <a:t> the </a:t>
            </a:r>
            <a:r>
              <a:rPr lang="fr-FR" sz="1200" dirty="0" err="1" smtClean="0">
                <a:solidFill>
                  <a:schemeClr val="bg1"/>
                </a:solidFill>
              </a:rPr>
              <a:t>ideal</a:t>
            </a:r>
            <a:r>
              <a:rPr lang="fr-FR" sz="1200" dirty="0" smtClean="0">
                <a:solidFill>
                  <a:schemeClr val="bg1"/>
                </a:solidFill>
              </a:rPr>
              <a:t> split of 70% for </a:t>
            </a:r>
            <a:r>
              <a:rPr lang="fr-FR" sz="1200" dirty="0" err="1" smtClean="0">
                <a:solidFill>
                  <a:schemeClr val="bg1"/>
                </a:solidFill>
              </a:rPr>
              <a:t>skincare</a:t>
            </a:r>
            <a:r>
              <a:rPr lang="fr-FR" sz="1200" dirty="0" smtClean="0">
                <a:solidFill>
                  <a:schemeClr val="bg1"/>
                </a:solidFill>
              </a:rPr>
              <a:t> and 30% for make-up.</a:t>
            </a:r>
          </a:p>
          <a:p>
            <a:pPr algn="l"/>
            <a:endParaRPr lang="fr-FR" sz="1200" dirty="0" smtClean="0">
              <a:solidFill>
                <a:schemeClr val="bg1"/>
              </a:solidFill>
            </a:endParaRPr>
          </a:p>
          <a:p>
            <a:pPr algn="l"/>
            <a:r>
              <a:rPr lang="fr-FR" sz="1200" dirty="0" err="1" smtClean="0">
                <a:solidFill>
                  <a:schemeClr val="bg1"/>
                </a:solidFill>
              </a:rPr>
              <a:t>We</a:t>
            </a:r>
            <a:r>
              <a:rPr lang="fr-FR" sz="1200" dirty="0" smtClean="0">
                <a:solidFill>
                  <a:schemeClr val="bg1"/>
                </a:solidFill>
              </a:rPr>
              <a:t> </a:t>
            </a:r>
            <a:r>
              <a:rPr lang="fr-FR" sz="1200" dirty="0" err="1" smtClean="0">
                <a:solidFill>
                  <a:schemeClr val="bg1"/>
                </a:solidFill>
              </a:rPr>
              <a:t>also</a:t>
            </a:r>
            <a:r>
              <a:rPr lang="fr-FR" sz="1200" dirty="0" smtClean="0">
                <a:solidFill>
                  <a:schemeClr val="bg1"/>
                </a:solidFill>
              </a:rPr>
              <a:t> know </a:t>
            </a:r>
            <a:r>
              <a:rPr lang="fr-FR" sz="1200" dirty="0" err="1" smtClean="0">
                <a:solidFill>
                  <a:schemeClr val="bg1"/>
                </a:solidFill>
              </a:rPr>
              <a:t>today</a:t>
            </a:r>
            <a:r>
              <a:rPr lang="fr-FR" sz="1200" dirty="0" smtClean="0">
                <a:solidFill>
                  <a:schemeClr val="bg1"/>
                </a:solidFill>
              </a:rPr>
              <a:t> </a:t>
            </a:r>
            <a:r>
              <a:rPr lang="fr-FR" sz="1200" dirty="0" err="1" smtClean="0">
                <a:solidFill>
                  <a:schemeClr val="bg1"/>
                </a:solidFill>
              </a:rPr>
              <a:t>that</a:t>
            </a:r>
            <a:r>
              <a:rPr lang="fr-FR" sz="1200" dirty="0" smtClean="0">
                <a:solidFill>
                  <a:schemeClr val="bg1"/>
                </a:solidFill>
              </a:rPr>
              <a:t> </a:t>
            </a:r>
            <a:r>
              <a:rPr lang="fr-FR" sz="1200" dirty="0" err="1" smtClean="0">
                <a:solidFill>
                  <a:schemeClr val="bg1"/>
                </a:solidFill>
              </a:rPr>
              <a:t>we</a:t>
            </a:r>
            <a:r>
              <a:rPr lang="fr-FR" sz="1200" dirty="0" smtClean="0">
                <a:solidFill>
                  <a:schemeClr val="bg1"/>
                </a:solidFill>
              </a:rPr>
              <a:t> have </a:t>
            </a:r>
            <a:r>
              <a:rPr lang="fr-FR" sz="1200" dirty="0" err="1" smtClean="0">
                <a:solidFill>
                  <a:schemeClr val="bg1"/>
                </a:solidFill>
              </a:rPr>
              <a:t>two</a:t>
            </a:r>
            <a:r>
              <a:rPr lang="fr-FR" sz="1200" dirty="0" smtClean="0">
                <a:solidFill>
                  <a:schemeClr val="bg1"/>
                </a:solidFill>
              </a:rPr>
              <a:t> main profiles of </a:t>
            </a:r>
            <a:r>
              <a:rPr lang="fr-FR" sz="1200" dirty="0" err="1" smtClean="0">
                <a:solidFill>
                  <a:schemeClr val="bg1"/>
                </a:solidFill>
              </a:rPr>
              <a:t>customers</a:t>
            </a:r>
            <a:r>
              <a:rPr lang="fr-FR" sz="1200" dirty="0" smtClean="0">
                <a:solidFill>
                  <a:schemeClr val="bg1"/>
                </a:solidFill>
              </a:rPr>
              <a:t>:</a:t>
            </a:r>
          </a:p>
          <a:p>
            <a:pPr marL="342900" indent="-342900" algn="l">
              <a:buAutoNum type="arabicPeriod"/>
            </a:pPr>
            <a:r>
              <a:rPr lang="fr-FR" sz="1200" dirty="0" err="1" smtClean="0">
                <a:solidFill>
                  <a:schemeClr val="bg1"/>
                </a:solidFill>
              </a:rPr>
              <a:t>Women</a:t>
            </a:r>
            <a:r>
              <a:rPr lang="fr-FR" sz="1200" dirty="0" smtClean="0">
                <a:solidFill>
                  <a:schemeClr val="bg1"/>
                </a:solidFill>
              </a:rPr>
              <a:t> </a:t>
            </a:r>
            <a:r>
              <a:rPr lang="fr-FR" sz="1200" dirty="0" err="1" smtClean="0">
                <a:solidFill>
                  <a:schemeClr val="bg1"/>
                </a:solidFill>
              </a:rPr>
              <a:t>who</a:t>
            </a:r>
            <a:r>
              <a:rPr lang="fr-FR" sz="1200" dirty="0" smtClean="0">
                <a:solidFill>
                  <a:schemeClr val="bg1"/>
                </a:solidFill>
              </a:rPr>
              <a:t> </a:t>
            </a:r>
            <a:r>
              <a:rPr lang="fr-FR" sz="1200" dirty="0" err="1" smtClean="0">
                <a:solidFill>
                  <a:schemeClr val="bg1"/>
                </a:solidFill>
              </a:rPr>
              <a:t>already</a:t>
            </a:r>
            <a:r>
              <a:rPr lang="fr-FR" sz="1200" dirty="0" smtClean="0">
                <a:solidFill>
                  <a:schemeClr val="bg1"/>
                </a:solidFill>
              </a:rPr>
              <a:t> use premium </a:t>
            </a:r>
            <a:r>
              <a:rPr lang="fr-FR" sz="1200" dirty="0" err="1" smtClean="0">
                <a:solidFill>
                  <a:schemeClr val="bg1"/>
                </a:solidFill>
              </a:rPr>
              <a:t>skincare</a:t>
            </a:r>
            <a:r>
              <a:rPr lang="fr-FR" sz="1200" dirty="0" smtClean="0">
                <a:solidFill>
                  <a:schemeClr val="bg1"/>
                </a:solidFill>
              </a:rPr>
              <a:t> brands, </a:t>
            </a:r>
            <a:r>
              <a:rPr lang="fr-FR" sz="1200" dirty="0" err="1" smtClean="0">
                <a:solidFill>
                  <a:schemeClr val="bg1"/>
                </a:solidFill>
              </a:rPr>
              <a:t>that</a:t>
            </a:r>
            <a:r>
              <a:rPr lang="fr-FR" sz="1200" dirty="0" smtClean="0">
                <a:solidFill>
                  <a:schemeClr val="bg1"/>
                </a:solidFill>
              </a:rPr>
              <a:t> </a:t>
            </a:r>
            <a:r>
              <a:rPr lang="fr-FR" sz="1200" dirty="0" err="1" smtClean="0">
                <a:solidFill>
                  <a:schemeClr val="bg1"/>
                </a:solidFill>
              </a:rPr>
              <a:t>we</a:t>
            </a:r>
            <a:r>
              <a:rPr lang="fr-FR" sz="1200" dirty="0" smtClean="0">
                <a:solidFill>
                  <a:schemeClr val="bg1"/>
                </a:solidFill>
              </a:rPr>
              <a:t> </a:t>
            </a:r>
            <a:r>
              <a:rPr lang="fr-FR" sz="1200" dirty="0" err="1" smtClean="0">
                <a:solidFill>
                  <a:schemeClr val="bg1"/>
                </a:solidFill>
              </a:rPr>
              <a:t>want</a:t>
            </a:r>
            <a:r>
              <a:rPr lang="fr-FR" sz="1200" dirty="0" smtClean="0">
                <a:solidFill>
                  <a:schemeClr val="bg1"/>
                </a:solidFill>
              </a:rPr>
              <a:t> to </a:t>
            </a:r>
            <a:r>
              <a:rPr lang="fr-FR" sz="1200" dirty="0" err="1" smtClean="0">
                <a:solidFill>
                  <a:schemeClr val="bg1"/>
                </a:solidFill>
              </a:rPr>
              <a:t>loyalize</a:t>
            </a:r>
            <a:r>
              <a:rPr lang="fr-FR" sz="1200" dirty="0" smtClean="0">
                <a:solidFill>
                  <a:schemeClr val="bg1"/>
                </a:solidFill>
              </a:rPr>
              <a:t> to </a:t>
            </a:r>
            <a:r>
              <a:rPr lang="fr-FR" sz="1200" dirty="0" err="1" smtClean="0">
                <a:solidFill>
                  <a:schemeClr val="bg1"/>
                </a:solidFill>
              </a:rPr>
              <a:t>our</a:t>
            </a:r>
            <a:r>
              <a:rPr lang="fr-FR" sz="1200" dirty="0" smtClean="0">
                <a:solidFill>
                  <a:schemeClr val="bg1"/>
                </a:solidFill>
              </a:rPr>
              <a:t> brand</a:t>
            </a:r>
          </a:p>
          <a:p>
            <a:pPr marL="342900" indent="-342900" algn="l">
              <a:buAutoNum type="arabicPeriod"/>
            </a:pPr>
            <a:r>
              <a:rPr lang="fr-FR" sz="1200" dirty="0" err="1" smtClean="0">
                <a:solidFill>
                  <a:schemeClr val="bg1"/>
                </a:solidFill>
              </a:rPr>
              <a:t>Women</a:t>
            </a:r>
            <a:r>
              <a:rPr lang="fr-FR" sz="1200" dirty="0" smtClean="0">
                <a:solidFill>
                  <a:schemeClr val="bg1"/>
                </a:solidFill>
              </a:rPr>
              <a:t> </a:t>
            </a:r>
            <a:r>
              <a:rPr lang="fr-FR" sz="1200" dirty="0" err="1" smtClean="0">
                <a:solidFill>
                  <a:schemeClr val="bg1"/>
                </a:solidFill>
              </a:rPr>
              <a:t>who</a:t>
            </a:r>
            <a:r>
              <a:rPr lang="fr-FR" sz="1200" dirty="0" smtClean="0">
                <a:solidFill>
                  <a:schemeClr val="bg1"/>
                </a:solidFill>
              </a:rPr>
              <a:t> are </a:t>
            </a:r>
            <a:r>
              <a:rPr lang="fr-FR" sz="1200" dirty="0" err="1" smtClean="0">
                <a:solidFill>
                  <a:schemeClr val="bg1"/>
                </a:solidFill>
              </a:rPr>
              <a:t>mainly</a:t>
            </a:r>
            <a:r>
              <a:rPr lang="fr-FR" sz="1200" dirty="0" smtClean="0">
                <a:solidFill>
                  <a:schemeClr val="bg1"/>
                </a:solidFill>
              </a:rPr>
              <a:t> mascara </a:t>
            </a:r>
            <a:r>
              <a:rPr lang="fr-FR" sz="1200" dirty="0" err="1" smtClean="0">
                <a:solidFill>
                  <a:schemeClr val="bg1"/>
                </a:solidFill>
              </a:rPr>
              <a:t>purchasers</a:t>
            </a:r>
            <a:r>
              <a:rPr lang="fr-FR" sz="1200" dirty="0" smtClean="0">
                <a:solidFill>
                  <a:schemeClr val="bg1"/>
                </a:solidFill>
              </a:rPr>
              <a:t> </a:t>
            </a:r>
            <a:r>
              <a:rPr lang="fr-FR" sz="1200" dirty="0" err="1" smtClean="0">
                <a:solidFill>
                  <a:schemeClr val="bg1"/>
                </a:solidFill>
              </a:rPr>
              <a:t>whom</a:t>
            </a:r>
            <a:r>
              <a:rPr lang="fr-FR" sz="1200" dirty="0" smtClean="0">
                <a:solidFill>
                  <a:schemeClr val="bg1"/>
                </a:solidFill>
              </a:rPr>
              <a:t> </a:t>
            </a:r>
            <a:r>
              <a:rPr lang="fr-FR" sz="1200" dirty="0" err="1" smtClean="0">
                <a:solidFill>
                  <a:schemeClr val="bg1"/>
                </a:solidFill>
              </a:rPr>
              <a:t>we</a:t>
            </a:r>
            <a:r>
              <a:rPr lang="fr-FR" sz="1200" dirty="0" smtClean="0">
                <a:solidFill>
                  <a:schemeClr val="bg1"/>
                </a:solidFill>
              </a:rPr>
              <a:t> </a:t>
            </a:r>
            <a:r>
              <a:rPr lang="fr-FR" sz="1200" dirty="0" err="1" smtClean="0">
                <a:solidFill>
                  <a:schemeClr val="bg1"/>
                </a:solidFill>
              </a:rPr>
              <a:t>would</a:t>
            </a:r>
            <a:r>
              <a:rPr lang="fr-FR" sz="1200" dirty="0" smtClean="0">
                <a:solidFill>
                  <a:schemeClr val="bg1"/>
                </a:solidFill>
              </a:rPr>
              <a:t> </a:t>
            </a:r>
            <a:r>
              <a:rPr lang="fr-FR" sz="1200" dirty="0" err="1" smtClean="0">
                <a:solidFill>
                  <a:schemeClr val="bg1"/>
                </a:solidFill>
              </a:rPr>
              <a:t>like</a:t>
            </a:r>
            <a:r>
              <a:rPr lang="fr-FR" sz="1200" dirty="0" smtClean="0">
                <a:solidFill>
                  <a:schemeClr val="bg1"/>
                </a:solidFill>
              </a:rPr>
              <a:t> to </a:t>
            </a:r>
            <a:r>
              <a:rPr lang="fr-FR" sz="1200" dirty="0" err="1" smtClean="0">
                <a:solidFill>
                  <a:schemeClr val="bg1"/>
                </a:solidFill>
              </a:rPr>
              <a:t>discover</a:t>
            </a:r>
            <a:r>
              <a:rPr lang="fr-FR" sz="1200" dirty="0" smtClean="0">
                <a:solidFill>
                  <a:schemeClr val="bg1"/>
                </a:solidFill>
              </a:rPr>
              <a:t> </a:t>
            </a:r>
            <a:r>
              <a:rPr lang="fr-FR" sz="1200" dirty="0" err="1" smtClean="0">
                <a:solidFill>
                  <a:schemeClr val="bg1"/>
                </a:solidFill>
              </a:rPr>
              <a:t>our</a:t>
            </a:r>
            <a:r>
              <a:rPr lang="fr-FR" sz="1200" dirty="0" smtClean="0">
                <a:solidFill>
                  <a:schemeClr val="bg1"/>
                </a:solidFill>
              </a:rPr>
              <a:t> </a:t>
            </a:r>
            <a:r>
              <a:rPr lang="fr-FR" sz="1200" dirty="0" err="1" smtClean="0">
                <a:solidFill>
                  <a:schemeClr val="bg1"/>
                </a:solidFill>
              </a:rPr>
              <a:t>skincare</a:t>
            </a:r>
            <a:r>
              <a:rPr lang="fr-FR" sz="1200" dirty="0" smtClean="0">
                <a:solidFill>
                  <a:schemeClr val="bg1"/>
                </a:solidFill>
              </a:rPr>
              <a:t> </a:t>
            </a:r>
            <a:r>
              <a:rPr lang="fr-FR" sz="1200" dirty="0" err="1" smtClean="0">
                <a:solidFill>
                  <a:schemeClr val="bg1"/>
                </a:solidFill>
              </a:rPr>
              <a:t>offer</a:t>
            </a:r>
            <a:endParaRPr lang="fr-FR" sz="1200" dirty="0" smtClean="0">
              <a:solidFill>
                <a:schemeClr val="bg1"/>
              </a:solidFill>
            </a:endParaRPr>
          </a:p>
          <a:p>
            <a:pPr algn="l"/>
            <a:endParaRPr lang="fr-FR" sz="1200" dirty="0" smtClean="0">
              <a:solidFill>
                <a:schemeClr val="bg1"/>
              </a:solidFill>
            </a:endParaRPr>
          </a:p>
          <a:p>
            <a:pPr algn="l"/>
            <a:r>
              <a:rPr lang="fr-FR" sz="1200" dirty="0" smtClean="0">
                <a:solidFill>
                  <a:schemeClr val="bg1"/>
                </a:solidFill>
              </a:rPr>
              <a:t>To do </a:t>
            </a:r>
            <a:r>
              <a:rPr lang="fr-FR" sz="1200" dirty="0" err="1" smtClean="0">
                <a:solidFill>
                  <a:schemeClr val="bg1"/>
                </a:solidFill>
              </a:rPr>
              <a:t>so</a:t>
            </a:r>
            <a:r>
              <a:rPr lang="fr-FR" sz="1200" dirty="0" smtClean="0">
                <a:solidFill>
                  <a:schemeClr val="bg1"/>
                </a:solidFill>
              </a:rPr>
              <a:t> and to </a:t>
            </a:r>
            <a:r>
              <a:rPr lang="fr-FR" sz="1200" dirty="0" err="1" smtClean="0">
                <a:solidFill>
                  <a:schemeClr val="bg1"/>
                </a:solidFill>
              </a:rPr>
              <a:t>convince</a:t>
            </a:r>
            <a:r>
              <a:rPr lang="fr-FR" sz="1200" dirty="0" smtClean="0">
                <a:solidFill>
                  <a:schemeClr val="bg1"/>
                </a:solidFill>
              </a:rPr>
              <a:t> </a:t>
            </a:r>
            <a:r>
              <a:rPr lang="fr-FR" sz="1200" dirty="0" err="1" smtClean="0">
                <a:solidFill>
                  <a:schemeClr val="bg1"/>
                </a:solidFill>
              </a:rPr>
              <a:t>them</a:t>
            </a:r>
            <a:r>
              <a:rPr lang="fr-FR" sz="1200" dirty="0" smtClean="0">
                <a:solidFill>
                  <a:schemeClr val="bg1"/>
                </a:solidFill>
              </a:rPr>
              <a:t> </a:t>
            </a:r>
            <a:r>
              <a:rPr lang="fr-FR" sz="1200" dirty="0" err="1" smtClean="0">
                <a:solidFill>
                  <a:schemeClr val="bg1"/>
                </a:solidFill>
              </a:rPr>
              <a:t>we</a:t>
            </a:r>
            <a:r>
              <a:rPr lang="fr-FR" sz="1200" dirty="0" smtClean="0">
                <a:solidFill>
                  <a:schemeClr val="bg1"/>
                </a:solidFill>
              </a:rPr>
              <a:t> have the </a:t>
            </a:r>
            <a:r>
              <a:rPr lang="fr-FR" sz="1200" dirty="0" err="1" smtClean="0">
                <a:solidFill>
                  <a:schemeClr val="bg1"/>
                </a:solidFill>
              </a:rPr>
              <a:t>possibility</a:t>
            </a:r>
            <a:r>
              <a:rPr lang="fr-FR" sz="1200" dirty="0" smtClean="0">
                <a:solidFill>
                  <a:schemeClr val="bg1"/>
                </a:solidFill>
              </a:rPr>
              <a:t> to </a:t>
            </a:r>
            <a:r>
              <a:rPr lang="fr-FR" sz="1200" dirty="0" err="1" smtClean="0">
                <a:solidFill>
                  <a:schemeClr val="bg1"/>
                </a:solidFill>
              </a:rPr>
              <a:t>make</a:t>
            </a:r>
            <a:r>
              <a:rPr lang="fr-FR" sz="1200" dirty="0" smtClean="0">
                <a:solidFill>
                  <a:schemeClr val="bg1"/>
                </a:solidFill>
              </a:rPr>
              <a:t> </a:t>
            </a:r>
            <a:r>
              <a:rPr lang="fr-FR" sz="1200" dirty="0" err="1" smtClean="0">
                <a:solidFill>
                  <a:schemeClr val="bg1"/>
                </a:solidFill>
              </a:rPr>
              <a:t>them</a:t>
            </a:r>
            <a:r>
              <a:rPr lang="fr-FR" sz="1200" dirty="0" smtClean="0">
                <a:solidFill>
                  <a:schemeClr val="bg1"/>
                </a:solidFill>
              </a:rPr>
              <a:t> </a:t>
            </a:r>
            <a:r>
              <a:rPr lang="fr-FR" sz="1200" dirty="0" err="1" smtClean="0">
                <a:solidFill>
                  <a:schemeClr val="bg1"/>
                </a:solidFill>
              </a:rPr>
              <a:t>discover</a:t>
            </a:r>
            <a:r>
              <a:rPr lang="fr-FR" sz="1200" dirty="0" smtClean="0">
                <a:solidFill>
                  <a:schemeClr val="bg1"/>
                </a:solidFill>
              </a:rPr>
              <a:t> and </a:t>
            </a:r>
            <a:r>
              <a:rPr lang="fr-FR" sz="1200" dirty="0" err="1" smtClean="0">
                <a:solidFill>
                  <a:schemeClr val="bg1"/>
                </a:solidFill>
              </a:rPr>
              <a:t>experiment</a:t>
            </a:r>
            <a:r>
              <a:rPr lang="fr-FR" sz="1200" dirty="0" smtClean="0">
                <a:solidFill>
                  <a:schemeClr val="bg1"/>
                </a:solidFill>
              </a:rPr>
              <a:t> </a:t>
            </a:r>
            <a:r>
              <a:rPr lang="fr-FR" sz="1200" dirty="0" err="1" smtClean="0">
                <a:solidFill>
                  <a:schemeClr val="bg1"/>
                </a:solidFill>
              </a:rPr>
              <a:t>other</a:t>
            </a:r>
            <a:r>
              <a:rPr lang="fr-FR" sz="1200" dirty="0" smtClean="0">
                <a:solidFill>
                  <a:schemeClr val="bg1"/>
                </a:solidFill>
              </a:rPr>
              <a:t> HR </a:t>
            </a:r>
            <a:r>
              <a:rPr lang="fr-FR" sz="1200" dirty="0" err="1" smtClean="0">
                <a:solidFill>
                  <a:schemeClr val="bg1"/>
                </a:solidFill>
              </a:rPr>
              <a:t>products</a:t>
            </a:r>
            <a:r>
              <a:rPr lang="fr-FR" sz="1200" dirty="0" smtClean="0">
                <a:solidFill>
                  <a:schemeClr val="bg1"/>
                </a:solidFill>
              </a:rPr>
              <a:t>, </a:t>
            </a:r>
            <a:r>
              <a:rPr lang="fr-FR" sz="1200" dirty="0" err="1" smtClean="0">
                <a:solidFill>
                  <a:schemeClr val="bg1"/>
                </a:solidFill>
              </a:rPr>
              <a:t>through</a:t>
            </a:r>
            <a:r>
              <a:rPr lang="fr-FR" sz="1200" dirty="0" smtClean="0">
                <a:solidFill>
                  <a:schemeClr val="bg1"/>
                </a:solidFill>
              </a:rPr>
              <a:t> a </a:t>
            </a:r>
            <a:r>
              <a:rPr lang="fr-FR" sz="1200" dirty="0" err="1" smtClean="0">
                <a:solidFill>
                  <a:schemeClr val="bg1"/>
                </a:solidFill>
              </a:rPr>
              <a:t>proposal</a:t>
            </a:r>
            <a:r>
              <a:rPr lang="fr-FR" sz="1200" dirty="0" smtClean="0">
                <a:solidFill>
                  <a:schemeClr val="bg1"/>
                </a:solidFill>
              </a:rPr>
              <a:t> of </a:t>
            </a:r>
            <a:r>
              <a:rPr lang="fr-FR" sz="1200" dirty="0" err="1" smtClean="0">
                <a:solidFill>
                  <a:schemeClr val="bg1"/>
                </a:solidFill>
              </a:rPr>
              <a:t>personalized</a:t>
            </a:r>
            <a:r>
              <a:rPr lang="fr-FR" sz="1200" dirty="0" smtClean="0">
                <a:solidFill>
                  <a:schemeClr val="bg1"/>
                </a:solidFill>
              </a:rPr>
              <a:t> beauty routine.</a:t>
            </a:r>
          </a:p>
          <a:p>
            <a:pPr algn="l"/>
            <a:endParaRPr lang="fr-FR" sz="1200" dirty="0" smtClean="0">
              <a:solidFill>
                <a:schemeClr val="bg1"/>
              </a:solidFill>
            </a:endParaRPr>
          </a:p>
          <a:p>
            <a:pPr algn="l"/>
            <a:r>
              <a:rPr lang="fr-FR" sz="1200" dirty="0" smtClean="0">
                <a:solidFill>
                  <a:schemeClr val="bg1"/>
                </a:solidFill>
              </a:rPr>
              <a:t>And </a:t>
            </a:r>
            <a:r>
              <a:rPr lang="fr-FR" sz="1200" dirty="0" err="1" smtClean="0">
                <a:solidFill>
                  <a:schemeClr val="bg1"/>
                </a:solidFill>
              </a:rPr>
              <a:t>this</a:t>
            </a:r>
            <a:r>
              <a:rPr lang="fr-FR" sz="1200" dirty="0" smtClean="0">
                <a:solidFill>
                  <a:schemeClr val="bg1"/>
                </a:solidFill>
              </a:rPr>
              <a:t> </a:t>
            </a:r>
            <a:r>
              <a:rPr lang="fr-FR" sz="1200" dirty="0" err="1" smtClean="0">
                <a:solidFill>
                  <a:schemeClr val="bg1"/>
                </a:solidFill>
              </a:rPr>
              <a:t>is</a:t>
            </a:r>
            <a:r>
              <a:rPr lang="fr-FR" sz="1200" dirty="0" smtClean="0">
                <a:solidFill>
                  <a:schemeClr val="bg1"/>
                </a:solidFill>
              </a:rPr>
              <a:t> </a:t>
            </a:r>
            <a:r>
              <a:rPr lang="fr-FR" sz="1200" dirty="0" err="1" smtClean="0">
                <a:solidFill>
                  <a:schemeClr val="bg1"/>
                </a:solidFill>
              </a:rPr>
              <a:t>where</a:t>
            </a:r>
            <a:r>
              <a:rPr lang="fr-FR" sz="1200" dirty="0" smtClean="0">
                <a:solidFill>
                  <a:schemeClr val="bg1"/>
                </a:solidFill>
              </a:rPr>
              <a:t> </a:t>
            </a:r>
            <a:r>
              <a:rPr lang="fr-FR" sz="1200" dirty="0" err="1" smtClean="0">
                <a:solidFill>
                  <a:schemeClr val="bg1"/>
                </a:solidFill>
              </a:rPr>
              <a:t>linkselling</a:t>
            </a:r>
            <a:r>
              <a:rPr lang="fr-FR" sz="1200" dirty="0" smtClean="0">
                <a:solidFill>
                  <a:schemeClr val="bg1"/>
                </a:solidFill>
              </a:rPr>
              <a:t> and cross </a:t>
            </a:r>
            <a:r>
              <a:rPr lang="fr-FR" sz="1200" dirty="0" err="1" smtClean="0">
                <a:solidFill>
                  <a:schemeClr val="bg1"/>
                </a:solidFill>
              </a:rPr>
              <a:t>selling</a:t>
            </a:r>
            <a:r>
              <a:rPr lang="fr-FR" sz="1200" dirty="0" smtClean="0">
                <a:solidFill>
                  <a:schemeClr val="bg1"/>
                </a:solidFill>
              </a:rPr>
              <a:t> are of </a:t>
            </a:r>
            <a:r>
              <a:rPr lang="fr-FR" sz="1200" dirty="0" err="1" smtClean="0">
                <a:solidFill>
                  <a:schemeClr val="bg1"/>
                </a:solidFill>
              </a:rPr>
              <a:t>paramount</a:t>
            </a:r>
            <a:r>
              <a:rPr lang="fr-FR" sz="1200" dirty="0" smtClean="0">
                <a:solidFill>
                  <a:schemeClr val="bg1"/>
                </a:solidFill>
              </a:rPr>
              <a:t> importance.</a:t>
            </a:r>
          </a:p>
          <a:p>
            <a:pPr algn="l"/>
            <a:endParaRPr lang="fr-FR" sz="1200" dirty="0" smtClean="0">
              <a:solidFill>
                <a:schemeClr val="bg1"/>
              </a:solidFill>
            </a:endParaRPr>
          </a:p>
          <a:p>
            <a:pPr algn="l"/>
            <a:r>
              <a:rPr lang="fr-FR" sz="1200" dirty="0" err="1" smtClean="0">
                <a:solidFill>
                  <a:schemeClr val="bg1"/>
                </a:solidFill>
              </a:rPr>
              <a:t>Indeed</a:t>
            </a:r>
            <a:r>
              <a:rPr lang="fr-FR" sz="1200" dirty="0" smtClean="0">
                <a:solidFill>
                  <a:schemeClr val="bg1"/>
                </a:solidFill>
              </a:rPr>
              <a:t>, </a:t>
            </a:r>
            <a:r>
              <a:rPr lang="fr-FR" sz="1200" dirty="0" err="1" smtClean="0">
                <a:solidFill>
                  <a:schemeClr val="bg1"/>
                </a:solidFill>
              </a:rPr>
              <a:t>it</a:t>
            </a:r>
            <a:r>
              <a:rPr lang="fr-FR" sz="1200" dirty="0" smtClean="0">
                <a:solidFill>
                  <a:schemeClr val="bg1"/>
                </a:solidFill>
              </a:rPr>
              <a:t> </a:t>
            </a:r>
            <a:r>
              <a:rPr lang="fr-FR" sz="1200" dirty="0" err="1" smtClean="0">
                <a:solidFill>
                  <a:schemeClr val="bg1"/>
                </a:solidFill>
              </a:rPr>
              <a:t>is</a:t>
            </a:r>
            <a:r>
              <a:rPr lang="fr-FR" sz="1200" dirty="0" smtClean="0">
                <a:solidFill>
                  <a:schemeClr val="bg1"/>
                </a:solidFill>
              </a:rPr>
              <a:t> not </a:t>
            </a:r>
            <a:r>
              <a:rPr lang="fr-FR" sz="1200" dirty="0" err="1" smtClean="0">
                <a:solidFill>
                  <a:schemeClr val="bg1"/>
                </a:solidFill>
              </a:rPr>
              <a:t>so</a:t>
            </a:r>
            <a:r>
              <a:rPr lang="fr-FR" sz="1200" dirty="0" smtClean="0">
                <a:solidFill>
                  <a:schemeClr val="bg1"/>
                </a:solidFill>
              </a:rPr>
              <a:t> </a:t>
            </a:r>
            <a:r>
              <a:rPr lang="fr-FR" sz="1200" dirty="0" err="1" smtClean="0">
                <a:solidFill>
                  <a:schemeClr val="bg1"/>
                </a:solidFill>
              </a:rPr>
              <a:t>easy</a:t>
            </a:r>
            <a:r>
              <a:rPr lang="fr-FR" sz="1200" dirty="0" smtClean="0">
                <a:solidFill>
                  <a:schemeClr val="bg1"/>
                </a:solidFill>
              </a:rPr>
              <a:t> to have </a:t>
            </a:r>
            <a:r>
              <a:rPr lang="fr-FR" sz="1200" dirty="0" err="1" smtClean="0">
                <a:solidFill>
                  <a:schemeClr val="bg1"/>
                </a:solidFill>
              </a:rPr>
              <a:t>customers</a:t>
            </a:r>
            <a:r>
              <a:rPr lang="fr-FR" sz="1200" dirty="0" smtClean="0">
                <a:solidFill>
                  <a:schemeClr val="bg1"/>
                </a:solidFill>
              </a:rPr>
              <a:t> </a:t>
            </a:r>
            <a:r>
              <a:rPr lang="fr-FR" sz="1200" dirty="0" err="1" smtClean="0">
                <a:solidFill>
                  <a:schemeClr val="bg1"/>
                </a:solidFill>
              </a:rPr>
              <a:t>buy</a:t>
            </a:r>
            <a:r>
              <a:rPr lang="fr-FR" sz="1200" dirty="0" smtClean="0">
                <a:solidFill>
                  <a:schemeClr val="bg1"/>
                </a:solidFill>
              </a:rPr>
              <a:t> </a:t>
            </a:r>
            <a:r>
              <a:rPr lang="fr-FR" sz="1200" dirty="0" err="1" smtClean="0">
                <a:solidFill>
                  <a:schemeClr val="bg1"/>
                </a:solidFill>
              </a:rPr>
              <a:t>even</a:t>
            </a:r>
            <a:r>
              <a:rPr lang="fr-FR" sz="1200" dirty="0" smtClean="0">
                <a:solidFill>
                  <a:schemeClr val="bg1"/>
                </a:solidFill>
              </a:rPr>
              <a:t> one </a:t>
            </a:r>
            <a:r>
              <a:rPr lang="fr-FR" sz="1200" dirty="0" err="1" smtClean="0">
                <a:solidFill>
                  <a:schemeClr val="bg1"/>
                </a:solidFill>
              </a:rPr>
              <a:t>additional</a:t>
            </a:r>
            <a:r>
              <a:rPr lang="fr-FR" sz="1200" dirty="0" smtClean="0">
                <a:solidFill>
                  <a:schemeClr val="bg1"/>
                </a:solidFill>
              </a:rPr>
              <a:t> </a:t>
            </a:r>
            <a:r>
              <a:rPr lang="fr-FR" sz="1200" dirty="0" err="1" smtClean="0">
                <a:solidFill>
                  <a:schemeClr val="bg1"/>
                </a:solidFill>
              </a:rPr>
              <a:t>product</a:t>
            </a:r>
            <a:r>
              <a:rPr lang="fr-FR" sz="1200" dirty="0" smtClean="0">
                <a:solidFill>
                  <a:schemeClr val="bg1"/>
                </a:solidFill>
              </a:rPr>
              <a:t>, </a:t>
            </a:r>
            <a:r>
              <a:rPr lang="fr-FR" sz="1200" dirty="0" err="1" smtClean="0">
                <a:solidFill>
                  <a:schemeClr val="bg1"/>
                </a:solidFill>
              </a:rPr>
              <a:t>especially</a:t>
            </a:r>
            <a:r>
              <a:rPr lang="fr-FR" sz="1200" dirty="0" smtClean="0">
                <a:solidFill>
                  <a:schemeClr val="bg1"/>
                </a:solidFill>
              </a:rPr>
              <a:t> </a:t>
            </a:r>
            <a:r>
              <a:rPr lang="fr-FR" sz="1200" dirty="0" err="1" smtClean="0">
                <a:solidFill>
                  <a:schemeClr val="bg1"/>
                </a:solidFill>
              </a:rPr>
              <a:t>when</a:t>
            </a:r>
            <a:r>
              <a:rPr lang="fr-FR" sz="1200" dirty="0" smtClean="0">
                <a:solidFill>
                  <a:schemeClr val="bg1"/>
                </a:solidFill>
              </a:rPr>
              <a:t> </a:t>
            </a:r>
            <a:r>
              <a:rPr lang="fr-FR" sz="1200" dirty="0" err="1" smtClean="0">
                <a:solidFill>
                  <a:schemeClr val="bg1"/>
                </a:solidFill>
              </a:rPr>
              <a:t>it</a:t>
            </a:r>
            <a:r>
              <a:rPr lang="fr-FR" sz="1200" dirty="0" smtClean="0">
                <a:solidFill>
                  <a:schemeClr val="bg1"/>
                </a:solidFill>
              </a:rPr>
              <a:t> </a:t>
            </a:r>
            <a:r>
              <a:rPr lang="fr-FR" sz="1200" dirty="0" err="1" smtClean="0">
                <a:solidFill>
                  <a:schemeClr val="bg1"/>
                </a:solidFill>
              </a:rPr>
              <a:t>comes</a:t>
            </a:r>
            <a:r>
              <a:rPr lang="fr-FR" sz="1200" dirty="0" smtClean="0">
                <a:solidFill>
                  <a:schemeClr val="bg1"/>
                </a:solidFill>
              </a:rPr>
              <a:t> to </a:t>
            </a:r>
            <a:r>
              <a:rPr lang="fr-FR" sz="1200" dirty="0" err="1" smtClean="0">
                <a:solidFill>
                  <a:schemeClr val="bg1"/>
                </a:solidFill>
              </a:rPr>
              <a:t>expensive</a:t>
            </a:r>
            <a:r>
              <a:rPr lang="fr-FR" sz="1200" dirty="0" smtClean="0">
                <a:solidFill>
                  <a:schemeClr val="bg1"/>
                </a:solidFill>
              </a:rPr>
              <a:t> </a:t>
            </a:r>
            <a:r>
              <a:rPr lang="fr-FR" sz="1200" dirty="0" err="1" smtClean="0">
                <a:solidFill>
                  <a:schemeClr val="bg1"/>
                </a:solidFill>
              </a:rPr>
              <a:t>ones</a:t>
            </a:r>
            <a:r>
              <a:rPr lang="fr-FR" sz="1200" dirty="0" smtClean="0">
                <a:solidFill>
                  <a:schemeClr val="bg1"/>
                </a:solidFill>
              </a:rPr>
              <a:t>.</a:t>
            </a:r>
          </a:p>
          <a:p>
            <a:pPr algn="l"/>
            <a:endParaRPr lang="fr-FR" sz="1200" dirty="0" smtClean="0">
              <a:solidFill>
                <a:schemeClr val="bg1"/>
              </a:solidFill>
            </a:endParaRPr>
          </a:p>
          <a:p>
            <a:pPr algn="l"/>
            <a:r>
              <a:rPr lang="fr-FR" sz="1200" dirty="0" smtClean="0">
                <a:solidFill>
                  <a:schemeClr val="bg1"/>
                </a:solidFill>
              </a:rPr>
              <a:t>In </a:t>
            </a:r>
            <a:r>
              <a:rPr lang="fr-FR" sz="1200" dirty="0" err="1" smtClean="0">
                <a:solidFill>
                  <a:schemeClr val="bg1"/>
                </a:solidFill>
              </a:rPr>
              <a:t>this</a:t>
            </a:r>
            <a:r>
              <a:rPr lang="fr-FR" sz="1200" dirty="0" smtClean="0">
                <a:solidFill>
                  <a:schemeClr val="bg1"/>
                </a:solidFill>
              </a:rPr>
              <a:t> module, </a:t>
            </a:r>
            <a:r>
              <a:rPr lang="fr-FR" sz="1200" dirty="0" err="1" smtClean="0">
                <a:solidFill>
                  <a:schemeClr val="bg1"/>
                </a:solidFill>
              </a:rPr>
              <a:t>you</a:t>
            </a:r>
            <a:r>
              <a:rPr lang="fr-FR" sz="1200" dirty="0" smtClean="0">
                <a:solidFill>
                  <a:schemeClr val="bg1"/>
                </a:solidFill>
              </a:rPr>
              <a:t> </a:t>
            </a:r>
            <a:r>
              <a:rPr lang="fr-FR" sz="1200" dirty="0" err="1" smtClean="0">
                <a:solidFill>
                  <a:schemeClr val="bg1"/>
                </a:solidFill>
              </a:rPr>
              <a:t>will</a:t>
            </a:r>
            <a:r>
              <a:rPr lang="fr-FR" sz="1200" dirty="0" smtClean="0">
                <a:solidFill>
                  <a:schemeClr val="bg1"/>
                </a:solidFill>
              </a:rPr>
              <a:t> </a:t>
            </a:r>
            <a:r>
              <a:rPr lang="fr-FR" sz="1200" dirty="0" err="1" smtClean="0">
                <a:solidFill>
                  <a:schemeClr val="bg1"/>
                </a:solidFill>
              </a:rPr>
              <a:t>find</a:t>
            </a:r>
            <a:r>
              <a:rPr lang="fr-FR" sz="1200" dirty="0" smtClean="0">
                <a:solidFill>
                  <a:schemeClr val="bg1"/>
                </a:solidFill>
              </a:rPr>
              <a:t> arguments, </a:t>
            </a:r>
            <a:r>
              <a:rPr lang="fr-FR" sz="1200" dirty="0" err="1" smtClean="0">
                <a:solidFill>
                  <a:schemeClr val="bg1"/>
                </a:solidFill>
              </a:rPr>
              <a:t>tips</a:t>
            </a:r>
            <a:r>
              <a:rPr lang="fr-FR" sz="1200" dirty="0" smtClean="0">
                <a:solidFill>
                  <a:schemeClr val="bg1"/>
                </a:solidFill>
              </a:rPr>
              <a:t> and « </a:t>
            </a:r>
            <a:r>
              <a:rPr lang="fr-FR" sz="1200" dirty="0" err="1" smtClean="0">
                <a:solidFill>
                  <a:schemeClr val="bg1"/>
                </a:solidFill>
              </a:rPr>
              <a:t>reason</a:t>
            </a:r>
            <a:r>
              <a:rPr lang="fr-FR" sz="1200" dirty="0" smtClean="0">
                <a:solidFill>
                  <a:schemeClr val="bg1"/>
                </a:solidFill>
              </a:rPr>
              <a:t> </a:t>
            </a:r>
            <a:r>
              <a:rPr lang="fr-FR" sz="1200" dirty="0" err="1" smtClean="0">
                <a:solidFill>
                  <a:schemeClr val="bg1"/>
                </a:solidFill>
              </a:rPr>
              <a:t>why</a:t>
            </a:r>
            <a:r>
              <a:rPr lang="fr-FR" sz="1200" dirty="0" smtClean="0">
                <a:solidFill>
                  <a:schemeClr val="bg1"/>
                </a:solidFill>
              </a:rPr>
              <a:t> » to </a:t>
            </a:r>
            <a:r>
              <a:rPr lang="fr-FR" sz="1200" dirty="0" err="1" smtClean="0">
                <a:solidFill>
                  <a:schemeClr val="bg1"/>
                </a:solidFill>
              </a:rPr>
              <a:t>make</a:t>
            </a:r>
            <a:r>
              <a:rPr lang="fr-FR" sz="1200" dirty="0" smtClean="0">
                <a:solidFill>
                  <a:schemeClr val="bg1"/>
                </a:solidFill>
              </a:rPr>
              <a:t> </a:t>
            </a:r>
            <a:r>
              <a:rPr lang="fr-FR" sz="1200" dirty="0" err="1" smtClean="0">
                <a:solidFill>
                  <a:schemeClr val="bg1"/>
                </a:solidFill>
              </a:rPr>
              <a:t>different</a:t>
            </a:r>
            <a:r>
              <a:rPr lang="fr-FR" sz="1200" baseline="0" dirty="0" smtClean="0">
                <a:solidFill>
                  <a:schemeClr val="bg1"/>
                </a:solidFill>
              </a:rPr>
              <a:t> types of </a:t>
            </a:r>
            <a:r>
              <a:rPr lang="fr-FR" sz="1200" dirty="0" err="1" smtClean="0">
                <a:solidFill>
                  <a:schemeClr val="bg1"/>
                </a:solidFill>
              </a:rPr>
              <a:t>customers</a:t>
            </a:r>
            <a:r>
              <a:rPr lang="fr-FR" sz="1200" dirty="0" smtClean="0">
                <a:solidFill>
                  <a:schemeClr val="bg1"/>
                </a:solidFill>
              </a:rPr>
              <a:t> </a:t>
            </a:r>
            <a:r>
              <a:rPr lang="fr-FR" sz="1200" dirty="0" err="1" smtClean="0">
                <a:solidFill>
                  <a:schemeClr val="bg1"/>
                </a:solidFill>
              </a:rPr>
              <a:t>eager</a:t>
            </a:r>
            <a:r>
              <a:rPr lang="fr-FR" sz="1200" dirty="0" smtClean="0">
                <a:solidFill>
                  <a:schemeClr val="bg1"/>
                </a:solidFill>
              </a:rPr>
              <a:t> to </a:t>
            </a:r>
            <a:r>
              <a:rPr lang="fr-FR" sz="1200" dirty="0" err="1" smtClean="0">
                <a:solidFill>
                  <a:schemeClr val="bg1"/>
                </a:solidFill>
              </a:rPr>
              <a:t>discovering</a:t>
            </a:r>
            <a:r>
              <a:rPr lang="fr-FR" sz="1200" dirty="0" smtClean="0">
                <a:solidFill>
                  <a:schemeClr val="bg1"/>
                </a:solidFill>
              </a:rPr>
              <a:t> new HR </a:t>
            </a:r>
            <a:r>
              <a:rPr lang="fr-FR" sz="1200" dirty="0" err="1" smtClean="0">
                <a:solidFill>
                  <a:schemeClr val="bg1"/>
                </a:solidFill>
              </a:rPr>
              <a:t>produccts</a:t>
            </a:r>
            <a:r>
              <a:rPr lang="fr-FR" sz="1200" dirty="0" smtClean="0">
                <a:solidFill>
                  <a:schemeClr val="bg1"/>
                </a:solidFill>
              </a:rPr>
              <a:t> and </a:t>
            </a:r>
            <a:r>
              <a:rPr lang="fr-FR" sz="1200" dirty="0" err="1" smtClean="0">
                <a:solidFill>
                  <a:schemeClr val="bg1"/>
                </a:solidFill>
              </a:rPr>
              <a:t>become</a:t>
            </a:r>
            <a:r>
              <a:rPr lang="fr-FR" sz="1200" dirty="0" smtClean="0">
                <a:solidFill>
                  <a:schemeClr val="bg1"/>
                </a:solidFill>
              </a:rPr>
              <a:t> HR beauty </a:t>
            </a:r>
            <a:r>
              <a:rPr lang="fr-FR" sz="1200" dirty="0" err="1" smtClean="0">
                <a:solidFill>
                  <a:schemeClr val="bg1"/>
                </a:solidFill>
              </a:rPr>
              <a:t>addicts</a:t>
            </a:r>
            <a:r>
              <a:rPr lang="fr-FR" sz="1200" dirty="0" smtClean="0">
                <a:solidFill>
                  <a:schemeClr val="bg1"/>
                </a:solidFill>
              </a:rPr>
              <a:t>.</a:t>
            </a:r>
          </a:p>
          <a:p>
            <a:pPr algn="l"/>
            <a:endParaRPr lang="fr-FR" sz="1200" dirty="0" smtClean="0">
              <a:solidFill>
                <a:schemeClr val="bg1"/>
              </a:solidFill>
            </a:endParaRPr>
          </a:p>
          <a:p>
            <a:pPr marL="342900" indent="-342900" algn="ctr">
              <a:buAutoNum type="arabicPeriod"/>
            </a:pPr>
            <a:endParaRPr lang="fr-FR" sz="1200" dirty="0" smtClean="0">
              <a:solidFill>
                <a:schemeClr val="bg1"/>
              </a:solidFill>
            </a:endParaRPr>
          </a:p>
          <a:p>
            <a:pPr algn="ctr"/>
            <a:endParaRPr lang="fr-FR" sz="1200" dirty="0" smtClean="0">
              <a:solidFill>
                <a:schemeClr val="bg1"/>
              </a:solidFill>
            </a:endParaRPr>
          </a:p>
          <a:p>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20</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21</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23</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24</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25</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26</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pPr algn="just"/>
            <a:r>
              <a:rPr lang="fr-FR" sz="1000" dirty="0" err="1">
                <a:latin typeface="Century Gothic" pitchFamily="34" charset="0"/>
              </a:rPr>
              <a:t>Re</a:t>
            </a:r>
            <a:r>
              <a:rPr lang="fr-FR" sz="1000" dirty="0">
                <a:latin typeface="Century Gothic" pitchFamily="34" charset="0"/>
              </a:rPr>
              <a:t>-PLASTY PRO FILLER TECHNOLOGY:</a:t>
            </a:r>
          </a:p>
          <a:p>
            <a:pPr algn="just"/>
            <a:endParaRPr lang="fr-FR" sz="1000" dirty="0">
              <a:latin typeface="Century Gothic" pitchFamily="34" charset="0"/>
            </a:endParaRPr>
          </a:p>
          <a:p>
            <a:pPr algn="just"/>
            <a:r>
              <a:rPr lang="fr-FR" sz="1000" dirty="0">
                <a:latin typeface="Century Gothic" pitchFamily="34" charset="0"/>
              </a:rPr>
              <a:t>FILLER SOLUTION:</a:t>
            </a:r>
          </a:p>
          <a:p>
            <a:pPr algn="just"/>
            <a:r>
              <a:rPr lang="en-US" sz="1000" dirty="0">
                <a:latin typeface="Century Gothic" pitchFamily="34" charset="0"/>
              </a:rPr>
              <a:t>An innovative association of hyaluronic acid in high concentration and cutting-edge re-plumping molecules to fill wrinkles and to bring elasticity to the skin.                                     </a:t>
            </a:r>
          </a:p>
          <a:p>
            <a:pPr algn="just"/>
            <a:r>
              <a:rPr lang="en-US" sz="1000" dirty="0">
                <a:latin typeface="Century Gothic" pitchFamily="34" charset="0"/>
              </a:rPr>
              <a:t>The Filler-Solution contains two types of hyaluronic acid: </a:t>
            </a:r>
          </a:p>
          <a:p>
            <a:pPr algn="just"/>
            <a:r>
              <a:rPr lang="en-US" sz="1000" dirty="0">
                <a:latin typeface="Century Gothic" pitchFamily="34" charset="0"/>
              </a:rPr>
              <a:t>HA high molecular weight (big molecule) which stays on skin surface for an instant hydration and replenishment of the skin.</a:t>
            </a:r>
          </a:p>
          <a:p>
            <a:pPr algn="just"/>
            <a:r>
              <a:rPr lang="en-US" sz="1000" dirty="0">
                <a:latin typeface="Century Gothic" pitchFamily="34" charset="0"/>
              </a:rPr>
              <a:t>HA low molecular weight (small molecule) which goes in the depths of the skin for an anti-wrinkle effect and improvement of skin elasticity.</a:t>
            </a:r>
          </a:p>
          <a:p>
            <a:pPr algn="just"/>
            <a:endParaRPr lang="fr-FR" sz="1000" dirty="0">
              <a:latin typeface="Century Gothic" pitchFamily="34" charset="0"/>
            </a:endParaRPr>
          </a:p>
          <a:p>
            <a:pPr algn="just"/>
            <a:r>
              <a:rPr lang="fr-FR" sz="1000" dirty="0">
                <a:latin typeface="Century Gothic" pitchFamily="34" charset="0"/>
              </a:rPr>
              <a:t>LR2412 (4%):</a:t>
            </a:r>
          </a:p>
          <a:p>
            <a:pPr algn="just"/>
            <a:r>
              <a:rPr lang="en-US" sz="1000" dirty="0">
                <a:latin typeface="Century Gothic" pitchFamily="34" charset="0"/>
              </a:rPr>
              <a:t>A surgical precision with a cutting-edge anti-ageing molecule with 17 patents able to boost the metabolism of the hyaluronic acid at 2 levels* of the skin for a filling effect catalyzer. </a:t>
            </a:r>
          </a:p>
          <a:p>
            <a:pPr algn="just"/>
            <a:endParaRPr lang="fr-FR" sz="1000" dirty="0">
              <a:latin typeface="Century Gothic"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27</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28</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29</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3</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30</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31</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32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33</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34</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22D49DA-36F7-44EA-B734-152683C8F944}" type="slidenum">
              <a:rPr lang="fr-FR" smtClean="0"/>
              <a:t>35</a:t>
            </a:fld>
            <a:endParaRPr lang="fr-FR"/>
          </a:p>
        </p:txBody>
      </p:sp>
    </p:spTree>
    <p:extLst>
      <p:ext uri="{BB962C8B-B14F-4D97-AF65-F5344CB8AC3E}">
        <p14:creationId xmlns:p14="http://schemas.microsoft.com/office/powerpoint/2010/main" val="556827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22D49DA-36F7-44EA-B734-152683C8F944}" type="slidenum">
              <a:rPr lang="fr-FR" smtClean="0"/>
              <a:t>36</a:t>
            </a:fld>
            <a:endParaRPr lang="fr-FR"/>
          </a:p>
        </p:txBody>
      </p:sp>
    </p:spTree>
    <p:extLst>
      <p:ext uri="{BB962C8B-B14F-4D97-AF65-F5344CB8AC3E}">
        <p14:creationId xmlns:p14="http://schemas.microsoft.com/office/powerpoint/2010/main" val="1000960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22D49DA-36F7-44EA-B734-152683C8F944}" type="slidenum">
              <a:rPr lang="fr-FR" smtClean="0"/>
              <a:t>37</a:t>
            </a:fld>
            <a:endParaRPr lang="fr-FR"/>
          </a:p>
        </p:txBody>
      </p:sp>
    </p:spTree>
    <p:extLst>
      <p:ext uri="{BB962C8B-B14F-4D97-AF65-F5344CB8AC3E}">
        <p14:creationId xmlns:p14="http://schemas.microsoft.com/office/powerpoint/2010/main" val="2519276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22D49DA-36F7-44EA-B734-152683C8F944}" type="slidenum">
              <a:rPr lang="fr-FR" smtClean="0"/>
              <a:t>38</a:t>
            </a:fld>
            <a:endParaRPr lang="fr-FR"/>
          </a:p>
        </p:txBody>
      </p:sp>
    </p:spTree>
    <p:extLst>
      <p:ext uri="{BB962C8B-B14F-4D97-AF65-F5344CB8AC3E}">
        <p14:creationId xmlns:p14="http://schemas.microsoft.com/office/powerpoint/2010/main" val="945856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22D49DA-36F7-44EA-B734-152683C8F944}" type="slidenum">
              <a:rPr lang="fr-FR" smtClean="0"/>
              <a:t>39</a:t>
            </a:fld>
            <a:endParaRPr lang="fr-FR"/>
          </a:p>
        </p:txBody>
      </p:sp>
    </p:spTree>
    <p:extLst>
      <p:ext uri="{BB962C8B-B14F-4D97-AF65-F5344CB8AC3E}">
        <p14:creationId xmlns:p14="http://schemas.microsoft.com/office/powerpoint/2010/main" val="12546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22D49DA-36F7-44EA-B734-152683C8F944}" type="slidenum">
              <a:rPr lang="fr-FR" smtClean="0"/>
              <a:t>40</a:t>
            </a:fld>
            <a:endParaRPr lang="fr-FR"/>
          </a:p>
        </p:txBody>
      </p:sp>
    </p:spTree>
    <p:extLst>
      <p:ext uri="{BB962C8B-B14F-4D97-AF65-F5344CB8AC3E}">
        <p14:creationId xmlns:p14="http://schemas.microsoft.com/office/powerpoint/2010/main" val="3768757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41</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1pPr>
            <a:lvl2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2pPr>
            <a:lvl3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3pPr>
            <a:lvl4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4pPr>
            <a:lvl5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5pPr>
            <a:lvl6pPr marL="2627802"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6pPr>
            <a:lvl7pPr marL="3105584"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7pPr>
            <a:lvl8pPr marL="3583366"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8pPr>
            <a:lvl9pPr marL="4061148"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43</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44</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45</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46</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47</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48</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49</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21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1pPr>
            <a:lvl2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2pPr>
            <a:lvl3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3pPr>
            <a:lvl4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4pPr>
            <a:lvl5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5pPr>
            <a:lvl6pPr marL="2627802"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6pPr>
            <a:lvl7pPr marL="3105584"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7pPr>
            <a:lvl8pPr marL="3583366"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8pPr>
            <a:lvl9pPr marL="4061148"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50</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21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1pPr>
            <a:lvl2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2pPr>
            <a:lvl3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3pPr>
            <a:lvl4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4pPr>
            <a:lvl5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5pPr>
            <a:lvl6pPr marL="2627802"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6pPr>
            <a:lvl7pPr marL="3105584"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7pPr>
            <a:lvl8pPr marL="3583366"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8pPr>
            <a:lvl9pPr marL="4061148"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51</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21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1pPr>
            <a:lvl2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2pPr>
            <a:lvl3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3pPr>
            <a:lvl4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4pPr>
            <a:lvl5pPr defTabSz="462851" eaLnBrk="0" hangingPunct="0">
              <a:tabLst>
                <a:tab pos="748194" algn="l"/>
                <a:tab pos="1504683" algn="l"/>
                <a:tab pos="2261171" algn="l"/>
                <a:tab pos="3002727" algn="l"/>
              </a:tabLst>
              <a:defRPr>
                <a:solidFill>
                  <a:schemeClr val="bg1"/>
                </a:solidFill>
                <a:latin typeface="Arial" pitchFamily="34" charset="0"/>
                <a:ea typeface="Microsoft YaHei" pitchFamily="34" charset="-122"/>
              </a:defRPr>
            </a:lvl5pPr>
            <a:lvl6pPr marL="2627802"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6pPr>
            <a:lvl7pPr marL="3105584"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7pPr>
            <a:lvl8pPr marL="3583366"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8pPr>
            <a:lvl9pPr marL="4061148" indent="-238892" defTabSz="462851" eaLnBrk="0" fontAlgn="base" hangingPunct="0">
              <a:spcBef>
                <a:spcPct val="0"/>
              </a:spcBef>
              <a:spcAft>
                <a:spcPct val="0"/>
              </a:spcAft>
              <a:tabLst>
                <a:tab pos="748194" algn="l"/>
                <a:tab pos="1504683" algn="l"/>
                <a:tab pos="2261171" algn="l"/>
                <a:tab pos="3002727"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21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53</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54</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r>
              <a:rPr lang="fr-FR" sz="900" b="1" u="sng" dirty="0">
                <a:latin typeface="Century Gothic" pitchFamily="34" charset="0"/>
              </a:rPr>
              <a:t>REMINDER:</a:t>
            </a:r>
          </a:p>
          <a:p>
            <a:r>
              <a:rPr lang="fr-FR" sz="900" u="sng" dirty="0">
                <a:latin typeface="Century Gothic" pitchFamily="34" charset="0"/>
              </a:rPr>
              <a:t>BENEFITS</a:t>
            </a:r>
          </a:p>
          <a:p>
            <a:r>
              <a:rPr lang="fr-FR" sz="900" dirty="0">
                <a:latin typeface="Century Gothic" pitchFamily="34" charset="0"/>
              </a:rPr>
              <a:t>SKIN</a:t>
            </a:r>
            <a:r>
              <a:rPr lang="ja-JP" altLang="fr-FR" sz="900" dirty="0">
                <a:latin typeface="Century Gothic" pitchFamily="34" charset="0"/>
              </a:rPr>
              <a:t>’</a:t>
            </a:r>
            <a:r>
              <a:rPr lang="fr-FR" altLang="ja-JP" sz="900" dirty="0">
                <a:latin typeface="Century Gothic" pitchFamily="34" charset="0"/>
              </a:rPr>
              <a:t>S BARRIER FUNCTION REINFORCED</a:t>
            </a:r>
          </a:p>
          <a:p>
            <a:r>
              <a:rPr lang="fr-FR" sz="900" dirty="0">
                <a:latin typeface="Century Gothic" pitchFamily="34" charset="0"/>
              </a:rPr>
              <a:t>SMOOTHED COMPLEXION RADIANT </a:t>
            </a:r>
            <a:br>
              <a:rPr lang="fr-FR" sz="900" dirty="0">
                <a:latin typeface="Century Gothic" pitchFamily="34" charset="0"/>
              </a:rPr>
            </a:br>
            <a:r>
              <a:rPr lang="fr-FR" sz="900" dirty="0">
                <a:latin typeface="Century Gothic" pitchFamily="34" charset="0"/>
              </a:rPr>
              <a:t>WITH YOUTH AND FRESHNESS</a:t>
            </a:r>
          </a:p>
          <a:p>
            <a:r>
              <a:rPr lang="fr-FR" sz="900" dirty="0">
                <a:latin typeface="Century Gothic" pitchFamily="34" charset="0"/>
              </a:rPr>
              <a:t>IMPROVED RADIANCE AND SKIN TEXTURE</a:t>
            </a:r>
          </a:p>
          <a:p>
            <a:r>
              <a:rPr lang="fr-FR" sz="900" dirty="0">
                <a:latin typeface="Century Gothic" pitchFamily="34" charset="0"/>
              </a:rPr>
              <a:t>SPF15 UV </a:t>
            </a:r>
            <a:r>
              <a:rPr lang="fr-FR" sz="900" dirty="0">
                <a:solidFill>
                  <a:schemeClr val="bg1"/>
                </a:solidFill>
                <a:latin typeface="Century Gothic" pitchFamily="34" charset="0"/>
              </a:rPr>
              <a:t>PROTECTION</a:t>
            </a:r>
          </a:p>
          <a:p>
            <a:endParaRPr lang="fr-FR" sz="900" dirty="0">
              <a:solidFill>
                <a:schemeClr val="bg1"/>
              </a:solidFill>
              <a:latin typeface="Century Gothic" pitchFamily="34" charset="0"/>
            </a:endParaRPr>
          </a:p>
          <a:p>
            <a:r>
              <a:rPr lang="fr-FR" sz="900" u="sng" dirty="0">
                <a:latin typeface="Century Gothic" pitchFamily="34" charset="0"/>
              </a:rPr>
              <a:t>RESULTS</a:t>
            </a:r>
            <a:endParaRPr lang="fr-FR" sz="900" dirty="0">
              <a:latin typeface="Century Gothic" pitchFamily="34" charset="0"/>
            </a:endParaRPr>
          </a:p>
          <a:p>
            <a:r>
              <a:rPr lang="fr-FR" sz="900" dirty="0">
                <a:latin typeface="Century Gothic" pitchFamily="34" charset="0"/>
              </a:rPr>
              <a:t>SMOOTHED SKIN</a:t>
            </a:r>
          </a:p>
          <a:p>
            <a:r>
              <a:rPr lang="fr-FR" sz="900" dirty="0">
                <a:latin typeface="Century Gothic" pitchFamily="34" charset="0"/>
              </a:rPr>
              <a:t>RECREATED UNIFORMITY</a:t>
            </a:r>
          </a:p>
          <a:p>
            <a:r>
              <a:rPr lang="fr-FR" sz="900" dirty="0">
                <a:latin typeface="Century Gothic" pitchFamily="34" charset="0"/>
              </a:rPr>
              <a:t>RESTORED FRESHNESS</a:t>
            </a:r>
          </a:p>
          <a:p>
            <a:r>
              <a:rPr lang="fr-FR" sz="900" dirty="0">
                <a:latin typeface="Century Gothic" pitchFamily="34" charset="0"/>
              </a:rPr>
              <a:t>NUDE SKIN SENSATION</a:t>
            </a:r>
          </a:p>
          <a:p>
            <a:endParaRPr lang="fr-FR" sz="900" dirty="0">
              <a:solidFill>
                <a:schemeClr val="bg1"/>
              </a:solidFill>
              <a:latin typeface="Century Gothic" pitchFamily="34" charset="0"/>
            </a:endParaRPr>
          </a:p>
          <a:p>
            <a:pPr>
              <a:lnSpc>
                <a:spcPct val="90000"/>
              </a:lnSpc>
            </a:pPr>
            <a:r>
              <a:rPr lang="en-US" sz="900" dirty="0">
                <a:latin typeface="Century Gothic" pitchFamily="34" charset="0"/>
                <a:ea typeface="ＭＳ Ｐゴシック" pitchFamily="34" charset="-128"/>
              </a:rPr>
              <a:t>The foundation offers the complexion what skincare cannot: coverage and instant correction.</a:t>
            </a:r>
          </a:p>
          <a:p>
            <a:pPr>
              <a:lnSpc>
                <a:spcPct val="90000"/>
              </a:lnSpc>
            </a:pPr>
            <a:r>
              <a:rPr lang="en-US" sz="900" dirty="0">
                <a:latin typeface="Century Gothic" pitchFamily="34" charset="0"/>
                <a:ea typeface="ＭＳ Ｐゴシック" pitchFamily="34" charset="-128"/>
              </a:rPr>
              <a:t>The foundation cannot offer skin all that the skincare can: long-term treatment action.</a:t>
            </a:r>
          </a:p>
          <a:p>
            <a:pPr>
              <a:lnSpc>
                <a:spcPct val="90000"/>
              </a:lnSpc>
            </a:pPr>
            <a:r>
              <a:rPr lang="en-US" sz="900" dirty="0">
                <a:latin typeface="Century Gothic" pitchFamily="34" charset="0"/>
                <a:ea typeface="ＭＳ Ｐゴシック" pitchFamily="34" charset="-128"/>
              </a:rPr>
              <a:t>This foundation will never be enough ON ITS OWN to offer what the skincare can.</a:t>
            </a:r>
          </a:p>
          <a:p>
            <a:pPr>
              <a:lnSpc>
                <a:spcPct val="90000"/>
              </a:lnSpc>
            </a:pPr>
            <a:r>
              <a:rPr lang="en-US" sz="900" dirty="0">
                <a:latin typeface="Century Gothic" pitchFamily="34" charset="0"/>
                <a:ea typeface="ＭＳ Ｐゴシック" pitchFamily="34" charset="-128"/>
              </a:rPr>
              <a:t>THEY ARE THEREFORE COMPLEMENTARY WITH THE FOUNDATION</a:t>
            </a:r>
            <a:r>
              <a:rPr lang="en-US" altLang="fr-FR" sz="900" dirty="0">
                <a:latin typeface="Century Gothic" pitchFamily="34" charset="0"/>
                <a:ea typeface="ＭＳ Ｐゴシック" pitchFamily="34" charset="-128"/>
              </a:rPr>
              <a:t>’</a:t>
            </a:r>
            <a:r>
              <a:rPr lang="en-US" sz="900" dirty="0">
                <a:latin typeface="Century Gothic" pitchFamily="34" charset="0"/>
                <a:ea typeface="ＭＳ Ｐゴシック" pitchFamily="34" charset="-128"/>
              </a:rPr>
              <a:t>S ACTIVE INGREDIENTS GIVING SKIN THAT EXTRA </a:t>
            </a:r>
            <a:r>
              <a:rPr lang="en-US" altLang="fr-FR" sz="900" dirty="0">
                <a:latin typeface="Century Gothic" pitchFamily="34" charset="0"/>
                <a:ea typeface="ＭＳ Ｐゴシック" pitchFamily="34" charset="-128"/>
              </a:rPr>
              <a:t>“</a:t>
            </a:r>
            <a:r>
              <a:rPr lang="en-US" sz="900" dirty="0">
                <a:latin typeface="Century Gothic" pitchFamily="34" charset="0"/>
                <a:ea typeface="ＭＳ Ｐゴシック" pitchFamily="34" charset="-128"/>
              </a:rPr>
              <a:t>PLUS</a:t>
            </a:r>
            <a:r>
              <a:rPr lang="en-US" altLang="fr-FR" sz="900" dirty="0">
                <a:latin typeface="Century Gothic" pitchFamily="34" charset="0"/>
                <a:ea typeface="ＭＳ Ｐゴシック" pitchFamily="34" charset="-128"/>
              </a:rPr>
              <a:t>”</a:t>
            </a:r>
            <a:r>
              <a:rPr lang="en-US" sz="900" dirty="0">
                <a:latin typeface="Century Gothic" pitchFamily="34" charset="0"/>
                <a:ea typeface="ＭＳ Ｐゴシック" pitchFamily="34" charset="-128"/>
              </a:rPr>
              <a:t>;</a:t>
            </a:r>
          </a:p>
          <a:p>
            <a:pPr>
              <a:lnSpc>
                <a:spcPct val="90000"/>
              </a:lnSpc>
            </a:pPr>
            <a:endParaRPr lang="en-US" sz="900" dirty="0">
              <a:latin typeface="Century Gothic" pitchFamily="34" charset="0"/>
              <a:ea typeface="ＭＳ Ｐゴシック" pitchFamily="34" charset="-128"/>
            </a:endParaRPr>
          </a:p>
          <a:p>
            <a:pPr>
              <a:lnSpc>
                <a:spcPct val="90000"/>
              </a:lnSpc>
            </a:pPr>
            <a:r>
              <a:rPr lang="en-US" sz="900" dirty="0">
                <a:latin typeface="Century Gothic" pitchFamily="34" charset="0"/>
                <a:ea typeface="ＭＳ Ｐゴシック" pitchFamily="34" charset="-128"/>
              </a:rPr>
              <a:t>IN A SENSE, PRODIGY POWERCELL FOUNDATION OFFERS SKIN AN EXTRA DOSE OF VEGETAL STEM CELLS TO REINFORCE SKIN</a:t>
            </a:r>
            <a:r>
              <a:rPr lang="en-US" altLang="fr-FR" sz="900" dirty="0">
                <a:latin typeface="Century Gothic" pitchFamily="34" charset="0"/>
                <a:ea typeface="ＭＳ Ｐゴシック" pitchFamily="34" charset="-128"/>
              </a:rPr>
              <a:t>’</a:t>
            </a:r>
            <a:r>
              <a:rPr lang="en-US" sz="900" dirty="0">
                <a:latin typeface="Century Gothic" pitchFamily="34" charset="0"/>
                <a:ea typeface="ＭＳ Ｐゴシック" pitchFamily="34" charset="-128"/>
              </a:rPr>
              <a:t>S BIOLOGICAL HEALTH ALL DAY LONG. </a:t>
            </a:r>
          </a:p>
          <a:p>
            <a:pPr>
              <a:lnSpc>
                <a:spcPct val="90000"/>
              </a:lnSpc>
            </a:pPr>
            <a:r>
              <a:rPr lang="en-US" sz="900" dirty="0">
                <a:latin typeface="Century Gothic" pitchFamily="34" charset="0"/>
                <a:ea typeface="ＭＳ Ｐゴシック" pitchFamily="34" charset="-128"/>
              </a:rPr>
              <a:t>THIS EXTRA DOSE OFFERED BY THE FOUNDATION INSTANTLY AND TEMPORARILY HELPS TO RECONSTRUCT SKIN</a:t>
            </a:r>
            <a:r>
              <a:rPr lang="en-US" altLang="fr-FR" sz="900" dirty="0">
                <a:latin typeface="Century Gothic" pitchFamily="34" charset="0"/>
                <a:ea typeface="ＭＳ Ｐゴシック" pitchFamily="34" charset="-128"/>
              </a:rPr>
              <a:t>’</a:t>
            </a:r>
            <a:r>
              <a:rPr lang="en-US" sz="900" dirty="0">
                <a:latin typeface="Century Gothic" pitchFamily="34" charset="0"/>
                <a:ea typeface="ＭＳ Ｐゴシック" pitchFamily="34" charset="-128"/>
              </a:rPr>
              <a:t>S BARRIER FUNCTION AS A COMPLEMENT TO THE SKINCARE</a:t>
            </a:r>
            <a:r>
              <a:rPr lang="en-US" altLang="fr-FR" sz="900" dirty="0">
                <a:latin typeface="Century Gothic" pitchFamily="34" charset="0"/>
                <a:ea typeface="ＭＳ Ｐゴシック" pitchFamily="34" charset="-128"/>
              </a:rPr>
              <a:t>’</a:t>
            </a:r>
            <a:r>
              <a:rPr lang="en-US" sz="900" dirty="0">
                <a:latin typeface="Century Gothic" pitchFamily="34" charset="0"/>
                <a:ea typeface="ＭＳ Ｐゴシック" pitchFamily="34" charset="-128"/>
              </a:rPr>
              <a:t>S ACTIONS, WHICH ACT IN-DEPTH AND LONG-TERM BOTH DAY AND NIGHT.</a:t>
            </a:r>
          </a:p>
          <a:p>
            <a:pPr>
              <a:lnSpc>
                <a:spcPct val="90000"/>
              </a:lnSpc>
            </a:pPr>
            <a:endParaRPr lang="en-US" sz="900" dirty="0">
              <a:latin typeface="Century Gothic" pitchFamily="34" charset="0"/>
              <a:ea typeface="ＭＳ Ｐゴシック" pitchFamily="34" charset="-128"/>
            </a:endParaRPr>
          </a:p>
          <a:p>
            <a:pPr>
              <a:lnSpc>
                <a:spcPct val="90000"/>
              </a:lnSpc>
            </a:pPr>
            <a:r>
              <a:rPr lang="en-US" sz="900" dirty="0">
                <a:latin typeface="Century Gothic" pitchFamily="34" charset="0"/>
                <a:ea typeface="ＭＳ Ｐゴシック" pitchFamily="34" charset="-128"/>
              </a:rPr>
              <a:t>&gt;An incredible and beneficial sensation of freshness and softness as soon as it is applied. The skin is smoothed, its freshness is revealed and it recreates the even quality of the complexion. </a:t>
            </a:r>
          </a:p>
          <a:p>
            <a:pPr>
              <a:lnSpc>
                <a:spcPct val="90000"/>
              </a:lnSpc>
            </a:pPr>
            <a:r>
              <a:rPr lang="en-US" sz="900" dirty="0">
                <a:latin typeface="Century Gothic" pitchFamily="34" charset="0"/>
                <a:ea typeface="ＭＳ Ｐゴシック" pitchFamily="34" charset="-128"/>
              </a:rPr>
              <a:t>Wrinkles and imperfections are attenuated, the skin texture is refined, the skin is soft, supple and prodigiously comfortable.</a:t>
            </a:r>
          </a:p>
          <a:p>
            <a:pPr>
              <a:lnSpc>
                <a:spcPct val="90000"/>
              </a:lnSpc>
            </a:pPr>
            <a:r>
              <a:rPr lang="en-US" sz="900" dirty="0">
                <a:latin typeface="Century Gothic" pitchFamily="34" charset="0"/>
                <a:ea typeface="ＭＳ Ｐゴシック" pitchFamily="34" charset="-128"/>
              </a:rPr>
              <a:t>Day after day, its texture and radiance are improved even after removing make-up. The complexion is visibly younger.</a:t>
            </a:r>
          </a:p>
          <a:p>
            <a:pPr>
              <a:lnSpc>
                <a:spcPct val="90000"/>
              </a:lnSpc>
            </a:pPr>
            <a:endParaRPr lang="en-US" sz="900" dirty="0">
              <a:latin typeface="Century Gothic" pitchFamily="34" charset="0"/>
              <a:ea typeface="ＭＳ Ｐゴシック" pitchFamily="34" charset="-128"/>
            </a:endParaRPr>
          </a:p>
          <a:p>
            <a:pPr>
              <a:lnSpc>
                <a:spcPct val="90000"/>
              </a:lnSpc>
            </a:pPr>
            <a:endParaRPr lang="en-US" sz="900" dirty="0">
              <a:solidFill>
                <a:srgbClr val="FF0000"/>
              </a:solidFill>
              <a:latin typeface="Century Gothic" pitchFamily="34" charset="0"/>
              <a:ea typeface="ＭＳ Ｐゴシック" pitchFamily="34" charset="-128"/>
            </a:endParaRPr>
          </a:p>
          <a:p>
            <a:pPr>
              <a:lnSpc>
                <a:spcPct val="90000"/>
              </a:lnSpc>
            </a:pPr>
            <a:endParaRPr lang="en-US" sz="900" dirty="0">
              <a:latin typeface="Century Gothic" pitchFamily="34" charset="0"/>
              <a:ea typeface="ＭＳ Ｐゴシック" pitchFamily="34" charset="-128"/>
            </a:endParaRPr>
          </a:p>
          <a:p>
            <a:pPr>
              <a:lnSpc>
                <a:spcPct val="90000"/>
              </a:lnSpc>
            </a:pPr>
            <a:endParaRPr lang="en-US" sz="900" dirty="0">
              <a:latin typeface="Century Gothic" pitchFamily="34" charset="0"/>
              <a:ea typeface="ＭＳ Ｐゴシック" pitchFamily="34" charset="-128"/>
            </a:endParaRPr>
          </a:p>
          <a:p>
            <a:endParaRPr lang="fr-FR" sz="900" dirty="0">
              <a:latin typeface="Century Gothic"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55</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r>
              <a:rPr lang="en-US" sz="800" b="1" u="sng" dirty="0">
                <a:latin typeface="Century Gothic" pitchFamily="34" charset="0"/>
              </a:rPr>
              <a:t>REMINDER:</a:t>
            </a:r>
          </a:p>
          <a:p>
            <a:r>
              <a:rPr lang="en-US" sz="800" b="1" dirty="0">
                <a:latin typeface="Century Gothic" pitchFamily="34" charset="0"/>
              </a:rPr>
              <a:t>To perfectly and visibly perform on the make-up result and skin surface aspect</a:t>
            </a:r>
            <a:r>
              <a:rPr lang="en-US" sz="800" dirty="0">
                <a:latin typeface="Century Gothic" pitchFamily="34" charset="0"/>
              </a:rPr>
              <a:t>, formula contains:</a:t>
            </a:r>
          </a:p>
          <a:p>
            <a:pPr algn="just"/>
            <a:r>
              <a:rPr lang="en-US" sz="800" b="1" dirty="0">
                <a:latin typeface="Century Gothic" pitchFamily="34" charset="0"/>
              </a:rPr>
              <a:t>1- Hyaluronic Acid microspheres</a:t>
            </a:r>
            <a:r>
              <a:rPr lang="en-US" sz="800" dirty="0">
                <a:latin typeface="Century Gothic" pitchFamily="34" charset="0"/>
              </a:rPr>
              <a:t>: Long-lasting Hydration (12H lasting comfort)</a:t>
            </a:r>
          </a:p>
          <a:p>
            <a:pPr algn="just">
              <a:defRPr/>
            </a:pPr>
            <a:r>
              <a:rPr lang="en-US" sz="800" dirty="0">
                <a:latin typeface="Century Gothic" pitchFamily="34" charset="0"/>
              </a:rPr>
              <a:t>2- </a:t>
            </a:r>
            <a:r>
              <a:rPr lang="en-US" sz="800" b="1" dirty="0">
                <a:latin typeface="Century Gothic" pitchFamily="34" charset="0"/>
              </a:rPr>
              <a:t>Very fine powders</a:t>
            </a:r>
            <a:r>
              <a:rPr lang="en-US" sz="800" dirty="0">
                <a:latin typeface="Century Gothic" pitchFamily="34" charset="0"/>
              </a:rPr>
              <a:t>: Visibly refined skin texture &amp; No mask effect</a:t>
            </a:r>
          </a:p>
          <a:p>
            <a:pPr algn="just"/>
            <a:r>
              <a:rPr lang="en-US" sz="800" dirty="0">
                <a:latin typeface="Century Gothic" pitchFamily="34" charset="0"/>
              </a:rPr>
              <a:t>3- </a:t>
            </a:r>
            <a:r>
              <a:rPr lang="en-US" sz="800" b="1" dirty="0">
                <a:latin typeface="Century Gothic" pitchFamily="34" charset="0"/>
              </a:rPr>
              <a:t>Hydrophobic powders</a:t>
            </a:r>
            <a:r>
              <a:rPr lang="en-US" sz="800" dirty="0">
                <a:latin typeface="Century Gothic" pitchFamily="34" charset="0"/>
              </a:rPr>
              <a:t>: Absorbs sebum for shine control</a:t>
            </a:r>
          </a:p>
          <a:p>
            <a:pPr algn="just"/>
            <a:r>
              <a:rPr lang="en-US" sz="800" dirty="0">
                <a:latin typeface="Century Gothic" pitchFamily="34" charset="0"/>
              </a:rPr>
              <a:t>4- </a:t>
            </a:r>
            <a:r>
              <a:rPr lang="en-US" sz="800" b="1" dirty="0">
                <a:latin typeface="Century Gothic" pitchFamily="34" charset="0"/>
              </a:rPr>
              <a:t>Pigments</a:t>
            </a:r>
            <a:r>
              <a:rPr lang="en-US" sz="800" dirty="0">
                <a:latin typeface="Century Gothic" pitchFamily="34" charset="0"/>
              </a:rPr>
              <a:t>: Radiant complexion</a:t>
            </a:r>
          </a:p>
          <a:p>
            <a:pPr algn="just">
              <a:defRPr/>
            </a:pPr>
            <a:r>
              <a:rPr lang="en-US" sz="800" dirty="0">
                <a:latin typeface="Century Gothic" pitchFamily="34" charset="0"/>
              </a:rPr>
              <a:t>  + enriched with molecular Bio –sap</a:t>
            </a:r>
          </a:p>
          <a:p>
            <a:pPr algn="just">
              <a:defRPr/>
            </a:pPr>
            <a:r>
              <a:rPr lang="en-US" sz="800" dirty="0">
                <a:latin typeface="Century Gothic" pitchFamily="34" charset="0"/>
              </a:rPr>
              <a:t>This compact foundation has been developed </a:t>
            </a:r>
            <a:r>
              <a:rPr lang="en-US" sz="800" b="1" dirty="0">
                <a:latin typeface="Century Gothic" pitchFamily="34" charset="0"/>
              </a:rPr>
              <a:t>in complement of the cream </a:t>
            </a:r>
            <a:r>
              <a:rPr lang="en-US" sz="800" dirty="0">
                <a:latin typeface="Century Gothic" pitchFamily="34" charset="0"/>
              </a:rPr>
              <a:t>to provide a </a:t>
            </a:r>
            <a:r>
              <a:rPr lang="en-US" sz="800" b="1" dirty="0">
                <a:latin typeface="Century Gothic" pitchFamily="34" charset="0"/>
              </a:rPr>
              <a:t>visibly even, luminous and then rejuvenated matte complexion with a global smoothing action without mask effect.</a:t>
            </a:r>
          </a:p>
          <a:p>
            <a:pPr algn="just"/>
            <a:endParaRPr lang="en-US" sz="800" dirty="0">
              <a:latin typeface="Century Gothic" pitchFamily="34" charset="0"/>
            </a:endParaRPr>
          </a:p>
          <a:p>
            <a:pPr algn="just">
              <a:defRPr/>
            </a:pPr>
            <a:r>
              <a:rPr lang="en-US" sz="800" b="1" dirty="0">
                <a:latin typeface="Century Gothic" pitchFamily="34" charset="0"/>
              </a:rPr>
              <a:t>If necessary,  do a reminder for skincare:</a:t>
            </a:r>
          </a:p>
          <a:p>
            <a:pPr algn="just">
              <a:defRPr/>
            </a:pPr>
            <a:r>
              <a:rPr lang="en-US" sz="800" dirty="0">
                <a:latin typeface="Century Gothic" pitchFamily="34" charset="0"/>
              </a:rPr>
              <a:t>PRODIGY skincare range, you know that like sap transfusing life at the heart of the plant, the new Prodigy is a real « youth transfusion » through to the deepest dermis, from deep inside to renewed skin.</a:t>
            </a:r>
          </a:p>
          <a:p>
            <a:pPr algn="just"/>
            <a:r>
              <a:rPr lang="en-US" sz="800" dirty="0">
                <a:latin typeface="Century Gothic" pitchFamily="34" charset="0"/>
              </a:rPr>
              <a:t>New Molecular Bio-Sap is a unique synergy of 5 supernatural active ingredients to target the 5 fundamental layers of the skin </a:t>
            </a:r>
            <a:r>
              <a:rPr lang="en-US" sz="800" u="sng" dirty="0">
                <a:latin typeface="Century Gothic" pitchFamily="34" charset="0"/>
              </a:rPr>
              <a:t>until the deepest dermis</a:t>
            </a:r>
            <a:r>
              <a:rPr lang="en-US" sz="800" dirty="0">
                <a:latin typeface="Century Gothic" pitchFamily="34" charset="0"/>
              </a:rPr>
              <a:t> for a deep skin renewal.</a:t>
            </a:r>
          </a:p>
          <a:p>
            <a:pPr algn="just"/>
            <a:r>
              <a:rPr lang="en-US" sz="800" dirty="0">
                <a:latin typeface="Century Gothic" pitchFamily="34" charset="0"/>
              </a:rPr>
              <a:t>It contains:</a:t>
            </a:r>
          </a:p>
          <a:p>
            <a:pPr algn="just"/>
            <a:r>
              <a:rPr lang="en-US" sz="800" dirty="0">
                <a:latin typeface="Century Gothic" pitchFamily="34" charset="0"/>
              </a:rPr>
              <a:t>1 –</a:t>
            </a:r>
            <a:r>
              <a:rPr lang="en-US" sz="800" b="1" dirty="0">
                <a:latin typeface="Century Gothic" pitchFamily="34" charset="0"/>
              </a:rPr>
              <a:t> Litchi polyphenols: </a:t>
            </a:r>
            <a:r>
              <a:rPr lang="en-US" sz="800" dirty="0">
                <a:latin typeface="Century Gothic" pitchFamily="34" charset="0"/>
              </a:rPr>
              <a:t>Limit dermal collagen </a:t>
            </a:r>
            <a:r>
              <a:rPr lang="en-US" sz="800" dirty="0" err="1">
                <a:latin typeface="Century Gothic" pitchFamily="34" charset="0"/>
              </a:rPr>
              <a:t>fibres</a:t>
            </a:r>
            <a:r>
              <a:rPr lang="en-US" sz="800" dirty="0">
                <a:latin typeface="Century Gothic" pitchFamily="34" charset="0"/>
              </a:rPr>
              <a:t> </a:t>
            </a:r>
            <a:r>
              <a:rPr lang="en-US" sz="800" dirty="0" err="1">
                <a:latin typeface="Century Gothic" pitchFamily="34" charset="0"/>
              </a:rPr>
              <a:t>glycation</a:t>
            </a:r>
            <a:r>
              <a:rPr lang="en-US" sz="800" dirty="0">
                <a:latin typeface="Century Gothic" pitchFamily="34" charset="0"/>
              </a:rPr>
              <a:t> and prevent dermal cellular senescence, for a </a:t>
            </a:r>
            <a:r>
              <a:rPr lang="en-US" sz="800" u="sng" dirty="0">
                <a:latin typeface="Century Gothic" pitchFamily="34" charset="0"/>
              </a:rPr>
              <a:t>deep</a:t>
            </a:r>
            <a:r>
              <a:rPr lang="en-US" sz="800" dirty="0">
                <a:latin typeface="Century Gothic" pitchFamily="34" charset="0"/>
              </a:rPr>
              <a:t> skin </a:t>
            </a:r>
            <a:r>
              <a:rPr lang="en-US" sz="800" dirty="0" err="1">
                <a:latin typeface="Century Gothic" pitchFamily="34" charset="0"/>
              </a:rPr>
              <a:t>redensification</a:t>
            </a:r>
            <a:r>
              <a:rPr lang="en-US" sz="800" dirty="0">
                <a:latin typeface="Century Gothic" pitchFamily="34" charset="0"/>
              </a:rPr>
              <a:t> (reticular dermis)</a:t>
            </a:r>
          </a:p>
          <a:p>
            <a:pPr algn="just">
              <a:defRPr/>
            </a:pPr>
            <a:r>
              <a:rPr lang="en-US" sz="800" dirty="0">
                <a:latin typeface="Century Gothic" pitchFamily="34" charset="0"/>
              </a:rPr>
              <a:t>2 - </a:t>
            </a:r>
            <a:r>
              <a:rPr lang="en-US" sz="800" b="1" dirty="0">
                <a:latin typeface="Century Gothic" pitchFamily="34" charset="0"/>
              </a:rPr>
              <a:t>Active fractions of </a:t>
            </a:r>
            <a:r>
              <a:rPr lang="en-US" sz="800" b="1" dirty="0" err="1">
                <a:latin typeface="Century Gothic" pitchFamily="34" charset="0"/>
              </a:rPr>
              <a:t>Maïtake</a:t>
            </a:r>
            <a:r>
              <a:rPr lang="en-US" sz="800" b="1" dirty="0">
                <a:latin typeface="Century Gothic" pitchFamily="34" charset="0"/>
              </a:rPr>
              <a:t> </a:t>
            </a:r>
            <a:r>
              <a:rPr lang="en-US" sz="800" dirty="0">
                <a:latin typeface="Century Gothic" pitchFamily="34" charset="0"/>
              </a:rPr>
              <a:t>(also known in Traditional Chinese Medicine as the “eternity mushroom”): Stimulate support* </a:t>
            </a:r>
            <a:r>
              <a:rPr lang="en-US" sz="800" dirty="0" err="1">
                <a:latin typeface="Century Gothic" pitchFamily="34" charset="0"/>
              </a:rPr>
              <a:t>fibres</a:t>
            </a:r>
            <a:r>
              <a:rPr lang="en-US" sz="800" dirty="0">
                <a:latin typeface="Century Gothic" pitchFamily="34" charset="0"/>
              </a:rPr>
              <a:t>, for </a:t>
            </a:r>
            <a:r>
              <a:rPr lang="en-US" sz="800" u="sng" dirty="0">
                <a:latin typeface="Century Gothic" pitchFamily="34" charset="0"/>
              </a:rPr>
              <a:t>deep</a:t>
            </a:r>
            <a:r>
              <a:rPr lang="en-US" sz="800" dirty="0">
                <a:latin typeface="Century Gothic" pitchFamily="34" charset="0"/>
              </a:rPr>
              <a:t> firmness (papillary dermis)</a:t>
            </a:r>
          </a:p>
          <a:p>
            <a:pPr algn="just"/>
            <a:r>
              <a:rPr lang="en-US" sz="800" dirty="0">
                <a:latin typeface="Century Gothic" pitchFamily="34" charset="0"/>
              </a:rPr>
              <a:t>3 – </a:t>
            </a:r>
            <a:r>
              <a:rPr lang="en-US" sz="800" b="1" dirty="0">
                <a:latin typeface="Century Gothic" pitchFamily="34" charset="0"/>
              </a:rPr>
              <a:t>Rice peptides: </a:t>
            </a:r>
            <a:r>
              <a:rPr lang="en-US" sz="800" dirty="0">
                <a:latin typeface="Century Gothic" pitchFamily="34" charset="0"/>
              </a:rPr>
              <a:t>Stimulate the synthesis of anchorage* collagens, for a </a:t>
            </a:r>
            <a:r>
              <a:rPr lang="en-US" sz="800" u="sng" dirty="0">
                <a:latin typeface="Century Gothic" pitchFamily="34" charset="0"/>
              </a:rPr>
              <a:t>deep</a:t>
            </a:r>
            <a:r>
              <a:rPr lang="en-US" sz="800" dirty="0">
                <a:latin typeface="Century Gothic" pitchFamily="34" charset="0"/>
              </a:rPr>
              <a:t> anti-wrinkle (DEJ)</a:t>
            </a:r>
          </a:p>
          <a:p>
            <a:pPr algn="just"/>
            <a:r>
              <a:rPr lang="en-US" sz="800" dirty="0">
                <a:latin typeface="Century Gothic" pitchFamily="34" charset="0"/>
              </a:rPr>
              <a:t>4 –</a:t>
            </a:r>
            <a:r>
              <a:rPr lang="en-US" sz="800" b="1" dirty="0">
                <a:latin typeface="Century Gothic" pitchFamily="34" charset="0"/>
              </a:rPr>
              <a:t>Baikal Skullcap rhizomes extracts: </a:t>
            </a:r>
            <a:r>
              <a:rPr lang="en-US" sz="800" dirty="0">
                <a:latin typeface="Century Gothic" pitchFamily="34" charset="0"/>
              </a:rPr>
              <a:t>Fight against the creation of melanin*, pigment responsible for the generation of spots for a </a:t>
            </a:r>
            <a:r>
              <a:rPr lang="en-US" sz="800" u="sng" dirty="0">
                <a:latin typeface="Century Gothic" pitchFamily="34" charset="0"/>
              </a:rPr>
              <a:t>deep</a:t>
            </a:r>
            <a:r>
              <a:rPr lang="en-US" sz="800" dirty="0">
                <a:latin typeface="Century Gothic" pitchFamily="34" charset="0"/>
              </a:rPr>
              <a:t> luminosity (deep epidermis)</a:t>
            </a:r>
          </a:p>
          <a:p>
            <a:pPr algn="just"/>
            <a:r>
              <a:rPr lang="en-US" sz="800" dirty="0">
                <a:latin typeface="Century Gothic" pitchFamily="34" charset="0"/>
              </a:rPr>
              <a:t>5 – </a:t>
            </a:r>
            <a:r>
              <a:rPr lang="en-US" sz="800" b="1" dirty="0">
                <a:latin typeface="Century Gothic" pitchFamily="34" charset="0"/>
              </a:rPr>
              <a:t>Active fractions of Japanese Lily Bud </a:t>
            </a:r>
            <a:r>
              <a:rPr lang="en-US" sz="800" dirty="0">
                <a:latin typeface="Century Gothic" pitchFamily="34" charset="0"/>
              </a:rPr>
              <a:t>: Strength the barrier function, for a </a:t>
            </a:r>
            <a:r>
              <a:rPr lang="en-US" sz="800" u="sng" dirty="0">
                <a:latin typeface="Century Gothic" pitchFamily="34" charset="0"/>
              </a:rPr>
              <a:t>deep</a:t>
            </a:r>
            <a:r>
              <a:rPr lang="en-US" sz="800" dirty="0">
                <a:latin typeface="Century Gothic" pitchFamily="34" charset="0"/>
              </a:rPr>
              <a:t> hydration (epidermis)</a:t>
            </a:r>
          </a:p>
          <a:p>
            <a:pPr algn="just">
              <a:defRPr/>
            </a:pPr>
            <a:r>
              <a:rPr lang="en-US" sz="800" dirty="0">
                <a:latin typeface="Century Gothic" pitchFamily="34" charset="0"/>
              </a:rPr>
              <a:t> </a:t>
            </a:r>
          </a:p>
          <a:p>
            <a:pPr>
              <a:buFont typeface="Arial" pitchFamily="34" charset="0"/>
              <a:buChar char="•"/>
            </a:pPr>
            <a:r>
              <a:rPr lang="en-US" sz="800" dirty="0">
                <a:latin typeface="Century Gothic" pitchFamily="34" charset="0"/>
              </a:rPr>
              <a:t>Moreover, comfort sensation stays for 12 hours and skin is protected against UV thanks to its filters SPF 35 /PA +++</a:t>
            </a:r>
          </a:p>
          <a:p>
            <a:r>
              <a:rPr lang="en-US" sz="800" b="1" u="sng" dirty="0">
                <a:latin typeface="Century Gothic" pitchFamily="34" charset="0"/>
              </a:rPr>
              <a:t>Conclusion</a:t>
            </a:r>
          </a:p>
          <a:p>
            <a:pPr>
              <a:buFont typeface="Arial" pitchFamily="34" charset="0"/>
              <a:buNone/>
            </a:pPr>
            <a:r>
              <a:rPr lang="en-US" sz="800" dirty="0">
                <a:latin typeface="Century Gothic" pitchFamily="34" charset="0"/>
              </a:rPr>
              <a:t>For these women, the expected make-up result is:</a:t>
            </a:r>
          </a:p>
          <a:p>
            <a:r>
              <a:rPr lang="en-US" sz="800" dirty="0">
                <a:latin typeface="Century Gothic" pitchFamily="34" charset="0"/>
              </a:rPr>
              <a:t>A </a:t>
            </a:r>
            <a:r>
              <a:rPr lang="en-US" sz="800" b="1" dirty="0">
                <a:latin typeface="Century Gothic" pitchFamily="34" charset="0"/>
              </a:rPr>
              <a:t>visibly rejuvenated matte complexion that doesn’t mark lines </a:t>
            </a:r>
            <a:r>
              <a:rPr lang="en-US" sz="800" dirty="0">
                <a:latin typeface="Century Gothic" pitchFamily="34" charset="0"/>
              </a:rPr>
              <a:t>and </a:t>
            </a:r>
            <a:r>
              <a:rPr lang="en-US" sz="800" b="1" dirty="0">
                <a:latin typeface="Century Gothic" pitchFamily="34" charset="0"/>
              </a:rPr>
              <a:t>visibly smooth surface</a:t>
            </a:r>
            <a:r>
              <a:rPr lang="en-US" sz="800" dirty="0">
                <a:latin typeface="Century Gothic" pitchFamily="34" charset="0"/>
              </a:rPr>
              <a:t> with </a:t>
            </a:r>
            <a:r>
              <a:rPr lang="en-US" sz="800" b="1" dirty="0">
                <a:latin typeface="Century Gothic" pitchFamily="34" charset="0"/>
              </a:rPr>
              <a:t>no mask effect.</a:t>
            </a:r>
          </a:p>
          <a:p>
            <a:r>
              <a:rPr lang="en-US" sz="800" dirty="0">
                <a:latin typeface="Century Gothic" pitchFamily="34" charset="0"/>
              </a:rPr>
              <a:t>She wants </a:t>
            </a:r>
            <a:r>
              <a:rPr lang="en-US" sz="800" b="1" dirty="0">
                <a:latin typeface="Century Gothic" pitchFamily="34" charset="0"/>
              </a:rPr>
              <a:t>Lightweight texture</a:t>
            </a:r>
            <a:r>
              <a:rPr lang="en-US" sz="800" dirty="0">
                <a:latin typeface="Century Gothic" pitchFamily="34" charset="0"/>
              </a:rPr>
              <a:t> with </a:t>
            </a:r>
            <a:r>
              <a:rPr lang="en-US" sz="800" b="1" dirty="0">
                <a:latin typeface="Century Gothic" pitchFamily="34" charset="0"/>
              </a:rPr>
              <a:t>12-hr</a:t>
            </a:r>
            <a:r>
              <a:rPr lang="en-US" sz="800" dirty="0">
                <a:latin typeface="Century Gothic" pitchFamily="34" charset="0"/>
              </a:rPr>
              <a:t> </a:t>
            </a:r>
            <a:r>
              <a:rPr lang="en-US" sz="800" b="1" dirty="0">
                <a:latin typeface="Century Gothic" pitchFamily="34" charset="0"/>
              </a:rPr>
              <a:t>comfort.</a:t>
            </a:r>
          </a:p>
          <a:p>
            <a:endParaRPr lang="en-US" sz="800" dirty="0">
              <a:latin typeface="Century Gothic" pitchFamily="34" charset="0"/>
            </a:endParaRPr>
          </a:p>
          <a:p>
            <a:pPr algn="just"/>
            <a:endParaRPr lang="en-US" sz="800" dirty="0">
              <a:latin typeface="Century Gothic" pitchFamily="34" charset="0"/>
            </a:endParaRPr>
          </a:p>
          <a:p>
            <a:endParaRPr lang="fr-FR" sz="8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56</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pPr>
              <a:defRPr/>
            </a:pPr>
            <a:r>
              <a:rPr lang="en-US" sz="600" b="1" u="sng" dirty="0">
                <a:latin typeface="Century Gothic" pitchFamily="34" charset="0"/>
              </a:rPr>
              <a:t>REMINDER:</a:t>
            </a:r>
          </a:p>
          <a:p>
            <a:pPr>
              <a:defRPr/>
            </a:pPr>
            <a:r>
              <a:rPr lang="en-US" sz="600" u="sng" dirty="0">
                <a:latin typeface="Century Gothic" pitchFamily="34" charset="0"/>
              </a:rPr>
              <a:t>To reach TAILOR-MADE AND VIBRANT COLOR , HR created a NEW GENERATION of COLOR CLONE PIGMENTS</a:t>
            </a:r>
            <a:r>
              <a:rPr lang="en-US" sz="600" u="sng" baseline="30000" dirty="0">
                <a:latin typeface="Century Gothic" pitchFamily="34" charset="0"/>
              </a:rPr>
              <a:t>TM</a:t>
            </a:r>
            <a:r>
              <a:rPr lang="en-US" sz="600" u="sng" dirty="0">
                <a:latin typeface="Century Gothic" pitchFamily="34" charset="0"/>
              </a:rPr>
              <a:t> </a:t>
            </a:r>
            <a:r>
              <a:rPr lang="en-US" sz="600" u="sng" baseline="30000" dirty="0">
                <a:latin typeface="Century Gothic" pitchFamily="34" charset="0"/>
              </a:rPr>
              <a:t>+ </a:t>
            </a:r>
            <a:r>
              <a:rPr lang="en-US" sz="600" u="sng" dirty="0">
                <a:latin typeface="Century Gothic" pitchFamily="34" charset="0"/>
              </a:rPr>
              <a:t>NEW “ GOLDEN PIGMENTS ”:</a:t>
            </a:r>
          </a:p>
          <a:p>
            <a:pPr>
              <a:defRPr/>
            </a:pPr>
            <a:r>
              <a:rPr lang="en-US" sz="600" dirty="0">
                <a:latin typeface="Century Gothic" pitchFamily="34" charset="0"/>
              </a:rPr>
              <a:t>The New COLOR CLONE PIGMENTS are THINNER with a  BETTER TRANSPARENCY TO REVEAL PURE SKIN COLOR.</a:t>
            </a:r>
            <a:endParaRPr lang="en-US" sz="600" baseline="30000" dirty="0">
              <a:latin typeface="Century Gothic" pitchFamily="34" charset="0"/>
            </a:endParaRPr>
          </a:p>
          <a:p>
            <a:pPr>
              <a:defRPr/>
            </a:pPr>
            <a:r>
              <a:rPr lang="en-US" sz="600" dirty="0">
                <a:latin typeface="Century Gothic" pitchFamily="34" charset="0"/>
              </a:rPr>
              <a:t>The NEW GOLDEN PIGMENTS provide a “HINT” TO ENLIGHTEN &amp; WARM complexion.</a:t>
            </a:r>
          </a:p>
          <a:p>
            <a:pPr marL="187141" indent="-187141">
              <a:buFont typeface="Arial" pitchFamily="34" charset="0"/>
              <a:buChar char="•"/>
              <a:defRPr/>
            </a:pPr>
            <a:r>
              <a:rPr lang="en-US" sz="600" u="sng" dirty="0">
                <a:latin typeface="Century Gothic" pitchFamily="34" charset="0"/>
              </a:rPr>
              <a:t>FOR THE LIGHT, we have  THE ORIGINAL SKIN RADIANCE and  HR added “LIGHT EXTRACT” and HYALURONIC ACID :</a:t>
            </a:r>
          </a:p>
          <a:p>
            <a:pPr>
              <a:defRPr/>
            </a:pPr>
            <a:r>
              <a:rPr lang="en-US" sz="600" dirty="0">
                <a:latin typeface="Century Gothic" pitchFamily="34" charset="0"/>
              </a:rPr>
              <a:t>The “LIGTH EXTRACT” provides an EVEN INSTANT RADIANCE to capture the light</a:t>
            </a:r>
          </a:p>
          <a:p>
            <a:pPr>
              <a:defRPr/>
            </a:pPr>
            <a:r>
              <a:rPr lang="en-US" sz="600" dirty="0">
                <a:latin typeface="Century Gothic" pitchFamily="34" charset="0"/>
              </a:rPr>
              <a:t>The </a:t>
            </a:r>
            <a:r>
              <a:rPr lang="fr-FR" sz="600" dirty="0">
                <a:latin typeface="Century Gothic" pitchFamily="34" charset="0"/>
              </a:rPr>
              <a:t>SPHERES OF HYALURONIC ACID</a:t>
            </a:r>
            <a:r>
              <a:rPr lang="en-US" sz="600" dirty="0">
                <a:latin typeface="Century Gothic" pitchFamily="34" charset="0"/>
              </a:rPr>
              <a:t> provide </a:t>
            </a:r>
            <a:r>
              <a:rPr lang="en-US" sz="600" dirty="0">
                <a:latin typeface="Century Gothic" pitchFamily="34" charset="0"/>
                <a:ea typeface="ＭＳ Ｐゴシック"/>
              </a:rPr>
              <a:t>8-HOURS of CONTINOUS HYDRATION, participating to the radiance and light repartition , like a healthy glow.</a:t>
            </a:r>
            <a:endParaRPr lang="en-US" sz="600" u="sng" dirty="0">
              <a:latin typeface="Century Gothic" pitchFamily="34" charset="0"/>
              <a:ea typeface="ＭＳ Ｐゴシック"/>
            </a:endParaRPr>
          </a:p>
          <a:p>
            <a:pPr marL="187141" indent="-187141">
              <a:buFont typeface="Arial" pitchFamily="34" charset="0"/>
              <a:buChar char="•"/>
              <a:defRPr/>
            </a:pPr>
            <a:r>
              <a:rPr lang="en-US" sz="600" u="sng" dirty="0">
                <a:latin typeface="Century Gothic" pitchFamily="34" charset="0"/>
                <a:ea typeface="ＭＳ Ｐゴシック"/>
              </a:rPr>
              <a:t> and FOR the texture,  WE HAVE  A SMOOTHED SKIN TEXTURE, and HR enriched the formula with SMOOTHING AGENTS: </a:t>
            </a:r>
          </a:p>
          <a:p>
            <a:pPr>
              <a:lnSpc>
                <a:spcPct val="150000"/>
              </a:lnSpc>
              <a:defRPr/>
            </a:pPr>
            <a:r>
              <a:rPr lang="fr-FR" sz="600" dirty="0" err="1">
                <a:latin typeface="Century Gothic" pitchFamily="34" charset="0"/>
              </a:rPr>
              <a:t>These</a:t>
            </a:r>
            <a:r>
              <a:rPr lang="fr-FR" sz="600" dirty="0">
                <a:latin typeface="Century Gothic" pitchFamily="34" charset="0"/>
              </a:rPr>
              <a:t> SMOOTHING AGENTS </a:t>
            </a:r>
            <a:r>
              <a:rPr lang="fr-FR" sz="600" dirty="0" err="1">
                <a:latin typeface="Century Gothic" pitchFamily="34" charset="0"/>
              </a:rPr>
              <a:t>provide</a:t>
            </a:r>
            <a:r>
              <a:rPr lang="fr-FR" sz="600" dirty="0">
                <a:latin typeface="Century Gothic" pitchFamily="34" charset="0"/>
              </a:rPr>
              <a:t> a </a:t>
            </a:r>
            <a:r>
              <a:rPr lang="fr-FR" sz="600" dirty="0" err="1">
                <a:latin typeface="Century Gothic" pitchFamily="34" charset="0"/>
              </a:rPr>
              <a:t>smoothness</a:t>
            </a:r>
            <a:r>
              <a:rPr lang="fr-FR" sz="600" dirty="0">
                <a:latin typeface="Century Gothic" pitchFamily="34" charset="0"/>
              </a:rPr>
              <a:t> to the skin surface, and </a:t>
            </a:r>
            <a:r>
              <a:rPr lang="en-US" sz="600" dirty="0">
                <a:latin typeface="Century Gothic" pitchFamily="34" charset="0"/>
                <a:ea typeface="ＭＳ Ｐゴシック"/>
              </a:rPr>
              <a:t>AFTER 4 WEEKS give A VISIBLY SMOOTHED SKIN even on a naked skin.</a:t>
            </a:r>
          </a:p>
          <a:p>
            <a:pPr>
              <a:defRPr/>
            </a:pPr>
            <a:r>
              <a:rPr lang="en-US" sz="600" b="1" u="sng" dirty="0">
                <a:latin typeface="Century Gothic" pitchFamily="34" charset="0"/>
              </a:rPr>
              <a:t>HR created a NEW GENERATION of COLOR CLONE PIGMENTS</a:t>
            </a:r>
            <a:r>
              <a:rPr lang="en-US" sz="600" b="1" u="sng" baseline="30000" dirty="0">
                <a:latin typeface="Century Gothic" pitchFamily="34" charset="0"/>
              </a:rPr>
              <a:t>TM</a:t>
            </a:r>
            <a:endParaRPr lang="en-US" sz="600" b="1" u="sng" dirty="0">
              <a:latin typeface="Century Gothic" pitchFamily="34" charset="0"/>
            </a:endParaRPr>
          </a:p>
          <a:p>
            <a:pPr>
              <a:defRPr/>
            </a:pPr>
            <a:endParaRPr lang="en-US" sz="600" dirty="0">
              <a:latin typeface="Century Gothic" pitchFamily="34" charset="0"/>
            </a:endParaRPr>
          </a:p>
          <a:p>
            <a:pPr>
              <a:defRPr/>
            </a:pPr>
            <a:r>
              <a:rPr lang="en-US" sz="600" dirty="0" err="1">
                <a:latin typeface="Century Gothic" pitchFamily="34" charset="0"/>
              </a:rPr>
              <a:t>REMINDER:The</a:t>
            </a:r>
            <a:r>
              <a:rPr lang="en-US" sz="600" dirty="0">
                <a:latin typeface="Century Gothic" pitchFamily="34" charset="0"/>
              </a:rPr>
              <a:t> COLOR CLONE PIGMENTS:</a:t>
            </a:r>
          </a:p>
          <a:p>
            <a:pPr>
              <a:lnSpc>
                <a:spcPct val="80000"/>
              </a:lnSpc>
            </a:pPr>
            <a:endParaRPr lang="en-GB" sz="600" b="1" dirty="0">
              <a:latin typeface="Century Gothic" pitchFamily="34" charset="0"/>
            </a:endParaRPr>
          </a:p>
          <a:p>
            <a:pPr>
              <a:lnSpc>
                <a:spcPct val="80000"/>
              </a:lnSpc>
            </a:pPr>
            <a:r>
              <a:rPr lang="en-GB" sz="600" b="1" dirty="0">
                <a:latin typeface="Century Gothic" pitchFamily="34" charset="0"/>
              </a:rPr>
              <a:t>A make-up result which echoes almost exactly skin’s natural </a:t>
            </a:r>
            <a:r>
              <a:rPr lang="en-GB" sz="600" b="1" dirty="0" err="1">
                <a:latin typeface="Century Gothic" pitchFamily="34" charset="0"/>
              </a:rPr>
              <a:t>color</a:t>
            </a:r>
            <a:r>
              <a:rPr lang="en-GB" sz="600" b="1" dirty="0">
                <a:latin typeface="Century Gothic" pitchFamily="34" charset="0"/>
              </a:rPr>
              <a:t> and remains in perfect harmony with the complexion</a:t>
            </a:r>
            <a:endParaRPr lang="fr-FR" sz="600" dirty="0">
              <a:latin typeface="Century Gothic" pitchFamily="34" charset="0"/>
              <a:cs typeface="Times New Roman" pitchFamily="18" charset="0"/>
            </a:endParaRPr>
          </a:p>
          <a:p>
            <a:pPr>
              <a:lnSpc>
                <a:spcPct val="80000"/>
              </a:lnSpc>
            </a:pPr>
            <a:r>
              <a:rPr lang="fr-FR" sz="600" b="1" dirty="0">
                <a:latin typeface="Century Gothic" pitchFamily="34" charset="0"/>
              </a:rPr>
              <a:t>How </a:t>
            </a:r>
            <a:r>
              <a:rPr lang="fr-FR" sz="600" b="1" dirty="0" err="1">
                <a:latin typeface="Century Gothic" pitchFamily="34" charset="0"/>
              </a:rPr>
              <a:t>does</a:t>
            </a:r>
            <a:r>
              <a:rPr lang="fr-FR" sz="600" b="1" dirty="0">
                <a:latin typeface="Century Gothic" pitchFamily="34" charset="0"/>
              </a:rPr>
              <a:t> </a:t>
            </a:r>
            <a:r>
              <a:rPr lang="fr-FR" sz="600" b="1" dirty="0" err="1">
                <a:latin typeface="Century Gothic" pitchFamily="34" charset="0"/>
              </a:rPr>
              <a:t>it</a:t>
            </a:r>
            <a:r>
              <a:rPr lang="fr-FR" sz="600" b="1" dirty="0">
                <a:latin typeface="Century Gothic" pitchFamily="34" charset="0"/>
              </a:rPr>
              <a:t> </a:t>
            </a:r>
            <a:r>
              <a:rPr lang="fr-FR" sz="600" b="1" dirty="0" err="1">
                <a:latin typeface="Century Gothic" pitchFamily="34" charset="0"/>
              </a:rPr>
              <a:t>work</a:t>
            </a:r>
            <a:r>
              <a:rPr lang="fr-FR" sz="600" b="1" dirty="0">
                <a:latin typeface="Century Gothic" pitchFamily="34" charset="0"/>
              </a:rPr>
              <a:t>?</a:t>
            </a:r>
            <a:r>
              <a:rPr lang="fr-FR" sz="600" dirty="0">
                <a:latin typeface="Century Gothic" pitchFamily="34" charset="0"/>
              </a:rPr>
              <a:t/>
            </a:r>
            <a:br>
              <a:rPr lang="fr-FR" sz="600" dirty="0">
                <a:latin typeface="Century Gothic" pitchFamily="34" charset="0"/>
              </a:rPr>
            </a:br>
            <a:r>
              <a:rPr lang="fr-FR" sz="600" dirty="0">
                <a:latin typeface="Century Gothic" pitchFamily="34" charset="0"/>
              </a:rPr>
              <a:t>A </a:t>
            </a:r>
            <a:r>
              <a:rPr lang="fr-FR" sz="600" dirty="0" err="1">
                <a:latin typeface="Century Gothic" pitchFamily="34" charset="0"/>
              </a:rPr>
              <a:t>combination</a:t>
            </a:r>
            <a:r>
              <a:rPr lang="fr-FR" sz="600" dirty="0">
                <a:latin typeface="Century Gothic" pitchFamily="34" charset="0"/>
              </a:rPr>
              <a:t>, exclusive to Helena Rubinstein, of </a:t>
            </a:r>
            <a:r>
              <a:rPr lang="fr-FR" sz="600" b="1" dirty="0">
                <a:latin typeface="Century Gothic" pitchFamily="34" charset="0"/>
              </a:rPr>
              <a:t>2 types of </a:t>
            </a:r>
            <a:r>
              <a:rPr lang="fr-FR" sz="600" b="1" dirty="0" err="1">
                <a:latin typeface="Century Gothic" pitchFamily="34" charset="0"/>
              </a:rPr>
              <a:t>specific</a:t>
            </a:r>
            <a:r>
              <a:rPr lang="fr-FR" sz="600" b="1" dirty="0">
                <a:latin typeface="Century Gothic" pitchFamily="34" charset="0"/>
              </a:rPr>
              <a:t> pigments:</a:t>
            </a:r>
            <a:r>
              <a:rPr lang="fr-FR" sz="600" dirty="0">
                <a:latin typeface="Century Gothic" pitchFamily="34" charset="0"/>
              </a:rPr>
              <a:t/>
            </a:r>
            <a:br>
              <a:rPr lang="fr-FR" sz="600" dirty="0">
                <a:latin typeface="Century Gothic" pitchFamily="34" charset="0"/>
              </a:rPr>
            </a:br>
            <a:r>
              <a:rPr lang="fr-FR" sz="600" b="1" u="sng" dirty="0">
                <a:latin typeface="Century Gothic" pitchFamily="34" charset="0"/>
              </a:rPr>
              <a:t>"</a:t>
            </a:r>
            <a:r>
              <a:rPr lang="fr-FR" sz="600" b="1" u="sng" dirty="0" err="1">
                <a:latin typeface="Century Gothic" pitchFamily="34" charset="0"/>
              </a:rPr>
              <a:t>Color</a:t>
            </a:r>
            <a:r>
              <a:rPr lang="fr-FR" sz="600" b="1" u="sng" dirty="0">
                <a:latin typeface="Century Gothic" pitchFamily="34" charset="0"/>
              </a:rPr>
              <a:t> Clone"</a:t>
            </a:r>
            <a:r>
              <a:rPr lang="fr-FR" sz="600" u="sng" dirty="0">
                <a:latin typeface="Century Gothic" pitchFamily="34" charset="0"/>
              </a:rPr>
              <a:t> </a:t>
            </a:r>
            <a:r>
              <a:rPr lang="fr-FR" sz="600" b="1" u="sng" dirty="0">
                <a:latin typeface="Century Gothic" pitchFamily="34" charset="0"/>
              </a:rPr>
              <a:t>Pigments </a:t>
            </a:r>
            <a:r>
              <a:rPr lang="fr-FR" sz="600" u="sng" dirty="0" err="1">
                <a:latin typeface="Century Gothic" pitchFamily="34" charset="0"/>
              </a:rPr>
              <a:t>with</a:t>
            </a:r>
            <a:r>
              <a:rPr lang="fr-FR" sz="600" u="sng" dirty="0">
                <a:latin typeface="Century Gothic" pitchFamily="34" charset="0"/>
              </a:rPr>
              <a:t> exclusive double </a:t>
            </a:r>
            <a:r>
              <a:rPr lang="fr-FR" sz="600" u="sng" dirty="0" err="1">
                <a:latin typeface="Century Gothic" pitchFamily="34" charset="0"/>
              </a:rPr>
              <a:t>coating</a:t>
            </a:r>
            <a:r>
              <a:rPr lang="fr-FR" sz="600" u="sng" dirty="0">
                <a:latin typeface="Century Gothic" pitchFamily="34" charset="0"/>
              </a:rPr>
              <a:t>:</a:t>
            </a:r>
            <a:r>
              <a:rPr lang="fr-FR" sz="600" dirty="0">
                <a:latin typeface="Century Gothic" pitchFamily="34" charset="0"/>
              </a:rPr>
              <a:t/>
            </a:r>
            <a:br>
              <a:rPr lang="fr-FR" sz="600" dirty="0">
                <a:latin typeface="Century Gothic" pitchFamily="34" charset="0"/>
              </a:rPr>
            </a:br>
            <a:r>
              <a:rPr lang="fr-FR" sz="600" b="1" i="1" dirty="0" err="1">
                <a:latin typeface="Century Gothic" pitchFamily="34" charset="0"/>
              </a:rPr>
              <a:t>Silica</a:t>
            </a:r>
            <a:r>
              <a:rPr lang="fr-FR" sz="600" i="1" dirty="0">
                <a:latin typeface="Century Gothic" pitchFamily="34" charset="0"/>
              </a:rPr>
              <a:t>,</a:t>
            </a:r>
            <a:r>
              <a:rPr lang="fr-FR" sz="600" dirty="0">
                <a:latin typeface="Century Gothic" pitchFamily="34" charset="0"/>
              </a:rPr>
              <a:t> as </a:t>
            </a:r>
            <a:r>
              <a:rPr lang="fr-FR" sz="600" dirty="0" err="1">
                <a:latin typeface="Century Gothic" pitchFamily="34" charset="0"/>
              </a:rPr>
              <a:t>it</a:t>
            </a:r>
            <a:r>
              <a:rPr lang="fr-FR" sz="600" dirty="0">
                <a:latin typeface="Century Gothic" pitchFamily="34" charset="0"/>
              </a:rPr>
              <a:t> </a:t>
            </a:r>
            <a:r>
              <a:rPr lang="fr-FR" sz="600" dirty="0" err="1">
                <a:latin typeface="Century Gothic" pitchFamily="34" charset="0"/>
              </a:rPr>
              <a:t>is</a:t>
            </a:r>
            <a:r>
              <a:rPr lang="fr-FR" sz="600" dirty="0">
                <a:latin typeface="Century Gothic" pitchFamily="34" charset="0"/>
              </a:rPr>
              <a:t> transparent, </a:t>
            </a:r>
            <a:r>
              <a:rPr lang="fr-FR" sz="600" dirty="0" err="1">
                <a:latin typeface="Century Gothic" pitchFamily="34" charset="0"/>
              </a:rPr>
              <a:t>lets</a:t>
            </a:r>
            <a:r>
              <a:rPr lang="fr-FR" sz="600" dirty="0">
                <a:latin typeface="Century Gothic" pitchFamily="34" charset="0"/>
              </a:rPr>
              <a:t> the light </a:t>
            </a:r>
            <a:r>
              <a:rPr lang="fr-FR" sz="600" dirty="0" err="1">
                <a:latin typeface="Century Gothic" pitchFamily="34" charset="0"/>
              </a:rPr>
              <a:t>behave</a:t>
            </a:r>
            <a:r>
              <a:rPr lang="fr-FR" sz="600" dirty="0">
                <a:latin typeface="Century Gothic" pitchFamily="34" charset="0"/>
              </a:rPr>
              <a:t> as if </a:t>
            </a:r>
            <a:r>
              <a:rPr lang="fr-FR" sz="600" dirty="0" err="1">
                <a:latin typeface="Century Gothic" pitchFamily="34" charset="0"/>
              </a:rPr>
              <a:t>it</a:t>
            </a:r>
            <a:r>
              <a:rPr lang="fr-FR" sz="600" dirty="0">
                <a:latin typeface="Century Gothic" pitchFamily="34" charset="0"/>
              </a:rPr>
              <a:t> </a:t>
            </a:r>
            <a:r>
              <a:rPr lang="fr-FR" sz="600" dirty="0" err="1">
                <a:latin typeface="Century Gothic" pitchFamily="34" charset="0"/>
              </a:rPr>
              <a:t>was</a:t>
            </a:r>
            <a:r>
              <a:rPr lang="fr-FR" sz="600" dirty="0">
                <a:latin typeface="Century Gothic" pitchFamily="34" charset="0"/>
              </a:rPr>
              <a:t> acting </a:t>
            </a:r>
            <a:r>
              <a:rPr lang="fr-FR" sz="600" dirty="0" err="1">
                <a:latin typeface="Century Gothic" pitchFamily="34" charset="0"/>
              </a:rPr>
              <a:t>directly</a:t>
            </a:r>
            <a:r>
              <a:rPr lang="fr-FR" sz="600" dirty="0">
                <a:latin typeface="Century Gothic" pitchFamily="34" charset="0"/>
              </a:rPr>
              <a:t> on the </a:t>
            </a:r>
            <a:r>
              <a:rPr lang="fr-FR" sz="600" dirty="0" err="1">
                <a:latin typeface="Century Gothic" pitchFamily="34" charset="0"/>
              </a:rPr>
              <a:t>translucent</a:t>
            </a:r>
            <a:r>
              <a:rPr lang="fr-FR" sz="600" dirty="0">
                <a:latin typeface="Century Gothic" pitchFamily="34" charset="0"/>
              </a:rPr>
              <a:t> stratum </a:t>
            </a:r>
            <a:r>
              <a:rPr lang="fr-FR" sz="600" dirty="0" err="1">
                <a:latin typeface="Century Gothic" pitchFamily="34" charset="0"/>
              </a:rPr>
              <a:t>corneum</a:t>
            </a:r>
            <a:r>
              <a:rPr lang="fr-FR" sz="600" dirty="0">
                <a:latin typeface="Century Gothic" pitchFamily="34" charset="0"/>
              </a:rPr>
              <a:t> </a:t>
            </a:r>
            <a:r>
              <a:rPr lang="fr-FR" sz="600" dirty="0" err="1">
                <a:latin typeface="Century Gothic" pitchFamily="34" charset="0"/>
              </a:rPr>
              <a:t>rather</a:t>
            </a:r>
            <a:r>
              <a:rPr lang="fr-FR" sz="600" dirty="0">
                <a:latin typeface="Century Gothic" pitchFamily="34" charset="0"/>
              </a:rPr>
              <a:t> </a:t>
            </a:r>
            <a:r>
              <a:rPr lang="fr-FR" sz="600" dirty="0" err="1">
                <a:latin typeface="Century Gothic" pitchFamily="34" charset="0"/>
              </a:rPr>
              <a:t>than</a:t>
            </a:r>
            <a:r>
              <a:rPr lang="fr-FR" sz="600" dirty="0">
                <a:latin typeface="Century Gothic" pitchFamily="34" charset="0"/>
              </a:rPr>
              <a:t> on a </a:t>
            </a:r>
            <a:r>
              <a:rPr lang="fr-FR" sz="600" dirty="0" err="1">
                <a:latin typeface="Century Gothic" pitchFamily="34" charset="0"/>
              </a:rPr>
              <a:t>pigmented</a:t>
            </a:r>
            <a:r>
              <a:rPr lang="fr-FR" sz="600" dirty="0">
                <a:latin typeface="Century Gothic" pitchFamily="34" charset="0"/>
              </a:rPr>
              <a:t> opaque surface. It </a:t>
            </a:r>
            <a:r>
              <a:rPr lang="fr-FR" sz="600" dirty="0" err="1">
                <a:latin typeface="Century Gothic" pitchFamily="34" charset="0"/>
              </a:rPr>
              <a:t>therefore</a:t>
            </a:r>
            <a:r>
              <a:rPr lang="fr-FR" sz="600" dirty="0">
                <a:latin typeface="Century Gothic" pitchFamily="34" charset="0"/>
              </a:rPr>
              <a:t> </a:t>
            </a:r>
            <a:r>
              <a:rPr lang="fr-FR" sz="600" b="1" dirty="0" err="1">
                <a:latin typeface="Century Gothic" pitchFamily="34" charset="0"/>
              </a:rPr>
              <a:t>perfectly</a:t>
            </a:r>
            <a:r>
              <a:rPr lang="fr-FR" sz="600" b="1" dirty="0">
                <a:latin typeface="Century Gothic" pitchFamily="34" charset="0"/>
              </a:rPr>
              <a:t> duplicates the </a:t>
            </a:r>
            <a:r>
              <a:rPr lang="fr-FR" sz="600" b="1" dirty="0" err="1">
                <a:latin typeface="Century Gothic" pitchFamily="34" charset="0"/>
              </a:rPr>
              <a:t>effect</a:t>
            </a:r>
            <a:r>
              <a:rPr lang="fr-FR" sz="600" b="1" dirty="0">
                <a:latin typeface="Century Gothic" pitchFamily="34" charset="0"/>
              </a:rPr>
              <a:t> </a:t>
            </a:r>
            <a:r>
              <a:rPr lang="fr-FR" sz="600" b="1" dirty="0" err="1">
                <a:latin typeface="Century Gothic" pitchFamily="34" charset="0"/>
              </a:rPr>
              <a:t>that</a:t>
            </a:r>
            <a:r>
              <a:rPr lang="fr-FR" sz="600" b="1" dirty="0">
                <a:latin typeface="Century Gothic" pitchFamily="34" charset="0"/>
              </a:rPr>
              <a:t> </a:t>
            </a:r>
            <a:r>
              <a:rPr lang="fr-FR" sz="600" b="1" dirty="0" err="1">
                <a:latin typeface="Century Gothic" pitchFamily="34" charset="0"/>
              </a:rPr>
              <a:t>creates</a:t>
            </a:r>
            <a:r>
              <a:rPr lang="fr-FR" sz="600" b="1" dirty="0">
                <a:latin typeface="Century Gothic" pitchFamily="34" charset="0"/>
              </a:rPr>
              <a:t> skin </a:t>
            </a:r>
            <a:r>
              <a:rPr lang="fr-FR" sz="600" b="1" dirty="0" err="1">
                <a:latin typeface="Century Gothic" pitchFamily="34" charset="0"/>
              </a:rPr>
              <a:t>colour</a:t>
            </a:r>
            <a:r>
              <a:rPr lang="fr-FR" sz="600" b="1" dirty="0">
                <a:latin typeface="Century Gothic" pitchFamily="34" charset="0"/>
              </a:rPr>
              <a:t>.</a:t>
            </a:r>
            <a:r>
              <a:rPr lang="fr-FR" sz="600" dirty="0">
                <a:latin typeface="Century Gothic" pitchFamily="34" charset="0"/>
              </a:rPr>
              <a:t/>
            </a:r>
            <a:br>
              <a:rPr lang="fr-FR" sz="600" dirty="0">
                <a:latin typeface="Century Gothic" pitchFamily="34" charset="0"/>
              </a:rPr>
            </a:br>
            <a:r>
              <a:rPr lang="fr-FR" sz="600" dirty="0">
                <a:latin typeface="Century Gothic" pitchFamily="34" charset="0"/>
              </a:rPr>
              <a:t>• transparent live skin </a:t>
            </a:r>
            <a:r>
              <a:rPr lang="fr-FR" sz="600" dirty="0" err="1">
                <a:latin typeface="Century Gothic" pitchFamily="34" charset="0"/>
              </a:rPr>
              <a:t>effect</a:t>
            </a:r>
            <a:endParaRPr lang="fr-FR" sz="600" dirty="0">
              <a:latin typeface="Century Gothic" pitchFamily="34" charset="0"/>
            </a:endParaRPr>
          </a:p>
          <a:p>
            <a:pPr>
              <a:lnSpc>
                <a:spcPct val="80000"/>
              </a:lnSpc>
            </a:pPr>
            <a:r>
              <a:rPr lang="fr-FR" sz="600" b="1" i="1" dirty="0">
                <a:latin typeface="Century Gothic" pitchFamily="34" charset="0"/>
              </a:rPr>
              <a:t>Aluminium</a:t>
            </a:r>
            <a:r>
              <a:rPr lang="fr-FR" sz="600" dirty="0">
                <a:latin typeface="Century Gothic" pitchFamily="34" charset="0"/>
              </a:rPr>
              <a:t> </a:t>
            </a:r>
            <a:r>
              <a:rPr lang="fr-FR" sz="600" b="1" i="1" dirty="0" err="1">
                <a:latin typeface="Century Gothic" pitchFamily="34" charset="0"/>
              </a:rPr>
              <a:t>myristate</a:t>
            </a:r>
            <a:r>
              <a:rPr lang="fr-FR" sz="600" dirty="0">
                <a:latin typeface="Century Gothic" pitchFamily="34" charset="0"/>
              </a:rPr>
              <a:t>, a </a:t>
            </a:r>
            <a:r>
              <a:rPr lang="fr-FR" sz="600" dirty="0" err="1">
                <a:latin typeface="Century Gothic" pitchFamily="34" charset="0"/>
              </a:rPr>
              <a:t>mineral</a:t>
            </a:r>
            <a:r>
              <a:rPr lang="fr-FR" sz="600" dirty="0">
                <a:latin typeface="Century Gothic" pitchFamily="34" charset="0"/>
              </a:rPr>
              <a:t>, </a:t>
            </a:r>
            <a:r>
              <a:rPr lang="fr-FR" sz="600" dirty="0" err="1">
                <a:latin typeface="Century Gothic" pitchFamily="34" charset="0"/>
              </a:rPr>
              <a:t>helps</a:t>
            </a:r>
            <a:r>
              <a:rPr lang="fr-FR" sz="600" dirty="0">
                <a:latin typeface="Century Gothic" pitchFamily="34" charset="0"/>
              </a:rPr>
              <a:t> </a:t>
            </a:r>
            <a:r>
              <a:rPr lang="fr-FR" sz="600" dirty="0" err="1">
                <a:latin typeface="Century Gothic" pitchFamily="34" charset="0"/>
              </a:rPr>
              <a:t>improve</a:t>
            </a:r>
            <a:r>
              <a:rPr lang="fr-FR" sz="600" dirty="0">
                <a:latin typeface="Century Gothic" pitchFamily="34" charset="0"/>
              </a:rPr>
              <a:t> dispersion of </a:t>
            </a:r>
            <a:r>
              <a:rPr lang="fr-FR" sz="600" dirty="0" err="1">
                <a:latin typeface="Century Gothic" pitchFamily="34" charset="0"/>
              </a:rPr>
              <a:t>colour</a:t>
            </a:r>
            <a:r>
              <a:rPr lang="fr-FR" sz="600" dirty="0">
                <a:latin typeface="Century Gothic" pitchFamily="34" charset="0"/>
              </a:rPr>
              <a:t> pigments </a:t>
            </a:r>
            <a:r>
              <a:rPr lang="fr-FR" sz="600" dirty="0" err="1">
                <a:latin typeface="Century Gothic" pitchFamily="34" charset="0"/>
              </a:rPr>
              <a:t>within</a:t>
            </a:r>
            <a:r>
              <a:rPr lang="fr-FR" sz="600" dirty="0">
                <a:latin typeface="Century Gothic" pitchFamily="34" charset="0"/>
              </a:rPr>
              <a:t> the formula:</a:t>
            </a:r>
            <a:br>
              <a:rPr lang="fr-FR" sz="600" dirty="0">
                <a:latin typeface="Century Gothic" pitchFamily="34" charset="0"/>
              </a:rPr>
            </a:br>
            <a:r>
              <a:rPr lang="fr-FR" sz="600" dirty="0">
                <a:latin typeface="Century Gothic" pitchFamily="34" charset="0"/>
              </a:rPr>
              <a:t>• </a:t>
            </a:r>
            <a:r>
              <a:rPr lang="fr-FR" sz="600" dirty="0" err="1">
                <a:latin typeface="Century Gothic" pitchFamily="34" charset="0"/>
              </a:rPr>
              <a:t>even</a:t>
            </a:r>
            <a:r>
              <a:rPr lang="fr-FR" sz="600" dirty="0">
                <a:latin typeface="Century Gothic" pitchFamily="34" charset="0"/>
              </a:rPr>
              <a:t> finish</a:t>
            </a:r>
            <a:br>
              <a:rPr lang="fr-FR" sz="600" dirty="0">
                <a:latin typeface="Century Gothic" pitchFamily="34" charset="0"/>
              </a:rPr>
            </a:br>
            <a:r>
              <a:rPr lang="fr-FR" sz="600" dirty="0">
                <a:latin typeface="Century Gothic" pitchFamily="34" charset="0"/>
              </a:rPr>
              <a:t>• </a:t>
            </a:r>
            <a:r>
              <a:rPr lang="fr-FR" sz="600" dirty="0" err="1">
                <a:latin typeface="Century Gothic" pitchFamily="34" charset="0"/>
              </a:rPr>
              <a:t>true</a:t>
            </a:r>
            <a:r>
              <a:rPr lang="fr-FR" sz="600" dirty="0">
                <a:latin typeface="Century Gothic" pitchFamily="34" charset="0"/>
              </a:rPr>
              <a:t> fusion </a:t>
            </a:r>
            <a:r>
              <a:rPr lang="fr-FR" sz="600" dirty="0" err="1">
                <a:latin typeface="Century Gothic" pitchFamily="34" charset="0"/>
              </a:rPr>
              <a:t>with</a:t>
            </a:r>
            <a:r>
              <a:rPr lang="fr-FR" sz="600" dirty="0">
                <a:latin typeface="Century Gothic" pitchFamily="34" charset="0"/>
              </a:rPr>
              <a:t> skin</a:t>
            </a:r>
          </a:p>
          <a:p>
            <a:pPr>
              <a:lnSpc>
                <a:spcPct val="80000"/>
              </a:lnSpc>
            </a:pPr>
            <a:r>
              <a:rPr lang="fr-FR" sz="600" b="1" u="sng" dirty="0">
                <a:latin typeface="Century Gothic" pitchFamily="34" charset="0"/>
              </a:rPr>
              <a:t>"Skin </a:t>
            </a:r>
            <a:r>
              <a:rPr lang="fr-FR" sz="600" b="1" u="sng" dirty="0" err="1">
                <a:latin typeface="Century Gothic" pitchFamily="34" charset="0"/>
              </a:rPr>
              <a:t>Affinity</a:t>
            </a:r>
            <a:r>
              <a:rPr lang="fr-FR" sz="600" b="1" u="sng" dirty="0">
                <a:latin typeface="Century Gothic" pitchFamily="34" charset="0"/>
              </a:rPr>
              <a:t>" Pigment</a:t>
            </a:r>
            <a:r>
              <a:rPr lang="fr-FR" sz="600" dirty="0">
                <a:latin typeface="Century Gothic" pitchFamily="34" charset="0"/>
              </a:rPr>
              <a:t/>
            </a:r>
            <a:br>
              <a:rPr lang="fr-FR" sz="600" dirty="0">
                <a:latin typeface="Century Gothic" pitchFamily="34" charset="0"/>
              </a:rPr>
            </a:br>
            <a:r>
              <a:rPr lang="fr-FR" sz="600" dirty="0" err="1">
                <a:latin typeface="Century Gothic" pitchFamily="34" charset="0"/>
              </a:rPr>
              <a:t>Coated</a:t>
            </a:r>
            <a:r>
              <a:rPr lang="fr-FR" sz="600" b="1" dirty="0">
                <a:latin typeface="Century Gothic" pitchFamily="34" charset="0"/>
              </a:rPr>
              <a:t> </a:t>
            </a:r>
            <a:r>
              <a:rPr lang="fr-FR" sz="600" dirty="0" err="1">
                <a:latin typeface="Century Gothic" pitchFamily="34" charset="0"/>
              </a:rPr>
              <a:t>with</a:t>
            </a:r>
            <a:r>
              <a:rPr lang="fr-FR" sz="600" dirty="0">
                <a:latin typeface="Century Gothic" pitchFamily="34" charset="0"/>
              </a:rPr>
              <a:t> </a:t>
            </a:r>
            <a:r>
              <a:rPr lang="fr-FR" sz="600" dirty="0" err="1">
                <a:latin typeface="Century Gothic" pitchFamily="34" charset="0"/>
              </a:rPr>
              <a:t>amino-acids</a:t>
            </a:r>
            <a:r>
              <a:rPr lang="fr-FR" sz="600" dirty="0">
                <a:latin typeface="Century Gothic" pitchFamily="34" charset="0"/>
              </a:rPr>
              <a:t> </a:t>
            </a:r>
            <a:r>
              <a:rPr lang="fr-FR" sz="600" dirty="0" err="1">
                <a:latin typeface="Century Gothic" pitchFamily="34" charset="0"/>
              </a:rPr>
              <a:t>similar</a:t>
            </a:r>
            <a:r>
              <a:rPr lang="fr-FR" sz="600" dirty="0">
                <a:latin typeface="Century Gothic" pitchFamily="34" charset="0"/>
              </a:rPr>
              <a:t> to </a:t>
            </a:r>
            <a:r>
              <a:rPr lang="fr-FR" sz="600" dirty="0" err="1">
                <a:latin typeface="Century Gothic" pitchFamily="34" charset="0"/>
              </a:rPr>
              <a:t>those</a:t>
            </a:r>
            <a:r>
              <a:rPr lang="fr-FR" sz="600" dirty="0">
                <a:latin typeface="Century Gothic" pitchFamily="34" charset="0"/>
              </a:rPr>
              <a:t> </a:t>
            </a:r>
            <a:r>
              <a:rPr lang="fr-FR" sz="600" dirty="0" err="1">
                <a:latin typeface="Century Gothic" pitchFamily="34" charset="0"/>
              </a:rPr>
              <a:t>found</a:t>
            </a:r>
            <a:r>
              <a:rPr lang="fr-FR" sz="600" dirty="0">
                <a:latin typeface="Century Gothic" pitchFamily="34" charset="0"/>
              </a:rPr>
              <a:t> in the </a:t>
            </a:r>
            <a:r>
              <a:rPr lang="fr-FR" sz="600" dirty="0" err="1">
                <a:latin typeface="Century Gothic" pitchFamily="34" charset="0"/>
              </a:rPr>
              <a:t>epidermis</a:t>
            </a:r>
            <a:r>
              <a:rPr lang="fr-FR" sz="600" dirty="0">
                <a:latin typeface="Century Gothic" pitchFamily="34" charset="0"/>
              </a:rPr>
              <a:t>, </a:t>
            </a:r>
            <a:r>
              <a:rPr lang="fr-FR" sz="600" dirty="0" err="1">
                <a:latin typeface="Century Gothic" pitchFamily="34" charset="0"/>
              </a:rPr>
              <a:t>they</a:t>
            </a:r>
            <a:r>
              <a:rPr lang="fr-FR" sz="600" dirty="0">
                <a:latin typeface="Century Gothic" pitchFamily="34" charset="0"/>
              </a:rPr>
              <a:t> </a:t>
            </a:r>
            <a:r>
              <a:rPr lang="fr-FR" sz="600" dirty="0" err="1">
                <a:latin typeface="Century Gothic" pitchFamily="34" charset="0"/>
              </a:rPr>
              <a:t>create</a:t>
            </a:r>
            <a:r>
              <a:rPr lang="fr-FR" sz="600" dirty="0">
                <a:latin typeface="Century Gothic" pitchFamily="34" charset="0"/>
              </a:rPr>
              <a:t> a "</a:t>
            </a:r>
            <a:r>
              <a:rPr lang="fr-FR" sz="600" dirty="0" err="1">
                <a:latin typeface="Century Gothic" pitchFamily="34" charset="0"/>
              </a:rPr>
              <a:t>mutual</a:t>
            </a:r>
            <a:r>
              <a:rPr lang="fr-FR" sz="600" dirty="0">
                <a:latin typeface="Century Gothic" pitchFamily="34" charset="0"/>
              </a:rPr>
              <a:t> </a:t>
            </a:r>
            <a:r>
              <a:rPr lang="fr-FR" sz="600" dirty="0" err="1">
                <a:latin typeface="Century Gothic" pitchFamily="34" charset="0"/>
              </a:rPr>
              <a:t>magnetism</a:t>
            </a:r>
            <a:r>
              <a:rPr lang="fr-FR" sz="600" dirty="0">
                <a:latin typeface="Century Gothic" pitchFamily="34" charset="0"/>
              </a:rPr>
              <a:t>" </a:t>
            </a:r>
            <a:r>
              <a:rPr lang="fr-FR" sz="600" dirty="0" err="1">
                <a:latin typeface="Century Gothic" pitchFamily="34" charset="0"/>
              </a:rPr>
              <a:t>that</a:t>
            </a:r>
            <a:r>
              <a:rPr lang="fr-FR" sz="600" dirty="0">
                <a:latin typeface="Century Gothic" pitchFamily="34" charset="0"/>
              </a:rPr>
              <a:t> </a:t>
            </a:r>
            <a:r>
              <a:rPr lang="fr-FR" sz="600" dirty="0" err="1">
                <a:latin typeface="Century Gothic" pitchFamily="34" charset="0"/>
              </a:rPr>
              <a:t>helps</a:t>
            </a:r>
            <a:r>
              <a:rPr lang="fr-FR" sz="600" dirty="0">
                <a:latin typeface="Century Gothic" pitchFamily="34" charset="0"/>
              </a:rPr>
              <a:t> </a:t>
            </a:r>
            <a:r>
              <a:rPr lang="fr-FR" sz="600" dirty="0" err="1">
                <a:latin typeface="Century Gothic" pitchFamily="34" charset="0"/>
              </a:rPr>
              <a:t>improve</a:t>
            </a:r>
            <a:r>
              <a:rPr lang="fr-FR" sz="600" dirty="0">
                <a:latin typeface="Century Gothic" pitchFamily="34" charset="0"/>
              </a:rPr>
              <a:t> </a:t>
            </a:r>
            <a:r>
              <a:rPr lang="fr-FR" sz="600" dirty="0" err="1">
                <a:latin typeface="Century Gothic" pitchFamily="34" charset="0"/>
              </a:rPr>
              <a:t>anchoring</a:t>
            </a:r>
            <a:r>
              <a:rPr lang="fr-FR" sz="600" dirty="0">
                <a:latin typeface="Century Gothic" pitchFamily="34" charset="0"/>
              </a:rPr>
              <a:t> of </a:t>
            </a:r>
            <a:r>
              <a:rPr lang="fr-FR" sz="600" dirty="0" err="1">
                <a:latin typeface="Century Gothic" pitchFamily="34" charset="0"/>
              </a:rPr>
              <a:t>colour</a:t>
            </a:r>
            <a:r>
              <a:rPr lang="fr-FR" sz="600" dirty="0">
                <a:latin typeface="Century Gothic" pitchFamily="34" charset="0"/>
              </a:rPr>
              <a:t> to the skin</a:t>
            </a:r>
            <a:br>
              <a:rPr lang="fr-FR" sz="600" dirty="0">
                <a:latin typeface="Century Gothic" pitchFamily="34" charset="0"/>
              </a:rPr>
            </a:br>
            <a:r>
              <a:rPr lang="fr-FR" sz="600" dirty="0">
                <a:latin typeface="Century Gothic" pitchFamily="34" charset="0"/>
              </a:rPr>
              <a:t>• long-</a:t>
            </a:r>
            <a:r>
              <a:rPr lang="fr-FR" sz="600" dirty="0" err="1">
                <a:latin typeface="Century Gothic" pitchFamily="34" charset="0"/>
              </a:rPr>
              <a:t>wearing</a:t>
            </a:r>
            <a:r>
              <a:rPr lang="fr-FR" sz="600" dirty="0">
                <a:latin typeface="Century Gothic" pitchFamily="34" charset="0"/>
              </a:rPr>
              <a:t> </a:t>
            </a:r>
            <a:r>
              <a:rPr lang="fr-FR" sz="600" dirty="0" err="1">
                <a:latin typeface="Century Gothic" pitchFamily="34" charset="0"/>
              </a:rPr>
              <a:t>colour</a:t>
            </a:r>
            <a:r>
              <a:rPr lang="fr-FR" sz="600" dirty="0">
                <a:latin typeface="Century Gothic" pitchFamily="34" charset="0"/>
              </a:rPr>
              <a:t/>
            </a:r>
            <a:br>
              <a:rPr lang="fr-FR" sz="600" dirty="0">
                <a:latin typeface="Century Gothic" pitchFamily="34" charset="0"/>
              </a:rPr>
            </a:br>
            <a:r>
              <a:rPr lang="en-US" sz="600" b="1" u="sng" dirty="0">
                <a:latin typeface="Century Gothic" pitchFamily="34" charset="0"/>
              </a:rPr>
              <a:t>IN 2014,  HR created a NEW GENERATION of COLOR CLONE PIGMENTS</a:t>
            </a:r>
            <a:r>
              <a:rPr lang="en-US" sz="600" b="1" u="sng" baseline="30000" dirty="0">
                <a:latin typeface="Century Gothic" pitchFamily="34" charset="0"/>
              </a:rPr>
              <a:t>TM</a:t>
            </a:r>
          </a:p>
          <a:p>
            <a:pPr>
              <a:defRPr/>
            </a:pPr>
            <a:r>
              <a:rPr lang="en-US" sz="900" b="1" dirty="0">
                <a:latin typeface="Century Gothic" pitchFamily="34" charset="0"/>
              </a:rPr>
              <a:t>			+ </a:t>
            </a:r>
          </a:p>
          <a:p>
            <a:pPr>
              <a:defRPr/>
            </a:pPr>
            <a:r>
              <a:rPr lang="en-US" sz="600" b="1" u="sng" dirty="0" err="1">
                <a:latin typeface="Century Gothic" pitchFamily="34" charset="0"/>
              </a:rPr>
              <a:t>INTERNATIONAL</a:t>
            </a:r>
            <a:r>
              <a:rPr lang="en-US" sz="600" b="1" dirty="0" err="1">
                <a:latin typeface="Century Gothic" pitchFamily="34" charset="0"/>
              </a:rPr>
              <a:t>:The</a:t>
            </a:r>
            <a:r>
              <a:rPr lang="en-US" sz="600" b="1" dirty="0">
                <a:latin typeface="Century Gothic" pitchFamily="34" charset="0"/>
              </a:rPr>
              <a:t> New COLOR CLONE PIGMENTS are THINNER with a  BETTER TRANSPARENCY TO REVEAL PURE SKIN COLOR</a:t>
            </a:r>
            <a:r>
              <a:rPr lang="en-US" sz="600" b="1" baseline="30000" dirty="0">
                <a:latin typeface="Century Gothic" pitchFamily="34" charset="0"/>
              </a:rPr>
              <a:t> :</a:t>
            </a:r>
          </a:p>
          <a:p>
            <a:pPr>
              <a:defRPr/>
            </a:pPr>
            <a:endParaRPr lang="en-US" sz="600" b="1" baseline="30000" dirty="0">
              <a:latin typeface="Century Gothic" pitchFamily="34" charset="0"/>
            </a:endParaRPr>
          </a:p>
          <a:p>
            <a:pPr>
              <a:defRPr/>
            </a:pPr>
            <a:r>
              <a:rPr lang="en-US" sz="600" b="1" dirty="0">
                <a:latin typeface="Century Gothic" pitchFamily="34" charset="0"/>
                <a:ea typeface="ＭＳ Ｐゴシック"/>
              </a:rPr>
              <a:t>The Silica layer is thinner, to help the pigment, through the thinner transparency of silica, to be closest to the skin.</a:t>
            </a:r>
          </a:p>
          <a:p>
            <a:pPr>
              <a:defRPr/>
            </a:pPr>
            <a:r>
              <a:rPr lang="en-US" sz="600" b="1" dirty="0">
                <a:latin typeface="Century Gothic" pitchFamily="34" charset="0"/>
              </a:rPr>
              <a:t>The NEW “GOLDEN PIGMENT “, </a:t>
            </a:r>
            <a:r>
              <a:rPr lang="en-US" sz="600" dirty="0">
                <a:latin typeface="Century Gothic" pitchFamily="34" charset="0"/>
              </a:rPr>
              <a:t>works in complement to the Color Clone Pigments, and provides a “HINT” TO LIGHTEN &amp; WARM complexion.</a:t>
            </a:r>
          </a:p>
          <a:p>
            <a:pPr>
              <a:defRPr/>
            </a:pPr>
            <a:r>
              <a:rPr lang="en-US" sz="600" b="1" dirty="0">
                <a:latin typeface="Century Gothic" pitchFamily="34" charset="0"/>
              </a:rPr>
              <a:t>It is a new kind of “Hybrid pigments” : </a:t>
            </a:r>
            <a:r>
              <a:rPr lang="en-US" sz="600" dirty="0">
                <a:latin typeface="Century Gothic" pitchFamily="34" charset="0"/>
              </a:rPr>
              <a:t>a mineral core with colored shell. Thanks to its combination (transparency and </a:t>
            </a:r>
            <a:r>
              <a:rPr lang="en-US" sz="600" dirty="0" err="1">
                <a:latin typeface="Century Gothic" pitchFamily="34" charset="0"/>
              </a:rPr>
              <a:t>vibant</a:t>
            </a:r>
            <a:r>
              <a:rPr lang="en-US" sz="600" dirty="0">
                <a:latin typeface="Century Gothic" pitchFamily="34" charset="0"/>
              </a:rPr>
              <a:t> color), the benefit is:</a:t>
            </a:r>
          </a:p>
          <a:p>
            <a:pPr marL="179186" indent="-179186">
              <a:buFont typeface="Arial" pitchFamily="34" charset="0"/>
              <a:buChar char="•"/>
              <a:defRPr/>
            </a:pPr>
            <a:r>
              <a:rPr lang="fr-FR" sz="600" b="1" dirty="0" err="1">
                <a:latin typeface="Century Gothic" pitchFamily="34" charset="0"/>
              </a:rPr>
              <a:t>Brings</a:t>
            </a:r>
            <a:r>
              <a:rPr lang="fr-FR" sz="600" b="1" dirty="0">
                <a:latin typeface="Century Gothic" pitchFamily="34" charset="0"/>
              </a:rPr>
              <a:t> </a:t>
            </a:r>
            <a:r>
              <a:rPr lang="fr-FR" sz="600" b="1" dirty="0" err="1">
                <a:latin typeface="Century Gothic" pitchFamily="34" charset="0"/>
              </a:rPr>
              <a:t>freshness</a:t>
            </a:r>
            <a:r>
              <a:rPr lang="fr-FR" sz="600" b="1" dirty="0">
                <a:latin typeface="Century Gothic" pitchFamily="34" charset="0"/>
              </a:rPr>
              <a:t> and </a:t>
            </a:r>
            <a:r>
              <a:rPr lang="fr-FR" sz="600" b="1" dirty="0" err="1">
                <a:latin typeface="Century Gothic" pitchFamily="34" charset="0"/>
              </a:rPr>
              <a:t>luminosity</a:t>
            </a:r>
            <a:r>
              <a:rPr lang="fr-FR" sz="600" b="1" dirty="0">
                <a:latin typeface="Century Gothic" pitchFamily="34" charset="0"/>
              </a:rPr>
              <a:t> </a:t>
            </a:r>
            <a:r>
              <a:rPr lang="fr-FR" sz="600" b="1" dirty="0" err="1">
                <a:latin typeface="Century Gothic" pitchFamily="34" charset="0"/>
              </a:rPr>
              <a:t>thanks</a:t>
            </a:r>
            <a:r>
              <a:rPr lang="fr-FR" sz="600" b="1" dirty="0">
                <a:latin typeface="Century Gothic" pitchFamily="34" charset="0"/>
              </a:rPr>
              <a:t> to </a:t>
            </a:r>
            <a:r>
              <a:rPr lang="fr-FR" sz="600" b="1" dirty="0" err="1">
                <a:latin typeface="Century Gothic" pitchFamily="34" charset="0"/>
              </a:rPr>
              <a:t>its</a:t>
            </a:r>
            <a:r>
              <a:rPr lang="fr-FR" sz="600" b="1" dirty="0">
                <a:latin typeface="Century Gothic" pitchFamily="34" charset="0"/>
              </a:rPr>
              <a:t> pure and </a:t>
            </a:r>
            <a:r>
              <a:rPr lang="fr-FR" sz="600" b="1" dirty="0" err="1">
                <a:latin typeface="Century Gothic" pitchFamily="34" charset="0"/>
              </a:rPr>
              <a:t>deep</a:t>
            </a:r>
            <a:r>
              <a:rPr lang="fr-FR" sz="600" b="1" dirty="0">
                <a:latin typeface="Century Gothic" pitchFamily="34" charset="0"/>
              </a:rPr>
              <a:t> </a:t>
            </a:r>
            <a:r>
              <a:rPr lang="fr-FR" sz="600" b="1" dirty="0" err="1">
                <a:latin typeface="Century Gothic" pitchFamily="34" charset="0"/>
              </a:rPr>
              <a:t>color</a:t>
            </a:r>
            <a:r>
              <a:rPr lang="fr-FR" sz="600" b="1" dirty="0">
                <a:latin typeface="Century Gothic" pitchFamily="34" charset="0"/>
              </a:rPr>
              <a:t>.</a:t>
            </a:r>
          </a:p>
          <a:p>
            <a:pPr marL="179186" indent="-179186">
              <a:buFont typeface="Arial" pitchFamily="34" charset="0"/>
              <a:buChar char="•"/>
              <a:defRPr/>
            </a:pPr>
            <a:r>
              <a:rPr lang="fr-FR" sz="600" b="1" dirty="0" err="1">
                <a:latin typeface="Century Gothic" pitchFamily="34" charset="0"/>
              </a:rPr>
              <a:t>Reflects</a:t>
            </a:r>
            <a:r>
              <a:rPr lang="fr-FR" sz="600" b="1" dirty="0">
                <a:latin typeface="Century Gothic" pitchFamily="34" charset="0"/>
              </a:rPr>
              <a:t> light </a:t>
            </a:r>
            <a:r>
              <a:rPr lang="fr-FR" sz="600" b="1" dirty="0" err="1">
                <a:latin typeface="Century Gothic" pitchFamily="34" charset="0"/>
              </a:rPr>
              <a:t>while</a:t>
            </a:r>
            <a:r>
              <a:rPr lang="fr-FR" sz="600" b="1" dirty="0">
                <a:latin typeface="Century Gothic" pitchFamily="34" charset="0"/>
              </a:rPr>
              <a:t> </a:t>
            </a:r>
            <a:r>
              <a:rPr lang="fr-FR" sz="600" b="1" dirty="0" err="1">
                <a:latin typeface="Century Gothic" pitchFamily="34" charset="0"/>
              </a:rPr>
              <a:t>allowing</a:t>
            </a:r>
            <a:r>
              <a:rPr lang="fr-FR" sz="600" b="1" dirty="0">
                <a:latin typeface="Century Gothic" pitchFamily="34" charset="0"/>
              </a:rPr>
              <a:t> « </a:t>
            </a:r>
            <a:r>
              <a:rPr lang="fr-FR" sz="600" b="1" dirty="0" err="1">
                <a:latin typeface="Century Gothic" pitchFamily="34" charset="0"/>
              </a:rPr>
              <a:t>pass</a:t>
            </a:r>
            <a:r>
              <a:rPr lang="fr-FR" sz="600" b="1" dirty="0">
                <a:latin typeface="Century Gothic" pitchFamily="34" charset="0"/>
              </a:rPr>
              <a:t> </a:t>
            </a:r>
            <a:r>
              <a:rPr lang="fr-FR" sz="600" b="1" dirty="0" err="1">
                <a:latin typeface="Century Gothic" pitchFamily="34" charset="0"/>
              </a:rPr>
              <a:t>through</a:t>
            </a:r>
            <a:r>
              <a:rPr lang="fr-FR" sz="600" b="1" dirty="0">
                <a:latin typeface="Century Gothic" pitchFamily="34" charset="0"/>
              </a:rPr>
              <a:t> » </a:t>
            </a:r>
            <a:r>
              <a:rPr lang="fr-FR" sz="600" b="1" dirty="0" err="1">
                <a:latin typeface="Century Gothic" pitchFamily="34" charset="0"/>
              </a:rPr>
              <a:t>transparency</a:t>
            </a:r>
            <a:r>
              <a:rPr lang="fr-FR" sz="600" b="1" dirty="0">
                <a:latin typeface="Century Gothic" pitchFamily="34" charset="0"/>
              </a:rPr>
              <a:t>.</a:t>
            </a:r>
          </a:p>
          <a:p>
            <a:pPr marL="179186" indent="-179186">
              <a:buFont typeface="Arial" pitchFamily="34" charset="0"/>
              <a:buChar char="•"/>
              <a:defRPr/>
            </a:pPr>
            <a:r>
              <a:rPr lang="fr-FR" sz="600" b="1" dirty="0" err="1">
                <a:latin typeface="Century Gothic" pitchFamily="34" charset="0"/>
              </a:rPr>
              <a:t>Brings</a:t>
            </a:r>
            <a:r>
              <a:rPr lang="fr-FR" sz="600" b="1" dirty="0">
                <a:latin typeface="Century Gothic" pitchFamily="34" charset="0"/>
              </a:rPr>
              <a:t> </a:t>
            </a:r>
            <a:r>
              <a:rPr lang="fr-FR" sz="600" b="1" dirty="0" err="1">
                <a:latin typeface="Century Gothic" pitchFamily="34" charset="0"/>
              </a:rPr>
              <a:t>vivid</a:t>
            </a:r>
            <a:r>
              <a:rPr lang="fr-FR" sz="600" b="1" dirty="0">
                <a:latin typeface="Century Gothic" pitchFamily="34" charset="0"/>
              </a:rPr>
              <a:t> and </a:t>
            </a:r>
            <a:r>
              <a:rPr lang="fr-FR" sz="600" b="1" dirty="0" err="1">
                <a:latin typeface="Century Gothic" pitchFamily="34" charset="0"/>
              </a:rPr>
              <a:t>bright</a:t>
            </a:r>
            <a:r>
              <a:rPr lang="fr-FR" sz="600" b="1" dirty="0">
                <a:latin typeface="Century Gothic" pitchFamily="34" charset="0"/>
              </a:rPr>
              <a:t> </a:t>
            </a:r>
            <a:r>
              <a:rPr lang="fr-FR" sz="600" b="1" dirty="0" err="1">
                <a:latin typeface="Century Gothic" pitchFamily="34" charset="0"/>
              </a:rPr>
              <a:t>colors</a:t>
            </a:r>
            <a:r>
              <a:rPr lang="fr-FR" sz="600" b="1" dirty="0">
                <a:latin typeface="Century Gothic" pitchFamily="34" charset="0"/>
              </a:rPr>
              <a:t> to the </a:t>
            </a:r>
            <a:r>
              <a:rPr lang="fr-FR" sz="600" b="1" dirty="0" err="1">
                <a:latin typeface="Century Gothic" pitchFamily="34" charset="0"/>
              </a:rPr>
              <a:t>foundation</a:t>
            </a:r>
            <a:r>
              <a:rPr lang="fr-FR" sz="600" b="1" dirty="0">
                <a:latin typeface="Century Gothic" pitchFamily="34" charset="0"/>
              </a:rPr>
              <a:t> </a:t>
            </a:r>
            <a:r>
              <a:rPr lang="fr-FR" sz="600" b="1" dirty="0" err="1">
                <a:latin typeface="Century Gothic" pitchFamily="34" charset="0"/>
              </a:rPr>
              <a:t>shade</a:t>
            </a:r>
            <a:r>
              <a:rPr lang="fr-FR" sz="600" b="1" dirty="0">
                <a:latin typeface="Century Gothic" pitchFamily="34" charset="0"/>
              </a:rPr>
              <a:t>.</a:t>
            </a:r>
            <a:endParaRPr lang="en-US" sz="600" b="1" dirty="0">
              <a:latin typeface="Century Gothic" pitchFamily="34" charset="0"/>
              <a:ea typeface="ＭＳ Ｐゴシック"/>
            </a:endParaRPr>
          </a:p>
          <a:p>
            <a:r>
              <a:rPr lang="fr-FR" sz="600" dirty="0">
                <a:latin typeface="Century Gothic" pitchFamily="34" charset="0"/>
              </a:rPr>
              <a:t>OR</a:t>
            </a:r>
          </a:p>
          <a:p>
            <a:r>
              <a:rPr lang="fr-FR" sz="600" u="sng" dirty="0">
                <a:latin typeface="Century Gothic" pitchFamily="34" charset="0"/>
              </a:rPr>
              <a:t>ASIA ONLY:</a:t>
            </a:r>
            <a:endParaRPr lang="en-US" sz="900" b="1" u="sng" dirty="0"/>
          </a:p>
          <a:p>
            <a:pPr>
              <a:defRPr/>
            </a:pPr>
            <a:r>
              <a:rPr lang="en-US" sz="600" b="1" dirty="0">
                <a:latin typeface="Century Gothic" pitchFamily="34" charset="0"/>
              </a:rPr>
              <a:t>The NEW “SKINTONE REVIVER PIGMENT “, </a:t>
            </a:r>
            <a:r>
              <a:rPr lang="en-US" sz="600" dirty="0">
                <a:latin typeface="Century Gothic" pitchFamily="34" charset="0"/>
              </a:rPr>
              <a:t>works in complement with the Color Clone Pigments, and provides a FRESHNESS AND LUMINOSITY to complexion for an </a:t>
            </a:r>
            <a:r>
              <a:rPr lang="en-US" sz="600" b="1" dirty="0">
                <a:latin typeface="Century Gothic" pitchFamily="34" charset="0"/>
              </a:rPr>
              <a:t>HEALTHY GLOW</a:t>
            </a:r>
            <a:r>
              <a:rPr lang="en-US" sz="600" dirty="0">
                <a:latin typeface="Century Gothic" pitchFamily="34" charset="0"/>
              </a:rPr>
              <a:t> effect.</a:t>
            </a:r>
          </a:p>
          <a:p>
            <a:pPr>
              <a:defRPr/>
            </a:pPr>
            <a:r>
              <a:rPr lang="en-US" sz="600" b="1" dirty="0">
                <a:latin typeface="Century Gothic" pitchFamily="34" charset="0"/>
              </a:rPr>
              <a:t>It is a new kind of “hybrid” pigments :</a:t>
            </a:r>
            <a:r>
              <a:rPr lang="en-US" sz="600" dirty="0">
                <a:latin typeface="Century Gothic" pitchFamily="34" charset="0"/>
              </a:rPr>
              <a:t>a mineral core with colored shell, and thanks to its combination (transparency and </a:t>
            </a:r>
            <a:r>
              <a:rPr lang="en-US" sz="600" dirty="0" err="1">
                <a:latin typeface="Century Gothic" pitchFamily="34" charset="0"/>
              </a:rPr>
              <a:t>vibant</a:t>
            </a:r>
            <a:r>
              <a:rPr lang="en-US" sz="600" dirty="0">
                <a:latin typeface="Century Gothic" pitchFamily="34" charset="0"/>
              </a:rPr>
              <a:t> color), it :</a:t>
            </a:r>
          </a:p>
          <a:p>
            <a:pPr marL="179186" indent="-179186">
              <a:buFont typeface="Arial" pitchFamily="34" charset="0"/>
              <a:buChar char="•"/>
              <a:defRPr/>
            </a:pPr>
            <a:r>
              <a:rPr lang="fr-FR" sz="600" b="1" dirty="0" err="1">
                <a:latin typeface="Century Gothic" pitchFamily="34" charset="0"/>
              </a:rPr>
              <a:t>Brings</a:t>
            </a:r>
            <a:r>
              <a:rPr lang="fr-FR" sz="600" b="1" dirty="0">
                <a:latin typeface="Century Gothic" pitchFamily="34" charset="0"/>
              </a:rPr>
              <a:t> </a:t>
            </a:r>
            <a:r>
              <a:rPr lang="fr-FR" sz="600" b="1" dirty="0" err="1">
                <a:latin typeface="Century Gothic" pitchFamily="34" charset="0"/>
              </a:rPr>
              <a:t>freshness</a:t>
            </a:r>
            <a:r>
              <a:rPr lang="fr-FR" sz="600" b="1" dirty="0">
                <a:latin typeface="Century Gothic" pitchFamily="34" charset="0"/>
              </a:rPr>
              <a:t> and </a:t>
            </a:r>
            <a:r>
              <a:rPr lang="fr-FR" sz="600" b="1" dirty="0" err="1">
                <a:latin typeface="Century Gothic" pitchFamily="34" charset="0"/>
              </a:rPr>
              <a:t>luminosity</a:t>
            </a:r>
            <a:r>
              <a:rPr lang="fr-FR" sz="600" b="1" dirty="0">
                <a:latin typeface="Century Gothic" pitchFamily="34" charset="0"/>
              </a:rPr>
              <a:t> </a:t>
            </a:r>
            <a:r>
              <a:rPr lang="fr-FR" sz="600" b="1" dirty="0" err="1">
                <a:latin typeface="Century Gothic" pitchFamily="34" charset="0"/>
              </a:rPr>
              <a:t>thanks</a:t>
            </a:r>
            <a:r>
              <a:rPr lang="fr-FR" sz="600" b="1" dirty="0">
                <a:latin typeface="Century Gothic" pitchFamily="34" charset="0"/>
              </a:rPr>
              <a:t> to </a:t>
            </a:r>
            <a:r>
              <a:rPr lang="fr-FR" sz="600" b="1" dirty="0" err="1">
                <a:latin typeface="Century Gothic" pitchFamily="34" charset="0"/>
              </a:rPr>
              <a:t>its</a:t>
            </a:r>
            <a:r>
              <a:rPr lang="fr-FR" sz="600" b="1" dirty="0">
                <a:latin typeface="Century Gothic" pitchFamily="34" charset="0"/>
              </a:rPr>
              <a:t> pure and </a:t>
            </a:r>
            <a:r>
              <a:rPr lang="fr-FR" sz="600" b="1" dirty="0" err="1">
                <a:latin typeface="Century Gothic" pitchFamily="34" charset="0"/>
              </a:rPr>
              <a:t>deep</a:t>
            </a:r>
            <a:r>
              <a:rPr lang="fr-FR" sz="600" b="1" dirty="0">
                <a:latin typeface="Century Gothic" pitchFamily="34" charset="0"/>
              </a:rPr>
              <a:t> </a:t>
            </a:r>
            <a:r>
              <a:rPr lang="fr-FR" sz="600" b="1" dirty="0" err="1">
                <a:latin typeface="Century Gothic" pitchFamily="34" charset="0"/>
              </a:rPr>
              <a:t>color</a:t>
            </a:r>
            <a:r>
              <a:rPr lang="fr-FR" sz="600" b="1" dirty="0">
                <a:latin typeface="Century Gothic" pitchFamily="34" charset="0"/>
              </a:rPr>
              <a:t>.</a:t>
            </a:r>
          </a:p>
          <a:p>
            <a:pPr marL="179186" indent="-179186">
              <a:buFont typeface="Arial" pitchFamily="34" charset="0"/>
              <a:buChar char="•"/>
              <a:defRPr/>
            </a:pPr>
            <a:r>
              <a:rPr lang="fr-FR" sz="600" b="1" dirty="0" err="1">
                <a:latin typeface="Century Gothic" pitchFamily="34" charset="0"/>
              </a:rPr>
              <a:t>Reflects</a:t>
            </a:r>
            <a:r>
              <a:rPr lang="fr-FR" sz="600" b="1" dirty="0">
                <a:latin typeface="Century Gothic" pitchFamily="34" charset="0"/>
              </a:rPr>
              <a:t> light </a:t>
            </a:r>
            <a:r>
              <a:rPr lang="fr-FR" sz="600" b="1" dirty="0" err="1">
                <a:latin typeface="Century Gothic" pitchFamily="34" charset="0"/>
              </a:rPr>
              <a:t>while</a:t>
            </a:r>
            <a:r>
              <a:rPr lang="fr-FR" sz="600" b="1" dirty="0">
                <a:latin typeface="Century Gothic" pitchFamily="34" charset="0"/>
              </a:rPr>
              <a:t> </a:t>
            </a:r>
            <a:r>
              <a:rPr lang="fr-FR" sz="600" b="1" dirty="0" err="1">
                <a:latin typeface="Century Gothic" pitchFamily="34" charset="0"/>
              </a:rPr>
              <a:t>allowing</a:t>
            </a:r>
            <a:r>
              <a:rPr lang="fr-FR" sz="600" b="1" dirty="0">
                <a:latin typeface="Century Gothic" pitchFamily="34" charset="0"/>
              </a:rPr>
              <a:t> « </a:t>
            </a:r>
            <a:r>
              <a:rPr lang="fr-FR" sz="600" b="1" dirty="0" err="1">
                <a:latin typeface="Century Gothic" pitchFamily="34" charset="0"/>
              </a:rPr>
              <a:t>pass</a:t>
            </a:r>
            <a:r>
              <a:rPr lang="fr-FR" sz="600" b="1" dirty="0">
                <a:latin typeface="Century Gothic" pitchFamily="34" charset="0"/>
              </a:rPr>
              <a:t> </a:t>
            </a:r>
            <a:r>
              <a:rPr lang="fr-FR" sz="600" b="1" dirty="0" err="1">
                <a:latin typeface="Century Gothic" pitchFamily="34" charset="0"/>
              </a:rPr>
              <a:t>through</a:t>
            </a:r>
            <a:r>
              <a:rPr lang="fr-FR" sz="600" b="1" dirty="0">
                <a:latin typeface="Century Gothic" pitchFamily="34" charset="0"/>
              </a:rPr>
              <a:t> » </a:t>
            </a:r>
            <a:r>
              <a:rPr lang="fr-FR" sz="600" b="1" dirty="0" err="1">
                <a:latin typeface="Century Gothic" pitchFamily="34" charset="0"/>
              </a:rPr>
              <a:t>transparency</a:t>
            </a:r>
            <a:r>
              <a:rPr lang="fr-FR" sz="600" b="1" dirty="0">
                <a:latin typeface="Century Gothic" pitchFamily="34" charset="0"/>
              </a:rPr>
              <a:t>.</a:t>
            </a:r>
          </a:p>
          <a:p>
            <a:pPr marL="179186" indent="-179186">
              <a:buFont typeface="Arial" pitchFamily="34" charset="0"/>
              <a:buChar char="•"/>
              <a:defRPr/>
            </a:pPr>
            <a:r>
              <a:rPr lang="fr-FR" sz="600" b="1" dirty="0" err="1">
                <a:latin typeface="Century Gothic" pitchFamily="34" charset="0"/>
              </a:rPr>
              <a:t>Brings</a:t>
            </a:r>
            <a:r>
              <a:rPr lang="fr-FR" sz="600" b="1" dirty="0">
                <a:latin typeface="Century Gothic" pitchFamily="34" charset="0"/>
              </a:rPr>
              <a:t> </a:t>
            </a:r>
            <a:r>
              <a:rPr lang="fr-FR" sz="600" b="1" dirty="0" err="1">
                <a:latin typeface="Century Gothic" pitchFamily="34" charset="0"/>
              </a:rPr>
              <a:t>vivid</a:t>
            </a:r>
            <a:r>
              <a:rPr lang="fr-FR" sz="600" b="1" dirty="0">
                <a:latin typeface="Century Gothic" pitchFamily="34" charset="0"/>
              </a:rPr>
              <a:t> and </a:t>
            </a:r>
            <a:r>
              <a:rPr lang="fr-FR" sz="600" b="1" dirty="0" err="1">
                <a:latin typeface="Century Gothic" pitchFamily="34" charset="0"/>
              </a:rPr>
              <a:t>bright</a:t>
            </a:r>
            <a:r>
              <a:rPr lang="fr-FR" sz="600" b="1" dirty="0">
                <a:latin typeface="Century Gothic" pitchFamily="34" charset="0"/>
              </a:rPr>
              <a:t> </a:t>
            </a:r>
            <a:r>
              <a:rPr lang="fr-FR" sz="600" b="1" dirty="0" err="1">
                <a:latin typeface="Century Gothic" pitchFamily="34" charset="0"/>
              </a:rPr>
              <a:t>colors</a:t>
            </a:r>
            <a:r>
              <a:rPr lang="fr-FR" sz="600" b="1" dirty="0">
                <a:latin typeface="Century Gothic" pitchFamily="34" charset="0"/>
              </a:rPr>
              <a:t> to the </a:t>
            </a:r>
            <a:r>
              <a:rPr lang="fr-FR" sz="600" b="1" dirty="0" err="1">
                <a:latin typeface="Century Gothic" pitchFamily="34" charset="0"/>
              </a:rPr>
              <a:t>foundation</a:t>
            </a:r>
            <a:r>
              <a:rPr lang="fr-FR" sz="600" b="1" dirty="0">
                <a:latin typeface="Century Gothic" pitchFamily="34" charset="0"/>
              </a:rPr>
              <a:t> </a:t>
            </a:r>
            <a:r>
              <a:rPr lang="fr-FR" sz="600" b="1" dirty="0" err="1">
                <a:latin typeface="Century Gothic" pitchFamily="34" charset="0"/>
              </a:rPr>
              <a:t>shade</a:t>
            </a:r>
            <a:r>
              <a:rPr lang="fr-FR" sz="600" b="1" dirty="0">
                <a:latin typeface="Century Gothic" pitchFamily="34" charset="0"/>
              </a:rPr>
              <a:t>.</a:t>
            </a:r>
          </a:p>
          <a:p>
            <a:endParaRPr lang="fr-FR" sz="400" dirty="0">
              <a:latin typeface="Century Gothic"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57</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pPr marL="0" lvl="1"/>
            <a:r>
              <a:rPr lang="en-GB" sz="700" b="1" u="sng" dirty="0">
                <a:latin typeface="Century Gothic" pitchFamily="34" charset="0"/>
              </a:rPr>
              <a:t>REMINDER (story telling mascaras): </a:t>
            </a:r>
          </a:p>
          <a:p>
            <a:pPr marL="0" lvl="1"/>
            <a:r>
              <a:rPr lang="en-GB" sz="700" dirty="0">
                <a:latin typeface="Century Gothic" pitchFamily="34" charset="0"/>
              </a:rPr>
              <a:t>Pioneering know-how</a:t>
            </a:r>
          </a:p>
          <a:p>
            <a:pPr marL="0" lvl="1"/>
            <a:r>
              <a:rPr lang="en-GB" sz="700" dirty="0">
                <a:latin typeface="Century Gothic" pitchFamily="34" charset="0"/>
              </a:rPr>
              <a:t>Mascaras at the cutting edge of technology</a:t>
            </a:r>
          </a:p>
          <a:p>
            <a:pPr marL="0" lvl="1"/>
            <a:r>
              <a:rPr lang="en-GB" sz="700" dirty="0">
                <a:latin typeface="Century Gothic" pitchFamily="34" charset="0"/>
              </a:rPr>
              <a:t>Makeup results that exceed the expectations of the most demanding clients</a:t>
            </a:r>
          </a:p>
          <a:p>
            <a:pPr marL="0" lvl="1"/>
            <a:r>
              <a:rPr lang="en-GB" sz="700" dirty="0">
                <a:latin typeface="Century Gothic" pitchFamily="34" charset="0"/>
              </a:rPr>
              <a:t>Gorgeous objects, objects of desire…..</a:t>
            </a:r>
          </a:p>
          <a:p>
            <a:pPr marL="0" lvl="1"/>
            <a:r>
              <a:rPr lang="en-GB" sz="700" dirty="0">
                <a:latin typeface="Century Gothic" pitchFamily="34" charset="0"/>
              </a:rPr>
              <a:t>HR has been revolutionising eye makeup for over 70 years….</a:t>
            </a:r>
          </a:p>
          <a:p>
            <a:pPr marL="0" lvl="1"/>
            <a:r>
              <a:rPr lang="en-GB" sz="700" dirty="0">
                <a:latin typeface="Century Gothic" pitchFamily="34" charset="0"/>
              </a:rPr>
              <a:t>One woman who created her own brand and had the ingenious intuition of today’s beauty, who revolutionised the industry and society.</a:t>
            </a:r>
          </a:p>
          <a:p>
            <a:pPr marL="0" lvl="1"/>
            <a:r>
              <a:rPr lang="en-GB" sz="700" dirty="0">
                <a:latin typeface="Century Gothic" pitchFamily="34" charset="0"/>
              </a:rPr>
              <a:t>HR is a pioneering brand which invented the mascara that we use today (automatic) and the WP mascara </a:t>
            </a:r>
          </a:p>
          <a:p>
            <a:pPr marL="0" lvl="1"/>
            <a:r>
              <a:rPr lang="en-GB" sz="700" dirty="0">
                <a:latin typeface="Century Gothic" pitchFamily="34" charset="0"/>
              </a:rPr>
              <a:t>70 years worth of experience in mascaras….. </a:t>
            </a:r>
          </a:p>
          <a:p>
            <a:pPr marL="0" lvl="1"/>
            <a:endParaRPr lang="en-GB" sz="700" dirty="0">
              <a:latin typeface="Century Gothic" pitchFamily="34" charset="0"/>
            </a:endParaRPr>
          </a:p>
          <a:p>
            <a:pPr>
              <a:lnSpc>
                <a:spcPct val="80000"/>
              </a:lnSpc>
            </a:pPr>
            <a:r>
              <a:rPr lang="en-US" sz="700" dirty="0">
                <a:latin typeface="Century Gothic" pitchFamily="34" charset="0"/>
              </a:rPr>
              <a:t>MASCARAS :</a:t>
            </a:r>
          </a:p>
          <a:p>
            <a:pPr>
              <a:lnSpc>
                <a:spcPct val="80000"/>
              </a:lnSpc>
            </a:pPr>
            <a:r>
              <a:rPr lang="en-US" sz="700" dirty="0">
                <a:latin typeface="Century Gothic" pitchFamily="34" charset="0"/>
              </a:rPr>
              <a:t>The name “mascara” originates from the Italian word “</a:t>
            </a:r>
            <a:r>
              <a:rPr lang="en-US" sz="700" dirty="0" err="1">
                <a:latin typeface="Century Gothic" pitchFamily="34" charset="0"/>
              </a:rPr>
              <a:t>maschera</a:t>
            </a:r>
            <a:r>
              <a:rPr lang="en-US" sz="700" dirty="0">
                <a:latin typeface="Century Gothic" pitchFamily="34" charset="0"/>
              </a:rPr>
              <a:t>” meaning mask. In just over one hundred years, this eye shadow has evolved into a genuine technological gem to become women’s </a:t>
            </a:r>
            <a:r>
              <a:rPr lang="en-US" sz="700" dirty="0" err="1">
                <a:latin typeface="Century Gothic" pitchFamily="34" charset="0"/>
              </a:rPr>
              <a:t>favourite</a:t>
            </a:r>
            <a:r>
              <a:rPr lang="en-US" sz="700" dirty="0">
                <a:latin typeface="Century Gothic" pitchFamily="34" charset="0"/>
              </a:rPr>
              <a:t> make up product, beating even gloss and lipstick. Perfect doe eyes can now be adorned by all women. A dream that took several decades to become a reality.</a:t>
            </a:r>
          </a:p>
          <a:p>
            <a:pPr>
              <a:lnSpc>
                <a:spcPct val="80000"/>
              </a:lnSpc>
            </a:pPr>
            <a:r>
              <a:rPr lang="en-US" sz="700" dirty="0">
                <a:latin typeface="Century Gothic" pitchFamily="34" charset="0"/>
              </a:rPr>
              <a:t>In 1917, the first cake mascara, a small solid black bar enclose in a case, applied using a brush moistened beforehand became an enormous success.</a:t>
            </a:r>
          </a:p>
          <a:p>
            <a:pPr>
              <a:lnSpc>
                <a:spcPct val="80000"/>
              </a:lnSpc>
            </a:pPr>
            <a:r>
              <a:rPr lang="en-US" sz="700" dirty="0">
                <a:latin typeface="Century Gothic" pitchFamily="34" charset="0"/>
              </a:rPr>
              <a:t>While women in the 1950s continued to carefully moisten their mascara cake, Helena Rubinstein was already investigating the idea of another ingenious system.</a:t>
            </a:r>
          </a:p>
          <a:p>
            <a:pPr>
              <a:lnSpc>
                <a:spcPct val="80000"/>
              </a:lnSpc>
            </a:pPr>
            <a:endParaRPr lang="en-US" sz="700" dirty="0">
              <a:latin typeface="Century Gothic" pitchFamily="34" charset="0"/>
            </a:endParaRPr>
          </a:p>
          <a:p>
            <a:pPr>
              <a:lnSpc>
                <a:spcPct val="80000"/>
              </a:lnSpc>
            </a:pPr>
            <a:r>
              <a:rPr lang="en-US" sz="700" dirty="0">
                <a:latin typeface="Century Gothic" pitchFamily="34" charset="0"/>
              </a:rPr>
              <a:t>Flash back to the past: </a:t>
            </a:r>
          </a:p>
          <a:p>
            <a:pPr>
              <a:lnSpc>
                <a:spcPct val="80000"/>
              </a:lnSpc>
            </a:pPr>
            <a:r>
              <a:rPr lang="en-US" sz="700" dirty="0">
                <a:latin typeface="Century Gothic" pitchFamily="34" charset="0"/>
              </a:rPr>
              <a:t>1939 sees the arrival of the first waterproof mascara. Madame Helena Rubinstein herself is behind this ingenious idea.</a:t>
            </a:r>
          </a:p>
          <a:p>
            <a:pPr>
              <a:lnSpc>
                <a:spcPct val="80000"/>
              </a:lnSpc>
            </a:pPr>
            <a:r>
              <a:rPr lang="en-US" sz="700" dirty="0">
                <a:latin typeface="Century Gothic" pitchFamily="34" charset="0"/>
              </a:rPr>
              <a:t>Helena Rubinstein presents during the </a:t>
            </a:r>
            <a:r>
              <a:rPr lang="en-US" sz="700" dirty="0" err="1">
                <a:latin typeface="Century Gothic" pitchFamily="34" charset="0"/>
              </a:rPr>
              <a:t>Aquade</a:t>
            </a:r>
            <a:r>
              <a:rPr lang="en-US" sz="700" dirty="0">
                <a:latin typeface="Century Gothic" pitchFamily="34" charset="0"/>
              </a:rPr>
              <a:t> Show, an aquatic ballet performed at the New York World’s Fair, a revolutionary new product: </a:t>
            </a:r>
          </a:p>
          <a:p>
            <a:pPr>
              <a:lnSpc>
                <a:spcPct val="80000"/>
              </a:lnSpc>
            </a:pPr>
            <a:r>
              <a:rPr lang="en-US" sz="700" dirty="0">
                <a:latin typeface="Century Gothic" pitchFamily="34" charset="0"/>
              </a:rPr>
              <a:t>the first WATERPROOF MASCARA.</a:t>
            </a:r>
          </a:p>
          <a:p>
            <a:pPr>
              <a:lnSpc>
                <a:spcPct val="80000"/>
              </a:lnSpc>
            </a:pPr>
            <a:r>
              <a:rPr lang="en-US" sz="700" dirty="0">
                <a:latin typeface="Century Gothic" pitchFamily="34" charset="0"/>
              </a:rPr>
              <a:t>In 1958, the great woman of the beauty world launched the first “automatic” mascara: MASCARA MATIC, a small tube with a built-in metallic applicator whose fine etched grooves offer a more precise application. The American </a:t>
            </a:r>
            <a:r>
              <a:rPr lang="en-US" sz="700" dirty="0" err="1">
                <a:latin typeface="Century Gothic" pitchFamily="34" charset="0"/>
              </a:rPr>
              <a:t>actrice</a:t>
            </a:r>
            <a:r>
              <a:rPr lang="en-US" sz="700" dirty="0">
                <a:latin typeface="Century Gothic" pitchFamily="34" charset="0"/>
              </a:rPr>
              <a:t> Kay Kendal lent her image to the advertising visual. In 1964, it was enriched with silk </a:t>
            </a:r>
            <a:r>
              <a:rPr lang="en-US" sz="700" dirty="0" err="1">
                <a:latin typeface="Century Gothic" pitchFamily="34" charset="0"/>
              </a:rPr>
              <a:t>fibres</a:t>
            </a:r>
            <a:r>
              <a:rPr lang="en-US" sz="700" dirty="0">
                <a:latin typeface="Century Gothic" pitchFamily="34" charset="0"/>
              </a:rPr>
              <a:t> and re-</a:t>
            </a:r>
            <a:r>
              <a:rPr lang="en-US" sz="700" dirty="0" err="1">
                <a:latin typeface="Century Gothic" pitchFamily="34" charset="0"/>
              </a:rPr>
              <a:t>baptised</a:t>
            </a:r>
            <a:r>
              <a:rPr lang="en-US" sz="700" dirty="0">
                <a:latin typeface="Century Gothic" pitchFamily="34" charset="0"/>
              </a:rPr>
              <a:t> LONG LASH.</a:t>
            </a:r>
          </a:p>
          <a:p>
            <a:pPr>
              <a:lnSpc>
                <a:spcPct val="80000"/>
              </a:lnSpc>
            </a:pPr>
            <a:endParaRPr lang="en-US" sz="700" dirty="0">
              <a:latin typeface="Century Gothic" pitchFamily="34" charset="0"/>
            </a:endParaRPr>
          </a:p>
          <a:p>
            <a:pPr>
              <a:lnSpc>
                <a:spcPct val="80000"/>
              </a:lnSpc>
            </a:pPr>
            <a:r>
              <a:rPr lang="en-US" sz="700" dirty="0">
                <a:latin typeface="Century Gothic" pitchFamily="34" charset="0"/>
              </a:rPr>
              <a:t>Definition of automatic mascara: </a:t>
            </a:r>
          </a:p>
          <a:p>
            <a:pPr>
              <a:lnSpc>
                <a:spcPct val="80000"/>
              </a:lnSpc>
            </a:pPr>
            <a:r>
              <a:rPr lang="en-US" sz="700" dirty="0">
                <a:latin typeface="Century Gothic" pitchFamily="34" charset="0"/>
              </a:rPr>
              <a:t>This is mascara in its current form, i.e. a “bottle” containing the product with the brush built into the cap.</a:t>
            </a:r>
          </a:p>
          <a:p>
            <a:pPr>
              <a:lnSpc>
                <a:spcPct val="80000"/>
              </a:lnSpc>
            </a:pPr>
            <a:r>
              <a:rPr lang="en-US" sz="700" dirty="0">
                <a:latin typeface="Century Gothic" pitchFamily="34" charset="0"/>
              </a:rPr>
              <a:t>(Please note that this is different from the “vibrating”, “electric” mascaras like “Oscillation” by Lancôme.)</a:t>
            </a:r>
          </a:p>
          <a:p>
            <a:pPr>
              <a:lnSpc>
                <a:spcPct val="80000"/>
              </a:lnSpc>
            </a:pPr>
            <a:r>
              <a:rPr lang="en-US" sz="700" dirty="0">
                <a:latin typeface="Century Gothic" pitchFamily="34" charset="0"/>
              </a:rPr>
              <a:t>1964: Long Lash Mascara. This is the ex-Mascara </a:t>
            </a:r>
            <a:r>
              <a:rPr lang="en-US" sz="700" dirty="0" err="1">
                <a:latin typeface="Century Gothic" pitchFamily="34" charset="0"/>
              </a:rPr>
              <a:t>Matic</a:t>
            </a:r>
            <a:r>
              <a:rPr lang="en-US" sz="700" dirty="0">
                <a:latin typeface="Century Gothic" pitchFamily="34" charset="0"/>
              </a:rPr>
              <a:t>. With its metallic threaded rod brush included in the packaging, and </a:t>
            </a:r>
            <a:r>
              <a:rPr lang="en-US" sz="700" dirty="0" err="1">
                <a:latin typeface="Century Gothic" pitchFamily="34" charset="0"/>
              </a:rPr>
              <a:t>fibre</a:t>
            </a:r>
            <a:r>
              <a:rPr lang="en-US" sz="700" dirty="0">
                <a:latin typeface="Century Gothic" pitchFamily="34" charset="0"/>
              </a:rPr>
              <a:t>-rich formula, it glazes the lashes to perfection. Being refillable makes it unique on the market. </a:t>
            </a:r>
          </a:p>
          <a:p>
            <a:r>
              <a:rPr lang="en-GB" sz="700" dirty="0">
                <a:latin typeface="Century Gothic" pitchFamily="34" charset="0"/>
              </a:rPr>
              <a:t>Helena Rubinstein continues its quest for expertise and innovation in mascara, demanding ever more from technology, from Glamour, and always with the promise of even more spectacular results:</a:t>
            </a:r>
          </a:p>
          <a:p>
            <a:r>
              <a:rPr lang="en-GB" sz="700" dirty="0">
                <a:latin typeface="Century Gothic" pitchFamily="34" charset="0"/>
              </a:rPr>
              <a:t>1993: Spectacular Mascara. Exceptionally full lashes, thanks to its “dynamic” tapered brush and extensible film-forming formula, concealed in an elegant  case. </a:t>
            </a:r>
          </a:p>
          <a:p>
            <a:r>
              <a:rPr lang="en-GB" sz="700" dirty="0">
                <a:latin typeface="Century Gothic" pitchFamily="34" charset="0"/>
              </a:rPr>
              <a:t>1996: Generous Mascara. “</a:t>
            </a:r>
            <a:r>
              <a:rPr lang="en-GB" sz="700" dirty="0" err="1">
                <a:latin typeface="Century Gothic" pitchFamily="34" charset="0"/>
              </a:rPr>
              <a:t>Volumised</a:t>
            </a:r>
            <a:r>
              <a:rPr lang="en-GB" sz="700" dirty="0">
                <a:latin typeface="Century Gothic" pitchFamily="34" charset="0"/>
              </a:rPr>
              <a:t>” lashes thanks to the generous formula and sculpting brush.</a:t>
            </a:r>
          </a:p>
          <a:p>
            <a:r>
              <a:rPr lang="en-GB" sz="700" dirty="0">
                <a:latin typeface="Century Gothic" pitchFamily="34" charset="0"/>
              </a:rPr>
              <a:t>2004: Spider Eyes, the Helena Rubinstein mascara base, the high-performance chic base outlines lashes for a spectacular result, it spins an effective basecoat with the help of its cellulose microfibers to lengthen and plump out lashes, it visibly multiplies the effects of your mascara.</a:t>
            </a:r>
          </a:p>
          <a:p>
            <a:pPr>
              <a:lnSpc>
                <a:spcPct val="80000"/>
              </a:lnSpc>
            </a:pPr>
            <a:endParaRPr lang="en-US" sz="700" dirty="0">
              <a:latin typeface="Century Gothic" pitchFamily="34" charset="0"/>
            </a:endParaRPr>
          </a:p>
          <a:p>
            <a:pPr>
              <a:lnSpc>
                <a:spcPct val="80000"/>
              </a:lnSpc>
            </a:pPr>
            <a:endParaRPr lang="en-US" sz="700" dirty="0">
              <a:latin typeface="Century Gothic" pitchFamily="34" charset="0"/>
            </a:endParaRPr>
          </a:p>
          <a:p>
            <a:endParaRPr lang="fr-FR" sz="700" dirty="0">
              <a:latin typeface="Century Gothic"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68" eaLnBrk="0" hangingPunct="0">
              <a:tabLst>
                <a:tab pos="748223" algn="l"/>
                <a:tab pos="1504738" algn="l"/>
                <a:tab pos="2261254" algn="l"/>
                <a:tab pos="3002840" algn="l"/>
              </a:tabLst>
              <a:defRPr>
                <a:solidFill>
                  <a:schemeClr val="bg1"/>
                </a:solidFill>
                <a:latin typeface="Arial" pitchFamily="34" charset="0"/>
                <a:ea typeface="Microsoft YaHei" pitchFamily="34" charset="-122"/>
              </a:defRPr>
            </a:lvl1pPr>
            <a:lvl2pPr defTabSz="462868" eaLnBrk="0" hangingPunct="0">
              <a:tabLst>
                <a:tab pos="748223" algn="l"/>
                <a:tab pos="1504738" algn="l"/>
                <a:tab pos="2261254" algn="l"/>
                <a:tab pos="3002840" algn="l"/>
              </a:tabLst>
              <a:defRPr>
                <a:solidFill>
                  <a:schemeClr val="bg1"/>
                </a:solidFill>
                <a:latin typeface="Arial" pitchFamily="34" charset="0"/>
                <a:ea typeface="Microsoft YaHei" pitchFamily="34" charset="-122"/>
              </a:defRPr>
            </a:lvl2pPr>
            <a:lvl3pPr defTabSz="462868" eaLnBrk="0" hangingPunct="0">
              <a:tabLst>
                <a:tab pos="748223" algn="l"/>
                <a:tab pos="1504738" algn="l"/>
                <a:tab pos="2261254" algn="l"/>
                <a:tab pos="3002840" algn="l"/>
              </a:tabLst>
              <a:defRPr>
                <a:solidFill>
                  <a:schemeClr val="bg1"/>
                </a:solidFill>
                <a:latin typeface="Arial" pitchFamily="34" charset="0"/>
                <a:ea typeface="Microsoft YaHei" pitchFamily="34" charset="-122"/>
              </a:defRPr>
            </a:lvl3pPr>
            <a:lvl4pPr defTabSz="462868" eaLnBrk="0" hangingPunct="0">
              <a:tabLst>
                <a:tab pos="748223" algn="l"/>
                <a:tab pos="1504738" algn="l"/>
                <a:tab pos="2261254" algn="l"/>
                <a:tab pos="3002840" algn="l"/>
              </a:tabLst>
              <a:defRPr>
                <a:solidFill>
                  <a:schemeClr val="bg1"/>
                </a:solidFill>
                <a:latin typeface="Arial" pitchFamily="34" charset="0"/>
                <a:ea typeface="Microsoft YaHei" pitchFamily="34" charset="-122"/>
              </a:defRPr>
            </a:lvl4pPr>
            <a:lvl5pPr defTabSz="462868" eaLnBrk="0" hangingPunct="0">
              <a:tabLst>
                <a:tab pos="748223" algn="l"/>
                <a:tab pos="1504738" algn="l"/>
                <a:tab pos="2261254" algn="l"/>
                <a:tab pos="3002840" algn="l"/>
              </a:tabLst>
              <a:defRPr>
                <a:solidFill>
                  <a:schemeClr val="bg1"/>
                </a:solidFill>
                <a:latin typeface="Arial" pitchFamily="34" charset="0"/>
                <a:ea typeface="Microsoft YaHei" pitchFamily="34" charset="-122"/>
              </a:defRPr>
            </a:lvl5pPr>
            <a:lvl6pPr marL="2627899" indent="-238900" defTabSz="462868" eaLnBrk="0" fontAlgn="base" hangingPunct="0">
              <a:spcBef>
                <a:spcPct val="0"/>
              </a:spcBef>
              <a:spcAft>
                <a:spcPct val="0"/>
              </a:spcAft>
              <a:tabLst>
                <a:tab pos="748223" algn="l"/>
                <a:tab pos="1504738" algn="l"/>
                <a:tab pos="2261254" algn="l"/>
                <a:tab pos="3002840" algn="l"/>
              </a:tabLst>
              <a:defRPr>
                <a:solidFill>
                  <a:schemeClr val="bg1"/>
                </a:solidFill>
                <a:latin typeface="Arial" pitchFamily="34" charset="0"/>
                <a:ea typeface="Microsoft YaHei" pitchFamily="34" charset="-122"/>
              </a:defRPr>
            </a:lvl6pPr>
            <a:lvl7pPr marL="3105700" indent="-238900" defTabSz="462868" eaLnBrk="0" fontAlgn="base" hangingPunct="0">
              <a:spcBef>
                <a:spcPct val="0"/>
              </a:spcBef>
              <a:spcAft>
                <a:spcPct val="0"/>
              </a:spcAft>
              <a:tabLst>
                <a:tab pos="748223" algn="l"/>
                <a:tab pos="1504738" algn="l"/>
                <a:tab pos="2261254" algn="l"/>
                <a:tab pos="3002840" algn="l"/>
              </a:tabLst>
              <a:defRPr>
                <a:solidFill>
                  <a:schemeClr val="bg1"/>
                </a:solidFill>
                <a:latin typeface="Arial" pitchFamily="34" charset="0"/>
                <a:ea typeface="Microsoft YaHei" pitchFamily="34" charset="-122"/>
              </a:defRPr>
            </a:lvl7pPr>
            <a:lvl8pPr marL="3583500" indent="-238900" defTabSz="462868" eaLnBrk="0" fontAlgn="base" hangingPunct="0">
              <a:spcBef>
                <a:spcPct val="0"/>
              </a:spcBef>
              <a:spcAft>
                <a:spcPct val="0"/>
              </a:spcAft>
              <a:tabLst>
                <a:tab pos="748223" algn="l"/>
                <a:tab pos="1504738" algn="l"/>
                <a:tab pos="2261254" algn="l"/>
                <a:tab pos="3002840" algn="l"/>
              </a:tabLst>
              <a:defRPr>
                <a:solidFill>
                  <a:schemeClr val="bg1"/>
                </a:solidFill>
                <a:latin typeface="Arial" pitchFamily="34" charset="0"/>
                <a:ea typeface="Microsoft YaHei" pitchFamily="34" charset="-122"/>
              </a:defRPr>
            </a:lvl8pPr>
            <a:lvl9pPr marL="4061299" indent="-238900" defTabSz="462868" eaLnBrk="0" fontAlgn="base" hangingPunct="0">
              <a:spcBef>
                <a:spcPct val="0"/>
              </a:spcBef>
              <a:spcAft>
                <a:spcPct val="0"/>
              </a:spcAft>
              <a:tabLst>
                <a:tab pos="748223" algn="l"/>
                <a:tab pos="1504738" algn="l"/>
                <a:tab pos="2261254" algn="l"/>
                <a:tab pos="3002840"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58</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pPr>
              <a:spcBef>
                <a:spcPct val="0"/>
              </a:spcBef>
            </a:pPr>
            <a:r>
              <a:rPr lang="en-GB" sz="900" b="1" u="sng" dirty="0">
                <a:latin typeface="Century Gothic" pitchFamily="34" charset="0"/>
              </a:rPr>
              <a:t>REMINDER</a:t>
            </a:r>
          </a:p>
          <a:p>
            <a:pPr>
              <a:spcBef>
                <a:spcPct val="0"/>
              </a:spcBef>
            </a:pPr>
            <a:endParaRPr lang="en-GB" sz="900" b="1" u="sng" dirty="0">
              <a:latin typeface="Century Gothic" pitchFamily="34" charset="0"/>
            </a:endParaRPr>
          </a:p>
          <a:p>
            <a:pPr>
              <a:spcBef>
                <a:spcPct val="0"/>
              </a:spcBef>
            </a:pPr>
            <a:r>
              <a:rPr lang="en-US" sz="900" dirty="0">
                <a:latin typeface="Century Gothic" pitchFamily="34" charset="0"/>
              </a:rPr>
              <a:t>EVERFRESH TECHNOLOGY  is very exclusive, and depend on 3 important thing, both combined:</a:t>
            </a:r>
          </a:p>
          <a:p>
            <a:pPr>
              <a:spcBef>
                <a:spcPct val="0"/>
              </a:spcBef>
            </a:pPr>
            <a:r>
              <a:rPr lang="en-US" sz="900" dirty="0">
                <a:latin typeface="Century Gothic" pitchFamily="34" charset="0"/>
              </a:rPr>
              <a:t>A brush + a bottle + a formula.</a:t>
            </a:r>
            <a:r>
              <a:rPr lang="en-US" sz="900" b="1" u="sng" dirty="0">
                <a:solidFill>
                  <a:schemeClr val="bg1"/>
                </a:solidFill>
                <a:latin typeface="Century Gothic" pitchFamily="34" charset="0"/>
              </a:rPr>
              <a:t> UNIQUE BRUSH/BOTTLE/FORMULA TRIO</a:t>
            </a:r>
            <a:endParaRPr lang="en-US" sz="900" dirty="0">
              <a:latin typeface="Century Gothic" pitchFamily="34" charset="0"/>
            </a:endParaRPr>
          </a:p>
          <a:p>
            <a:pPr>
              <a:spcBef>
                <a:spcPct val="0"/>
              </a:spcBef>
            </a:pPr>
            <a:r>
              <a:rPr lang="en-US" sz="900" dirty="0">
                <a:latin typeface="Century Gothic" pitchFamily="34" charset="0"/>
              </a:rPr>
              <a:t>Lets see its particularities in details.</a:t>
            </a:r>
          </a:p>
          <a:p>
            <a:pPr>
              <a:spcBef>
                <a:spcPct val="0"/>
              </a:spcBef>
            </a:pPr>
            <a:r>
              <a:rPr lang="en-US" sz="900" dirty="0">
                <a:latin typeface="Century Gothic" pitchFamily="34" charset="0"/>
              </a:rPr>
              <a:t>Lets focus on the bottle.</a:t>
            </a:r>
          </a:p>
          <a:p>
            <a:pPr>
              <a:spcBef>
                <a:spcPct val="0"/>
              </a:spcBef>
            </a:pPr>
            <a:r>
              <a:rPr lang="en-US" sz="900" dirty="0">
                <a:latin typeface="Century Gothic" pitchFamily="34" charset="0"/>
              </a:rPr>
              <a:t>Yes, it is straight like the normal once!!!</a:t>
            </a:r>
          </a:p>
          <a:p>
            <a:pPr>
              <a:spcBef>
                <a:spcPct val="0"/>
              </a:spcBef>
            </a:pPr>
            <a:r>
              <a:rPr lang="en-US" sz="900" dirty="0">
                <a:latin typeface="Century Gothic" pitchFamily="34" charset="0"/>
              </a:rPr>
              <a:t>But, thanks to its specific shape inside, the combination of the action of the brush into the formula will avoid creating the kind of  « chimney » inside the bottle, as it  usually appears with normal mascaras.</a:t>
            </a:r>
          </a:p>
          <a:p>
            <a:pPr>
              <a:spcBef>
                <a:spcPct val="0"/>
              </a:spcBef>
            </a:pPr>
            <a:r>
              <a:rPr lang="en-US" sz="900" dirty="0">
                <a:latin typeface="Century Gothic" pitchFamily="34" charset="0"/>
              </a:rPr>
              <a:t>This system allows to preserve the gliding of the formula.</a:t>
            </a:r>
          </a:p>
          <a:p>
            <a:pPr>
              <a:spcBef>
                <a:spcPct val="0"/>
              </a:spcBef>
              <a:defRPr/>
            </a:pPr>
            <a:r>
              <a:rPr lang="en-US" sz="900" b="1" dirty="0">
                <a:latin typeface="Century Gothic" pitchFamily="34" charset="0"/>
              </a:rPr>
              <a:t>2)EXCLUSIVE ELASTOMER BRUSH SHAPED IN A COROLLA PATTERN</a:t>
            </a:r>
          </a:p>
          <a:p>
            <a:pPr>
              <a:spcBef>
                <a:spcPct val="0"/>
              </a:spcBef>
              <a:defRPr/>
            </a:pPr>
            <a:r>
              <a:rPr lang="en-US" sz="900" dirty="0">
                <a:latin typeface="Century Gothic" pitchFamily="34" charset="0"/>
              </a:rPr>
              <a:t>As you can see, this patented brush is very </a:t>
            </a:r>
            <a:r>
              <a:rPr lang="en-US" sz="900" b="1" dirty="0">
                <a:latin typeface="Century Gothic" pitchFamily="34" charset="0"/>
              </a:rPr>
              <a:t>important to help to blend constantly the formula into the specific bottle shape</a:t>
            </a:r>
            <a:r>
              <a:rPr lang="en-US" sz="900" dirty="0">
                <a:latin typeface="Century Gothic" pitchFamily="34" charset="0"/>
              </a:rPr>
              <a:t>, (and it is one of the particularities of this technology).</a:t>
            </a:r>
          </a:p>
          <a:p>
            <a:pPr>
              <a:spcBef>
                <a:spcPct val="0"/>
              </a:spcBef>
              <a:defRPr/>
            </a:pPr>
            <a:r>
              <a:rPr lang="en-US" sz="900" dirty="0">
                <a:latin typeface="Century Gothic" pitchFamily="34" charset="0"/>
              </a:rPr>
              <a:t>But let’s see </a:t>
            </a:r>
            <a:r>
              <a:rPr lang="en-US" sz="900" b="1" dirty="0">
                <a:latin typeface="Century Gothic" pitchFamily="34" charset="0"/>
              </a:rPr>
              <a:t>also how this brush acts on the lashes</a:t>
            </a:r>
            <a:r>
              <a:rPr lang="en-US" sz="900" dirty="0">
                <a:latin typeface="Century Gothic" pitchFamily="34" charset="0"/>
              </a:rPr>
              <a:t>, and how it provides this amazing make-up result: </a:t>
            </a:r>
            <a:r>
              <a:rPr lang="en-US" sz="900" b="1" dirty="0">
                <a:latin typeface="Century Gothic" pitchFamily="34" charset="0"/>
              </a:rPr>
              <a:t>Volume, length and curves.</a:t>
            </a:r>
          </a:p>
          <a:p>
            <a:pPr>
              <a:spcBef>
                <a:spcPct val="0"/>
              </a:spcBef>
              <a:defRPr/>
            </a:pPr>
            <a:r>
              <a:rPr lang="en-US" sz="900" dirty="0">
                <a:latin typeface="Century Gothic" pitchFamily="34" charset="0"/>
              </a:rPr>
              <a:t>When you understand how it works, it sounds very easy to apply:</a:t>
            </a:r>
          </a:p>
          <a:p>
            <a:pPr>
              <a:spcBef>
                <a:spcPct val="0"/>
              </a:spcBef>
              <a:defRPr/>
            </a:pPr>
            <a:r>
              <a:rPr lang="en-US" sz="900" dirty="0">
                <a:latin typeface="Century Gothic" pitchFamily="34" charset="0"/>
              </a:rPr>
              <a:t>The </a:t>
            </a:r>
            <a:r>
              <a:rPr lang="en-US" sz="900" b="1" dirty="0">
                <a:latin typeface="Century Gothic" pitchFamily="34" charset="0"/>
              </a:rPr>
              <a:t>thin brush end</a:t>
            </a:r>
            <a:r>
              <a:rPr lang="en-US" sz="900" dirty="0">
                <a:latin typeface="Century Gothic" pitchFamily="34" charset="0"/>
              </a:rPr>
              <a:t>, helps you to </a:t>
            </a:r>
            <a:r>
              <a:rPr lang="en-US" sz="900" b="1" dirty="0">
                <a:latin typeface="Century Gothic" pitchFamily="34" charset="0"/>
              </a:rPr>
              <a:t>reach </a:t>
            </a:r>
            <a:r>
              <a:rPr lang="en-US" sz="900" dirty="0">
                <a:latin typeface="Century Gothic" pitchFamily="34" charset="0"/>
              </a:rPr>
              <a:t>from the beginning </a:t>
            </a:r>
            <a:r>
              <a:rPr lang="en-US" sz="900" b="1" dirty="0">
                <a:latin typeface="Century Gothic" pitchFamily="34" charset="0"/>
              </a:rPr>
              <a:t>each very short </a:t>
            </a:r>
            <a:r>
              <a:rPr lang="en-US" sz="900" b="1" dirty="0" err="1">
                <a:latin typeface="Century Gothic" pitchFamily="34" charset="0"/>
              </a:rPr>
              <a:t>lashe</a:t>
            </a:r>
            <a:r>
              <a:rPr lang="en-US" sz="900" b="1" dirty="0">
                <a:latin typeface="Century Gothic" pitchFamily="34" charset="0"/>
              </a:rPr>
              <a:t> </a:t>
            </a:r>
            <a:r>
              <a:rPr lang="en-US" sz="900" dirty="0">
                <a:latin typeface="Century Gothic" pitchFamily="34" charset="0"/>
              </a:rPr>
              <a:t>in the inner and outer corner, but also </a:t>
            </a:r>
            <a:r>
              <a:rPr lang="en-US" sz="900" b="1" dirty="0">
                <a:latin typeface="Century Gothic" pitchFamily="34" charset="0"/>
              </a:rPr>
              <a:t>deposit a lot of charge immediately</a:t>
            </a:r>
            <a:r>
              <a:rPr lang="en-US" sz="900" dirty="0">
                <a:latin typeface="Century Gothic" pitchFamily="34" charset="0"/>
              </a:rPr>
              <a:t>  bringing volume on them, it sets them in a curve for a glamorous effect at the right place.</a:t>
            </a:r>
          </a:p>
          <a:p>
            <a:pPr>
              <a:spcBef>
                <a:spcPct val="0"/>
              </a:spcBef>
              <a:defRPr/>
            </a:pPr>
            <a:r>
              <a:rPr lang="en-US" sz="900" dirty="0">
                <a:latin typeface="Century Gothic" pitchFamily="34" charset="0"/>
              </a:rPr>
              <a:t>Then, the </a:t>
            </a:r>
            <a:r>
              <a:rPr lang="en-US" sz="900" b="1" dirty="0">
                <a:latin typeface="Century Gothic" pitchFamily="34" charset="0"/>
              </a:rPr>
              <a:t>rounded shaped base  coats </a:t>
            </a:r>
            <a:r>
              <a:rPr lang="en-US" sz="900" dirty="0">
                <a:latin typeface="Century Gothic" pitchFamily="34" charset="0"/>
              </a:rPr>
              <a:t>generously and </a:t>
            </a:r>
            <a:r>
              <a:rPr lang="en-US" sz="900" b="1" dirty="0">
                <a:latin typeface="Century Gothic" pitchFamily="34" charset="0"/>
              </a:rPr>
              <a:t>separates</a:t>
            </a:r>
            <a:r>
              <a:rPr lang="en-US" sz="900" dirty="0">
                <a:latin typeface="Century Gothic" pitchFamily="34" charset="0"/>
              </a:rPr>
              <a:t> at the same time the </a:t>
            </a:r>
            <a:r>
              <a:rPr lang="en-US" sz="900" b="1" dirty="0">
                <a:latin typeface="Century Gothic" pitchFamily="34" charset="0"/>
              </a:rPr>
              <a:t>full fringe lashes </a:t>
            </a:r>
            <a:r>
              <a:rPr lang="en-US" sz="900" dirty="0">
                <a:latin typeface="Century Gothic" pitchFamily="34" charset="0"/>
              </a:rPr>
              <a:t>to sculpt the length into </a:t>
            </a:r>
            <a:r>
              <a:rPr lang="en-US" sz="900" b="1" dirty="0">
                <a:latin typeface="Century Gothic" pitchFamily="34" charset="0"/>
              </a:rPr>
              <a:t>sophisticated and graphic </a:t>
            </a:r>
            <a:r>
              <a:rPr lang="en-US" sz="900" dirty="0">
                <a:latin typeface="Century Gothic" pitchFamily="34" charset="0"/>
              </a:rPr>
              <a:t>result.</a:t>
            </a:r>
          </a:p>
          <a:p>
            <a:pPr>
              <a:spcBef>
                <a:spcPct val="0"/>
              </a:spcBef>
              <a:defRPr/>
            </a:pPr>
            <a:r>
              <a:rPr lang="en-US" sz="900" dirty="0">
                <a:latin typeface="Century Gothic" pitchFamily="34" charset="0"/>
              </a:rPr>
              <a:t>Finally, </a:t>
            </a:r>
            <a:r>
              <a:rPr lang="en-US" sz="900" b="1" dirty="0">
                <a:latin typeface="Century Gothic" pitchFamily="34" charset="0"/>
              </a:rPr>
              <a:t>bristles in a corolla pattern </a:t>
            </a:r>
            <a:r>
              <a:rPr lang="en-US" sz="900" dirty="0">
                <a:latin typeface="Century Gothic" pitchFamily="34" charset="0"/>
              </a:rPr>
              <a:t>immediately </a:t>
            </a:r>
            <a:r>
              <a:rPr lang="en-US" sz="900" b="1" dirty="0">
                <a:latin typeface="Century Gothic" pitchFamily="34" charset="0"/>
              </a:rPr>
              <a:t>deploy </a:t>
            </a:r>
            <a:r>
              <a:rPr lang="en-US" sz="900" dirty="0">
                <a:latin typeface="Century Gothic" pitchFamily="34" charset="0"/>
              </a:rPr>
              <a:t>the full fringe of lashes for a very elegant </a:t>
            </a:r>
            <a:r>
              <a:rPr lang="en-US" sz="900" b="1" dirty="0">
                <a:latin typeface="Century Gothic" pitchFamily="34" charset="0"/>
              </a:rPr>
              <a:t>fanning effect</a:t>
            </a:r>
            <a:r>
              <a:rPr lang="en-US" sz="900" dirty="0">
                <a:latin typeface="Century Gothic" pitchFamily="34" charset="0"/>
              </a:rPr>
              <a:t>.</a:t>
            </a:r>
          </a:p>
          <a:p>
            <a:pPr>
              <a:spcBef>
                <a:spcPct val="0"/>
              </a:spcBef>
              <a:defRPr/>
            </a:pPr>
            <a:r>
              <a:rPr lang="en-US" sz="900" b="1" dirty="0">
                <a:latin typeface="Century Gothic" pitchFamily="34" charset="0"/>
              </a:rPr>
              <a:t>3) THE SMOOTH FORMULA:</a:t>
            </a:r>
          </a:p>
          <a:p>
            <a:pPr>
              <a:spcBef>
                <a:spcPct val="0"/>
              </a:spcBef>
              <a:defRPr/>
            </a:pPr>
            <a:r>
              <a:rPr lang="en-US" sz="900" b="1" dirty="0">
                <a:latin typeface="Century Gothic" pitchFamily="34" charset="0"/>
              </a:rPr>
              <a:t>CARE INGREDIENTS</a:t>
            </a:r>
          </a:p>
          <a:p>
            <a:pPr>
              <a:spcBef>
                <a:spcPct val="0"/>
              </a:spcBef>
              <a:buFont typeface="Wingdings" pitchFamily="2" charset="2"/>
              <a:buChar char="Ø"/>
              <a:defRPr/>
            </a:pPr>
            <a:r>
              <a:rPr lang="en-US" sz="900" b="1" dirty="0">
                <a:latin typeface="Century Gothic" pitchFamily="34" charset="0"/>
              </a:rPr>
              <a:t>Jojoba &amp; palm oils </a:t>
            </a:r>
            <a:r>
              <a:rPr lang="en-US" sz="900" dirty="0">
                <a:latin typeface="Century Gothic" pitchFamily="34" charset="0"/>
              </a:rPr>
              <a:t>condition and </a:t>
            </a:r>
            <a:r>
              <a:rPr lang="en-US" sz="900" b="1" dirty="0">
                <a:latin typeface="Century Gothic" pitchFamily="34" charset="0"/>
              </a:rPr>
              <a:t>nourish</a:t>
            </a:r>
            <a:r>
              <a:rPr lang="en-US" sz="900" dirty="0">
                <a:latin typeface="Century Gothic" pitchFamily="34" charset="0"/>
              </a:rPr>
              <a:t> the lashes to keep them supple.</a:t>
            </a:r>
          </a:p>
          <a:p>
            <a:pPr>
              <a:spcBef>
                <a:spcPct val="0"/>
              </a:spcBef>
              <a:buFont typeface="Wingdings" pitchFamily="2" charset="2"/>
              <a:buChar char="Ø"/>
              <a:defRPr/>
            </a:pPr>
            <a:r>
              <a:rPr lang="en-US" sz="900" dirty="0">
                <a:latin typeface="Century Gothic" pitchFamily="34" charset="0"/>
              </a:rPr>
              <a:t>The “</a:t>
            </a:r>
            <a:r>
              <a:rPr lang="en-US" sz="900" b="1" dirty="0">
                <a:latin typeface="Century Gothic" pitchFamily="34" charset="0"/>
              </a:rPr>
              <a:t>smoothing gel</a:t>
            </a:r>
            <a:r>
              <a:rPr lang="en-US" sz="900" dirty="0">
                <a:latin typeface="Century Gothic" pitchFamily="34" charset="0"/>
              </a:rPr>
              <a:t>” helps </a:t>
            </a:r>
            <a:r>
              <a:rPr lang="en-US" sz="900" b="1" dirty="0">
                <a:latin typeface="Century Gothic" pitchFamily="34" charset="0"/>
              </a:rPr>
              <a:t>smooth</a:t>
            </a:r>
            <a:r>
              <a:rPr lang="en-US" sz="900" dirty="0">
                <a:latin typeface="Century Gothic" pitchFamily="34" charset="0"/>
              </a:rPr>
              <a:t> damaged lash scales.</a:t>
            </a:r>
          </a:p>
          <a:p>
            <a:pPr>
              <a:spcBef>
                <a:spcPct val="0"/>
              </a:spcBef>
              <a:buFont typeface="Wingdings" pitchFamily="2" charset="2"/>
              <a:buChar char="Ø"/>
              <a:defRPr/>
            </a:pPr>
            <a:r>
              <a:rPr lang="en-US" sz="900" b="1" dirty="0">
                <a:latin typeface="Century Gothic" pitchFamily="34" charset="0"/>
              </a:rPr>
              <a:t>Pro-vitamin B5 repairs and protects </a:t>
            </a:r>
            <a:r>
              <a:rPr lang="en-US" sz="900" dirty="0">
                <a:latin typeface="Century Gothic" pitchFamily="34" charset="0"/>
              </a:rPr>
              <a:t>the lashes to make them stronger.</a:t>
            </a:r>
          </a:p>
          <a:p>
            <a:pPr>
              <a:spcBef>
                <a:spcPct val="0"/>
              </a:spcBef>
              <a:defRPr/>
            </a:pPr>
            <a:r>
              <a:rPr lang="en-US" sz="900" b="1" dirty="0">
                <a:latin typeface="Century Gothic" pitchFamily="34" charset="0"/>
              </a:rPr>
              <a:t>OTHER INGREDIENTS</a:t>
            </a:r>
            <a:endParaRPr lang="en-US" sz="900" dirty="0">
              <a:latin typeface="Century Gothic" pitchFamily="34" charset="0"/>
            </a:endParaRPr>
          </a:p>
          <a:p>
            <a:pPr marL="179175" indent="-179175">
              <a:spcBef>
                <a:spcPct val="0"/>
              </a:spcBef>
              <a:buFont typeface="Wingdings" pitchFamily="2" charset="2"/>
              <a:buChar char="Ø"/>
              <a:defRPr/>
            </a:pPr>
            <a:r>
              <a:rPr lang="en-US" sz="900" b="1" dirty="0">
                <a:latin typeface="Century Gothic" pitchFamily="34" charset="0"/>
              </a:rPr>
              <a:t>Resistant curl</a:t>
            </a:r>
            <a:r>
              <a:rPr lang="en-US" sz="900" dirty="0">
                <a:latin typeface="Century Gothic" pitchFamily="34" charset="0"/>
              </a:rPr>
              <a:t> is formed and </a:t>
            </a:r>
            <a:r>
              <a:rPr lang="en-US" sz="900" b="1" dirty="0">
                <a:latin typeface="Century Gothic" pitchFamily="34" charset="0"/>
              </a:rPr>
              <a:t>fixed</a:t>
            </a:r>
            <a:r>
              <a:rPr lang="en-US" sz="900" dirty="0">
                <a:latin typeface="Century Gothic" pitchFamily="34" charset="0"/>
              </a:rPr>
              <a:t> thanks to the hardness of the </a:t>
            </a:r>
            <a:r>
              <a:rPr lang="en-US" sz="900" b="1" dirty="0">
                <a:latin typeface="Century Gothic" pitchFamily="34" charset="0"/>
              </a:rPr>
              <a:t>Carnauba wax</a:t>
            </a:r>
            <a:r>
              <a:rPr lang="en-US" sz="900" dirty="0">
                <a:latin typeface="Century Gothic" pitchFamily="34" charset="0"/>
              </a:rPr>
              <a:t>.</a:t>
            </a:r>
          </a:p>
          <a:p>
            <a:pPr>
              <a:spcBef>
                <a:spcPct val="0"/>
              </a:spcBef>
            </a:pPr>
            <a:endParaRPr lang="en-US" sz="1000" dirty="0"/>
          </a:p>
          <a:p>
            <a:pPr>
              <a:spcBef>
                <a:spcPct val="0"/>
              </a:spcBef>
              <a:defRPr/>
            </a:pPr>
            <a:endParaRPr lang="en-US" sz="1000" b="1" dirty="0">
              <a:latin typeface="Century Gothic" pitchFamily="34" charset="0"/>
            </a:endParaRPr>
          </a:p>
          <a:p>
            <a:pPr>
              <a:spcBef>
                <a:spcPct val="0"/>
              </a:spcBef>
            </a:pPr>
            <a:endParaRPr lang="en-US" sz="1000" dirty="0">
              <a:latin typeface="Century Gothic" pitchFamily="34" charset="0"/>
            </a:endParaRPr>
          </a:p>
          <a:p>
            <a:endParaRPr lang="fr-F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59</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pPr>
              <a:spcBef>
                <a:spcPct val="0"/>
              </a:spcBef>
            </a:pPr>
            <a:r>
              <a:rPr lang="en-GB" sz="900" b="1" u="sng" dirty="0">
                <a:latin typeface="Century Gothic" pitchFamily="34" charset="0"/>
              </a:rPr>
              <a:t>REMINDER</a:t>
            </a:r>
          </a:p>
          <a:p>
            <a:pPr>
              <a:spcBef>
                <a:spcPct val="0"/>
              </a:spcBef>
            </a:pPr>
            <a:endParaRPr lang="en-GB" sz="900" b="1" u="sng" dirty="0">
              <a:latin typeface="Century Gothic" pitchFamily="34" charset="0"/>
            </a:endParaRPr>
          </a:p>
          <a:p>
            <a:pPr>
              <a:spcBef>
                <a:spcPct val="0"/>
              </a:spcBef>
            </a:pPr>
            <a:r>
              <a:rPr lang="en-US" sz="900" dirty="0">
                <a:latin typeface="Century Gothic" pitchFamily="34" charset="0"/>
              </a:rPr>
              <a:t>EVERFRESH TECHNOLOGY  is very exclusive, and depend on 3 important thing, both combined:</a:t>
            </a:r>
          </a:p>
          <a:p>
            <a:pPr>
              <a:spcBef>
                <a:spcPct val="0"/>
              </a:spcBef>
            </a:pPr>
            <a:r>
              <a:rPr lang="en-US" sz="900" dirty="0">
                <a:latin typeface="Century Gothic" pitchFamily="34" charset="0"/>
              </a:rPr>
              <a:t>A brush + a bottle + a formula.</a:t>
            </a:r>
            <a:r>
              <a:rPr lang="en-US" sz="900" b="1" u="sng" dirty="0">
                <a:latin typeface="Century Gothic" pitchFamily="34" charset="0"/>
              </a:rPr>
              <a:t> </a:t>
            </a:r>
            <a:endParaRPr lang="en-US" sz="900" b="1" u="sng" dirty="0" smtClean="0">
              <a:latin typeface="Century Gothic" pitchFamily="34" charset="0"/>
            </a:endParaRPr>
          </a:p>
          <a:p>
            <a:pPr>
              <a:spcBef>
                <a:spcPct val="0"/>
              </a:spcBef>
            </a:pPr>
            <a:r>
              <a:rPr lang="en-US" sz="900" b="1" u="sng" dirty="0" smtClean="0">
                <a:latin typeface="Century Gothic" pitchFamily="34" charset="0"/>
              </a:rPr>
              <a:t>UNIQUE </a:t>
            </a:r>
            <a:r>
              <a:rPr lang="en-US" sz="900" b="1" u="sng" dirty="0">
                <a:latin typeface="Century Gothic" pitchFamily="34" charset="0"/>
              </a:rPr>
              <a:t>BRUSH/BOTTLE/FORMULA TRIO</a:t>
            </a:r>
            <a:endParaRPr lang="en-US" sz="900" dirty="0">
              <a:latin typeface="Century Gothic" pitchFamily="34" charset="0"/>
            </a:endParaRPr>
          </a:p>
          <a:p>
            <a:pPr>
              <a:spcBef>
                <a:spcPct val="0"/>
              </a:spcBef>
            </a:pPr>
            <a:r>
              <a:rPr lang="en-US" sz="900" dirty="0">
                <a:latin typeface="Century Gothic" pitchFamily="34" charset="0"/>
              </a:rPr>
              <a:t>Lets see its particularities in details.</a:t>
            </a:r>
          </a:p>
          <a:p>
            <a:pPr>
              <a:spcBef>
                <a:spcPct val="0"/>
              </a:spcBef>
            </a:pPr>
            <a:r>
              <a:rPr lang="en-US" sz="900" dirty="0">
                <a:latin typeface="Century Gothic" pitchFamily="34" charset="0"/>
              </a:rPr>
              <a:t>Lets focus on the bottle.</a:t>
            </a:r>
          </a:p>
          <a:p>
            <a:pPr>
              <a:spcBef>
                <a:spcPct val="0"/>
              </a:spcBef>
            </a:pPr>
            <a:r>
              <a:rPr lang="en-US" sz="900" dirty="0">
                <a:latin typeface="Century Gothic" pitchFamily="34" charset="0"/>
              </a:rPr>
              <a:t>Yes, it is straight like the normal once!!!</a:t>
            </a:r>
          </a:p>
          <a:p>
            <a:pPr>
              <a:spcBef>
                <a:spcPct val="0"/>
              </a:spcBef>
            </a:pPr>
            <a:r>
              <a:rPr lang="en-US" sz="900" dirty="0">
                <a:latin typeface="Century Gothic" pitchFamily="34" charset="0"/>
              </a:rPr>
              <a:t>But, thanks to its specific shape inside, the combination of the action of the brush into the formula will avoid creating the kind of  « chimney » inside the bottle, as it  usually appears with normal mascaras.</a:t>
            </a:r>
          </a:p>
          <a:p>
            <a:pPr>
              <a:spcBef>
                <a:spcPct val="0"/>
              </a:spcBef>
            </a:pPr>
            <a:r>
              <a:rPr lang="en-US" sz="900" dirty="0">
                <a:latin typeface="Century Gothic" pitchFamily="34" charset="0"/>
              </a:rPr>
              <a:t>This system allows to preserve the gliding of the formula.</a:t>
            </a:r>
          </a:p>
          <a:p>
            <a:pPr>
              <a:spcBef>
                <a:spcPct val="0"/>
              </a:spcBef>
              <a:defRPr/>
            </a:pPr>
            <a:r>
              <a:rPr lang="en-US" sz="900" b="1" dirty="0">
                <a:latin typeface="Century Gothic" pitchFamily="34" charset="0"/>
              </a:rPr>
              <a:t>2)EXCLUSIVE ELASTOMER BRUSH SHAPED IN A COROLLA PATTERN</a:t>
            </a:r>
          </a:p>
          <a:p>
            <a:pPr>
              <a:spcBef>
                <a:spcPct val="0"/>
              </a:spcBef>
              <a:defRPr/>
            </a:pPr>
            <a:r>
              <a:rPr lang="en-US" sz="900" dirty="0">
                <a:latin typeface="Century Gothic" pitchFamily="34" charset="0"/>
              </a:rPr>
              <a:t>As you can see, this patented brush is very </a:t>
            </a:r>
            <a:r>
              <a:rPr lang="en-US" sz="900" b="1" dirty="0">
                <a:latin typeface="Century Gothic" pitchFamily="34" charset="0"/>
              </a:rPr>
              <a:t>important to help to blend constantly the formula into the specific bottle shape</a:t>
            </a:r>
            <a:r>
              <a:rPr lang="en-US" sz="900" dirty="0">
                <a:latin typeface="Century Gothic" pitchFamily="34" charset="0"/>
              </a:rPr>
              <a:t>, (and it is one of the particularities of this technology).</a:t>
            </a:r>
          </a:p>
          <a:p>
            <a:pPr>
              <a:spcBef>
                <a:spcPct val="0"/>
              </a:spcBef>
              <a:defRPr/>
            </a:pPr>
            <a:r>
              <a:rPr lang="en-US" sz="900" dirty="0">
                <a:latin typeface="Century Gothic" pitchFamily="34" charset="0"/>
              </a:rPr>
              <a:t>But let’s see </a:t>
            </a:r>
            <a:r>
              <a:rPr lang="en-US" sz="900" b="1" dirty="0">
                <a:latin typeface="Century Gothic" pitchFamily="34" charset="0"/>
              </a:rPr>
              <a:t>also how this brush acts on the lashes</a:t>
            </a:r>
            <a:r>
              <a:rPr lang="en-US" sz="900" dirty="0">
                <a:latin typeface="Century Gothic" pitchFamily="34" charset="0"/>
              </a:rPr>
              <a:t>, and how it provides this amazing make-up result: </a:t>
            </a:r>
            <a:r>
              <a:rPr lang="en-US" sz="900" b="1" dirty="0">
                <a:latin typeface="Century Gothic" pitchFamily="34" charset="0"/>
              </a:rPr>
              <a:t>Volume, length and curves.</a:t>
            </a:r>
          </a:p>
          <a:p>
            <a:pPr>
              <a:spcBef>
                <a:spcPct val="0"/>
              </a:spcBef>
              <a:defRPr/>
            </a:pPr>
            <a:r>
              <a:rPr lang="en-US" sz="900" dirty="0">
                <a:latin typeface="Century Gothic" pitchFamily="34" charset="0"/>
              </a:rPr>
              <a:t>When you understand how it works, it sounds very easy to apply:</a:t>
            </a:r>
          </a:p>
          <a:p>
            <a:pPr>
              <a:spcBef>
                <a:spcPct val="0"/>
              </a:spcBef>
              <a:defRPr/>
            </a:pPr>
            <a:r>
              <a:rPr lang="en-US" sz="900" dirty="0">
                <a:latin typeface="Century Gothic" pitchFamily="34" charset="0"/>
              </a:rPr>
              <a:t>The </a:t>
            </a:r>
            <a:r>
              <a:rPr lang="en-US" sz="900" b="1" dirty="0">
                <a:latin typeface="Century Gothic" pitchFamily="34" charset="0"/>
              </a:rPr>
              <a:t>thin brush end</a:t>
            </a:r>
            <a:r>
              <a:rPr lang="en-US" sz="900" dirty="0">
                <a:latin typeface="Century Gothic" pitchFamily="34" charset="0"/>
              </a:rPr>
              <a:t>, helps you to </a:t>
            </a:r>
            <a:r>
              <a:rPr lang="en-US" sz="900" b="1" dirty="0">
                <a:latin typeface="Century Gothic" pitchFamily="34" charset="0"/>
              </a:rPr>
              <a:t>reach </a:t>
            </a:r>
            <a:r>
              <a:rPr lang="en-US" sz="900" dirty="0">
                <a:latin typeface="Century Gothic" pitchFamily="34" charset="0"/>
              </a:rPr>
              <a:t>from the beginning </a:t>
            </a:r>
            <a:r>
              <a:rPr lang="en-US" sz="900" b="1" dirty="0">
                <a:latin typeface="Century Gothic" pitchFamily="34" charset="0"/>
              </a:rPr>
              <a:t>each very short </a:t>
            </a:r>
            <a:r>
              <a:rPr lang="en-US" sz="900" b="1" dirty="0" err="1">
                <a:latin typeface="Century Gothic" pitchFamily="34" charset="0"/>
              </a:rPr>
              <a:t>lashe</a:t>
            </a:r>
            <a:r>
              <a:rPr lang="en-US" sz="900" b="1" dirty="0">
                <a:latin typeface="Century Gothic" pitchFamily="34" charset="0"/>
              </a:rPr>
              <a:t> </a:t>
            </a:r>
            <a:r>
              <a:rPr lang="en-US" sz="900" dirty="0">
                <a:latin typeface="Century Gothic" pitchFamily="34" charset="0"/>
              </a:rPr>
              <a:t>in the inner and outer corner, but also </a:t>
            </a:r>
            <a:r>
              <a:rPr lang="en-US" sz="900" b="1" dirty="0">
                <a:latin typeface="Century Gothic" pitchFamily="34" charset="0"/>
              </a:rPr>
              <a:t>deposit a lot of charge immediately</a:t>
            </a:r>
            <a:r>
              <a:rPr lang="en-US" sz="900" dirty="0">
                <a:latin typeface="Century Gothic" pitchFamily="34" charset="0"/>
              </a:rPr>
              <a:t>  bringing volume on them, it sets them in a curve for a glamorous effect at the right place.</a:t>
            </a:r>
          </a:p>
          <a:p>
            <a:pPr>
              <a:spcBef>
                <a:spcPct val="0"/>
              </a:spcBef>
              <a:defRPr/>
            </a:pPr>
            <a:r>
              <a:rPr lang="en-US" sz="900" dirty="0">
                <a:latin typeface="Century Gothic" pitchFamily="34" charset="0"/>
              </a:rPr>
              <a:t>Then, the </a:t>
            </a:r>
            <a:r>
              <a:rPr lang="en-US" sz="900" b="1" dirty="0">
                <a:latin typeface="Century Gothic" pitchFamily="34" charset="0"/>
              </a:rPr>
              <a:t>rounded shaped base  coats </a:t>
            </a:r>
            <a:r>
              <a:rPr lang="en-US" sz="900" dirty="0">
                <a:latin typeface="Century Gothic" pitchFamily="34" charset="0"/>
              </a:rPr>
              <a:t>generously and </a:t>
            </a:r>
            <a:r>
              <a:rPr lang="en-US" sz="900" b="1" dirty="0">
                <a:latin typeface="Century Gothic" pitchFamily="34" charset="0"/>
              </a:rPr>
              <a:t>separates</a:t>
            </a:r>
            <a:r>
              <a:rPr lang="en-US" sz="900" dirty="0">
                <a:latin typeface="Century Gothic" pitchFamily="34" charset="0"/>
              </a:rPr>
              <a:t> at the same time the </a:t>
            </a:r>
            <a:r>
              <a:rPr lang="en-US" sz="900" b="1" dirty="0">
                <a:latin typeface="Century Gothic" pitchFamily="34" charset="0"/>
              </a:rPr>
              <a:t>full fringe lashes </a:t>
            </a:r>
            <a:r>
              <a:rPr lang="en-US" sz="900" dirty="0">
                <a:latin typeface="Century Gothic" pitchFamily="34" charset="0"/>
              </a:rPr>
              <a:t>to sculpt the length into </a:t>
            </a:r>
            <a:r>
              <a:rPr lang="en-US" sz="900" b="1" dirty="0">
                <a:latin typeface="Century Gothic" pitchFamily="34" charset="0"/>
              </a:rPr>
              <a:t>sophisticated and graphic </a:t>
            </a:r>
            <a:r>
              <a:rPr lang="en-US" sz="900" dirty="0">
                <a:latin typeface="Century Gothic" pitchFamily="34" charset="0"/>
              </a:rPr>
              <a:t>result.</a:t>
            </a:r>
          </a:p>
          <a:p>
            <a:pPr>
              <a:spcBef>
                <a:spcPct val="0"/>
              </a:spcBef>
              <a:defRPr/>
            </a:pPr>
            <a:r>
              <a:rPr lang="en-US" sz="900" dirty="0">
                <a:latin typeface="Century Gothic" pitchFamily="34" charset="0"/>
              </a:rPr>
              <a:t>Finally, </a:t>
            </a:r>
            <a:r>
              <a:rPr lang="en-US" sz="900" b="1" dirty="0">
                <a:latin typeface="Century Gothic" pitchFamily="34" charset="0"/>
              </a:rPr>
              <a:t>bristles in a corolla pattern </a:t>
            </a:r>
            <a:r>
              <a:rPr lang="en-US" sz="900" dirty="0">
                <a:latin typeface="Century Gothic" pitchFamily="34" charset="0"/>
              </a:rPr>
              <a:t>immediately </a:t>
            </a:r>
            <a:r>
              <a:rPr lang="en-US" sz="900" b="1" dirty="0">
                <a:latin typeface="Century Gothic" pitchFamily="34" charset="0"/>
              </a:rPr>
              <a:t>deploy </a:t>
            </a:r>
            <a:r>
              <a:rPr lang="en-US" sz="900" dirty="0">
                <a:latin typeface="Century Gothic" pitchFamily="34" charset="0"/>
              </a:rPr>
              <a:t>the full fringe of lashes for a very elegant </a:t>
            </a:r>
            <a:r>
              <a:rPr lang="en-US" sz="900" b="1" dirty="0">
                <a:latin typeface="Century Gothic" pitchFamily="34" charset="0"/>
              </a:rPr>
              <a:t>fanning effect</a:t>
            </a:r>
            <a:r>
              <a:rPr lang="en-US" sz="900" dirty="0">
                <a:latin typeface="Century Gothic" pitchFamily="34" charset="0"/>
              </a:rPr>
              <a:t>.</a:t>
            </a:r>
          </a:p>
          <a:p>
            <a:pPr>
              <a:spcBef>
                <a:spcPct val="0"/>
              </a:spcBef>
              <a:defRPr/>
            </a:pPr>
            <a:r>
              <a:rPr lang="en-US" sz="900" b="1" dirty="0">
                <a:latin typeface="Century Gothic" pitchFamily="34" charset="0"/>
              </a:rPr>
              <a:t>3) THE SMOOTH FORMULA:</a:t>
            </a:r>
          </a:p>
          <a:p>
            <a:pPr>
              <a:spcBef>
                <a:spcPct val="0"/>
              </a:spcBef>
              <a:defRPr/>
            </a:pPr>
            <a:r>
              <a:rPr lang="en-US" sz="900" b="1" dirty="0">
                <a:latin typeface="Century Gothic" pitchFamily="34" charset="0"/>
              </a:rPr>
              <a:t>CARE INGREDIENTS</a:t>
            </a:r>
          </a:p>
          <a:p>
            <a:pPr>
              <a:spcBef>
                <a:spcPct val="0"/>
              </a:spcBef>
              <a:buFont typeface="Wingdings" pitchFamily="2" charset="2"/>
              <a:buChar char="Ø"/>
              <a:defRPr/>
            </a:pPr>
            <a:r>
              <a:rPr lang="en-US" sz="900" b="1" dirty="0">
                <a:latin typeface="Century Gothic" pitchFamily="34" charset="0"/>
              </a:rPr>
              <a:t>Jojoba &amp; palm oils </a:t>
            </a:r>
            <a:r>
              <a:rPr lang="en-US" sz="900" dirty="0">
                <a:latin typeface="Century Gothic" pitchFamily="34" charset="0"/>
              </a:rPr>
              <a:t>condition and </a:t>
            </a:r>
            <a:r>
              <a:rPr lang="en-US" sz="900" b="1" dirty="0">
                <a:latin typeface="Century Gothic" pitchFamily="34" charset="0"/>
              </a:rPr>
              <a:t>nourish</a:t>
            </a:r>
            <a:r>
              <a:rPr lang="en-US" sz="900" dirty="0">
                <a:latin typeface="Century Gothic" pitchFamily="34" charset="0"/>
              </a:rPr>
              <a:t> the lashes to keep them supple.</a:t>
            </a:r>
          </a:p>
          <a:p>
            <a:pPr>
              <a:spcBef>
                <a:spcPct val="0"/>
              </a:spcBef>
              <a:buFont typeface="Wingdings" pitchFamily="2" charset="2"/>
              <a:buChar char="Ø"/>
              <a:defRPr/>
            </a:pPr>
            <a:r>
              <a:rPr lang="en-US" sz="900" dirty="0">
                <a:latin typeface="Century Gothic" pitchFamily="34" charset="0"/>
              </a:rPr>
              <a:t>The “</a:t>
            </a:r>
            <a:r>
              <a:rPr lang="en-US" sz="900" b="1" dirty="0">
                <a:latin typeface="Century Gothic" pitchFamily="34" charset="0"/>
              </a:rPr>
              <a:t>smoothing gel</a:t>
            </a:r>
            <a:r>
              <a:rPr lang="en-US" sz="900" dirty="0">
                <a:latin typeface="Century Gothic" pitchFamily="34" charset="0"/>
              </a:rPr>
              <a:t>” helps </a:t>
            </a:r>
            <a:r>
              <a:rPr lang="en-US" sz="900" b="1" dirty="0">
                <a:latin typeface="Century Gothic" pitchFamily="34" charset="0"/>
              </a:rPr>
              <a:t>smooth</a:t>
            </a:r>
            <a:r>
              <a:rPr lang="en-US" sz="900" dirty="0">
                <a:latin typeface="Century Gothic" pitchFamily="34" charset="0"/>
              </a:rPr>
              <a:t> damaged lash scales.</a:t>
            </a:r>
          </a:p>
          <a:p>
            <a:pPr>
              <a:spcBef>
                <a:spcPct val="0"/>
              </a:spcBef>
              <a:buFont typeface="Wingdings" pitchFamily="2" charset="2"/>
              <a:buChar char="Ø"/>
              <a:defRPr/>
            </a:pPr>
            <a:r>
              <a:rPr lang="en-US" sz="900" b="1" dirty="0">
                <a:latin typeface="Century Gothic" pitchFamily="34" charset="0"/>
              </a:rPr>
              <a:t>Pro-vitamin B5 repairs and protects </a:t>
            </a:r>
            <a:r>
              <a:rPr lang="en-US" sz="900" dirty="0">
                <a:latin typeface="Century Gothic" pitchFamily="34" charset="0"/>
              </a:rPr>
              <a:t>the lashes to make them stronger.</a:t>
            </a:r>
          </a:p>
          <a:p>
            <a:pPr>
              <a:spcBef>
                <a:spcPct val="0"/>
              </a:spcBef>
              <a:defRPr/>
            </a:pPr>
            <a:r>
              <a:rPr lang="en-US" sz="900" b="1" dirty="0">
                <a:latin typeface="Century Gothic" pitchFamily="34" charset="0"/>
              </a:rPr>
              <a:t>OTHER INGREDIENTS</a:t>
            </a:r>
            <a:endParaRPr lang="en-US" sz="900" dirty="0">
              <a:latin typeface="Century Gothic" pitchFamily="34" charset="0"/>
            </a:endParaRPr>
          </a:p>
          <a:p>
            <a:pPr marL="179186" indent="-179186">
              <a:spcBef>
                <a:spcPct val="0"/>
              </a:spcBef>
              <a:buFont typeface="Wingdings" pitchFamily="2" charset="2"/>
              <a:buChar char="Ø"/>
              <a:defRPr/>
            </a:pPr>
            <a:r>
              <a:rPr lang="en-US" sz="900" b="1" dirty="0">
                <a:latin typeface="Century Gothic" pitchFamily="34" charset="0"/>
              </a:rPr>
              <a:t>Resistant curl</a:t>
            </a:r>
            <a:r>
              <a:rPr lang="en-US" sz="900" dirty="0">
                <a:latin typeface="Century Gothic" pitchFamily="34" charset="0"/>
              </a:rPr>
              <a:t> is formed and </a:t>
            </a:r>
            <a:r>
              <a:rPr lang="en-US" sz="900" b="1" dirty="0">
                <a:latin typeface="Century Gothic" pitchFamily="34" charset="0"/>
              </a:rPr>
              <a:t>fixed</a:t>
            </a:r>
            <a:r>
              <a:rPr lang="en-US" sz="900" dirty="0">
                <a:latin typeface="Century Gothic" pitchFamily="34" charset="0"/>
              </a:rPr>
              <a:t> thanks to the hardness of the </a:t>
            </a:r>
            <a:r>
              <a:rPr lang="en-US" sz="900" b="1" dirty="0">
                <a:latin typeface="Century Gothic" pitchFamily="34" charset="0"/>
              </a:rPr>
              <a:t>Carnauba wax</a:t>
            </a:r>
            <a:r>
              <a:rPr lang="en-US" sz="900" dirty="0">
                <a:latin typeface="Century Gothic" pitchFamily="34" charset="0"/>
              </a:rPr>
              <a:t>.</a:t>
            </a:r>
          </a:p>
          <a:p>
            <a:pPr>
              <a:spcBef>
                <a:spcPct val="0"/>
              </a:spcBef>
            </a:pPr>
            <a:endParaRPr lang="en-US" sz="1000" dirty="0"/>
          </a:p>
          <a:p>
            <a:pPr>
              <a:spcBef>
                <a:spcPct val="0"/>
              </a:spcBef>
              <a:defRPr/>
            </a:pPr>
            <a:endParaRPr lang="en-US" sz="1000" b="1" dirty="0">
              <a:latin typeface="Century Gothic" pitchFamily="34" charset="0"/>
            </a:endParaRPr>
          </a:p>
          <a:p>
            <a:pPr>
              <a:spcBef>
                <a:spcPct val="0"/>
              </a:spcBef>
            </a:pPr>
            <a:endParaRPr lang="en-US" sz="1000" dirty="0">
              <a:latin typeface="Century Gothic" pitchFamily="34" charset="0"/>
            </a:endParaRP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6</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pPr algn="just"/>
            <a:r>
              <a:rPr lang="en-US" sz="1000" dirty="0">
                <a:latin typeface="Century Gothic" pitchFamily="34" charset="0"/>
              </a:rPr>
              <a:t>The Personal Beauty Expert could also use the example of Re-PLASTY HD Peel results in 15 days of use.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60</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r>
              <a:rPr lang="fr-FR" sz="1000" b="1" u="sng" dirty="0">
                <a:latin typeface="Century Gothic" pitchFamily="34" charset="0"/>
              </a:rPr>
              <a:t>REMINDER:</a:t>
            </a:r>
          </a:p>
          <a:p>
            <a:endParaRPr lang="en-US" sz="1000" b="1" u="sng" dirty="0">
              <a:latin typeface="Century Gothic" pitchFamily="34" charset="0"/>
            </a:endParaRPr>
          </a:p>
          <a:p>
            <a:r>
              <a:rPr lang="en-US" sz="1000" dirty="0">
                <a:latin typeface="Century Gothic" pitchFamily="34" charset="0"/>
              </a:rPr>
              <a:t>THE FIRST DECORATED MASCARA of the mascara History</a:t>
            </a:r>
          </a:p>
          <a:p>
            <a:endParaRPr lang="en-US" sz="1000" dirty="0">
              <a:latin typeface="Century Gothic" pitchFamily="34" charset="0"/>
            </a:endParaRPr>
          </a:p>
          <a:p>
            <a:r>
              <a:rPr lang="en-US" sz="1000" b="1" dirty="0"/>
              <a:t>A CAPTIVATING FELINE LOOK</a:t>
            </a:r>
            <a:r>
              <a:rPr lang="en-US" sz="1000" dirty="0"/>
              <a:t>.</a:t>
            </a:r>
          </a:p>
          <a:p>
            <a:endParaRPr lang="en-US" sz="1000" b="1" dirty="0"/>
          </a:p>
          <a:p>
            <a:r>
              <a:rPr lang="en-US" sz="1000" dirty="0"/>
              <a:t>Indulge the intensity of a mascara that majestically dresses up your lashes and voluptuously stretches them. Its generous formula enriched with ULTRA-BLACK pigments combined with an exclusive brush featuring anti-clogging bristles precisely tames your lashes for an intensely captivating look.</a:t>
            </a:r>
          </a:p>
          <a:p>
            <a:endParaRPr lang="en-US" sz="1000" dirty="0">
              <a:latin typeface="Century Gothic"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61</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r>
              <a:rPr lang="en-GB" sz="600" b="1" u="sng" dirty="0">
                <a:latin typeface="Century Gothic" pitchFamily="34" charset="0"/>
              </a:rPr>
              <a:t>REMINDER</a:t>
            </a:r>
          </a:p>
          <a:p>
            <a:r>
              <a:rPr lang="en-GB" sz="600" b="1" u="sng" dirty="0">
                <a:latin typeface="Century Gothic" pitchFamily="34" charset="0"/>
              </a:rPr>
              <a:t>LASH LIFTING FOR EYE-OPENING EFFECT</a:t>
            </a:r>
          </a:p>
          <a:p>
            <a:r>
              <a:rPr lang="en-GB" sz="600" u="sng" dirty="0">
                <a:latin typeface="Century Gothic" pitchFamily="34" charset="0"/>
              </a:rPr>
              <a:t>Pro perspective:</a:t>
            </a:r>
            <a:endParaRPr lang="en-GB" sz="600" dirty="0">
              <a:latin typeface="Century Gothic" pitchFamily="34" charset="0"/>
            </a:endParaRPr>
          </a:p>
          <a:p>
            <a:r>
              <a:rPr lang="en-GB" sz="600" dirty="0">
                <a:latin typeface="Century Gothic" pitchFamily="34" charset="0"/>
              </a:rPr>
              <a:t>Lash lifting is a true revolution in </a:t>
            </a:r>
            <a:r>
              <a:rPr lang="en-GB" sz="600" dirty="0" err="1">
                <a:latin typeface="Century Gothic" pitchFamily="34" charset="0"/>
              </a:rPr>
              <a:t>esthetics</a:t>
            </a:r>
            <a:r>
              <a:rPr lang="en-GB" sz="600" dirty="0">
                <a:latin typeface="Century Gothic" pitchFamily="34" charset="0"/>
              </a:rPr>
              <a:t>! First invented in Japan, this innovative technique is now targeting the European market.</a:t>
            </a:r>
          </a:p>
          <a:p>
            <a:r>
              <a:rPr lang="en-GB" sz="600" dirty="0">
                <a:latin typeface="Century Gothic" pitchFamily="34" charset="0"/>
              </a:rPr>
              <a:t>What is it? </a:t>
            </a:r>
          </a:p>
          <a:p>
            <a:r>
              <a:rPr lang="en-GB" sz="600" dirty="0">
                <a:latin typeface="Century Gothic" pitchFamily="34" charset="0"/>
              </a:rPr>
              <a:t>Whereas a traditional lash perm works to curve them, an unwanted by-product is a reduction in their apparent length.</a:t>
            </a:r>
          </a:p>
          <a:p>
            <a:r>
              <a:rPr lang="en-GB" sz="600" dirty="0">
                <a:latin typeface="Century Gothic" pitchFamily="34" charset="0"/>
              </a:rPr>
              <a:t>The angle formed by the curl “shortens” lashes.</a:t>
            </a:r>
          </a:p>
          <a:p>
            <a:r>
              <a:rPr lang="en-GB" sz="600" dirty="0">
                <a:latin typeface="Century Gothic" pitchFamily="34" charset="0"/>
              </a:rPr>
              <a:t>In lash lifting, they are raised up from the root to open eyes up with lashes fanned out (rather like a “root lift” for hair).</a:t>
            </a:r>
          </a:p>
          <a:p>
            <a:r>
              <a:rPr lang="en-GB" sz="600" dirty="0">
                <a:latin typeface="Century Gothic" pitchFamily="34" charset="0"/>
              </a:rPr>
              <a:t>This “eye-opener” therefore works to uplift lashes from the root, without detracting from their length.</a:t>
            </a:r>
          </a:p>
          <a:p>
            <a:r>
              <a:rPr lang="en-GB" sz="600" dirty="0">
                <a:latin typeface="Century Gothic" pitchFamily="34" charset="0"/>
              </a:rPr>
              <a:t>To fulfil this precise expectation, HR creates a new mascara…</a:t>
            </a:r>
          </a:p>
          <a:p>
            <a:endParaRPr lang="en-GB" sz="600" b="1" u="sng" dirty="0">
              <a:latin typeface="Century Gothic" pitchFamily="34" charset="0"/>
            </a:endParaRPr>
          </a:p>
          <a:p>
            <a:r>
              <a:rPr lang="en-GB" sz="600" b="1" u="sng" dirty="0">
                <a:latin typeface="Century Gothic" pitchFamily="34" charset="0"/>
              </a:rPr>
              <a:t>FORMULA</a:t>
            </a:r>
          </a:p>
          <a:p>
            <a:r>
              <a:rPr lang="en-GB" sz="600" dirty="0">
                <a:latin typeface="Century Gothic" pitchFamily="34" charset="0"/>
              </a:rPr>
              <a:t>LASH UPLIFTING: an “ultra-grip” formula to “set” lashes in a position uplifted from the root, thus maintaining the wide-open look.</a:t>
            </a:r>
          </a:p>
          <a:p>
            <a:r>
              <a:rPr lang="en-GB" sz="600" dirty="0">
                <a:latin typeface="Century Gothic" pitchFamily="34" charset="0"/>
              </a:rPr>
              <a:t>Active ingredients:</a:t>
            </a:r>
            <a:endParaRPr lang="en-GB" sz="600" b="1" dirty="0">
              <a:latin typeface="Century Gothic" pitchFamily="34" charset="0"/>
            </a:endParaRPr>
          </a:p>
          <a:p>
            <a:r>
              <a:rPr lang="en-GB" sz="600" b="1" dirty="0" err="1">
                <a:latin typeface="Century Gothic" pitchFamily="34" charset="0"/>
              </a:rPr>
              <a:t>WAX</a:t>
            </a:r>
            <a:r>
              <a:rPr lang="en-GB" sz="600" b="1" baseline="30000" dirty="0" err="1">
                <a:latin typeface="Century Gothic" pitchFamily="34" charset="0"/>
              </a:rPr>
              <a:t>tm</a:t>
            </a:r>
            <a:r>
              <a:rPr lang="en-GB" sz="600" b="1" dirty="0">
                <a:latin typeface="Century Gothic" pitchFamily="34" charset="0"/>
              </a:rPr>
              <a:t> COMPLEX</a:t>
            </a:r>
            <a:r>
              <a:rPr lang="en-GB" sz="600" dirty="0">
                <a:latin typeface="Century Gothic" pitchFamily="34" charset="0"/>
              </a:rPr>
              <a:t> = High wax concentration offering </a:t>
            </a:r>
            <a:r>
              <a:rPr lang="en-GB" sz="600" b="1" dirty="0">
                <a:latin typeface="Century Gothic" pitchFamily="34" charset="0"/>
              </a:rPr>
              <a:t>instant volume</a:t>
            </a:r>
            <a:r>
              <a:rPr lang="en-GB" sz="600" dirty="0">
                <a:latin typeface="Century Gothic" pitchFamily="34" charset="0"/>
              </a:rPr>
              <a:t> (high formula load transferred from the first stroke).</a:t>
            </a:r>
            <a:endParaRPr lang="en-GB" sz="600" b="1" dirty="0">
              <a:latin typeface="Century Gothic" pitchFamily="34" charset="0"/>
            </a:endParaRPr>
          </a:p>
          <a:p>
            <a:r>
              <a:rPr lang="en-GB" sz="600" b="1" dirty="0">
                <a:latin typeface="Century Gothic" pitchFamily="34" charset="0"/>
              </a:rPr>
              <a:t>Triple Coating System </a:t>
            </a:r>
            <a:r>
              <a:rPr lang="en-GB" sz="600" dirty="0">
                <a:latin typeface="Century Gothic" pitchFamily="34" charset="0"/>
              </a:rPr>
              <a:t> = An association of 3 surfactant agents combined with waxes and pigments = lash-coating formula holding the formula in close association with lashes </a:t>
            </a:r>
            <a:r>
              <a:rPr lang="en-GB" sz="600" b="1" dirty="0">
                <a:latin typeface="Century Gothic" pitchFamily="34" charset="0"/>
              </a:rPr>
              <a:t>maintaining the wide-open look</a:t>
            </a:r>
            <a:endParaRPr lang="en-GB" sz="600" dirty="0">
              <a:latin typeface="Century Gothic" pitchFamily="34" charset="0"/>
            </a:endParaRPr>
          </a:p>
          <a:p>
            <a:r>
              <a:rPr lang="en-GB" sz="600" dirty="0">
                <a:latin typeface="Century Gothic" pitchFamily="34" charset="0"/>
              </a:rPr>
              <a:t>Simple to apply over every lash, from root to tip for a </a:t>
            </a:r>
            <a:r>
              <a:rPr lang="en-GB" sz="600" dirty="0" err="1">
                <a:latin typeface="Century Gothic" pitchFamily="34" charset="0"/>
              </a:rPr>
              <a:t>volumizing</a:t>
            </a:r>
            <a:r>
              <a:rPr lang="en-GB" sz="600" dirty="0">
                <a:latin typeface="Century Gothic" pitchFamily="34" charset="0"/>
              </a:rPr>
              <a:t> result that remains supple.</a:t>
            </a:r>
          </a:p>
          <a:p>
            <a:r>
              <a:rPr lang="en-GB" sz="600" dirty="0">
                <a:latin typeface="Century Gothic" pitchFamily="34" charset="0"/>
              </a:rPr>
              <a:t>BUT ALSO  </a:t>
            </a:r>
            <a:endParaRPr lang="en-GB" sz="600" b="1" dirty="0">
              <a:latin typeface="Century Gothic" pitchFamily="34" charset="0"/>
            </a:endParaRPr>
          </a:p>
          <a:p>
            <a:r>
              <a:rPr lang="en-GB" sz="600" b="1" dirty="0" err="1">
                <a:latin typeface="Century Gothic" pitchFamily="34" charset="0"/>
              </a:rPr>
              <a:t>Ceramides</a:t>
            </a:r>
            <a:r>
              <a:rPr lang="en-GB" sz="600" b="1" dirty="0">
                <a:latin typeface="Century Gothic" pitchFamily="34" charset="0"/>
              </a:rPr>
              <a:t> </a:t>
            </a:r>
            <a:r>
              <a:rPr lang="en-GB" sz="600" dirty="0">
                <a:latin typeface="Century Gothic" pitchFamily="34" charset="0"/>
              </a:rPr>
              <a:t>= Strengthen and protect lashes to optimize make-up result</a:t>
            </a:r>
            <a:endParaRPr lang="en-GB" sz="600" b="1" dirty="0">
              <a:latin typeface="Century Gothic" pitchFamily="34" charset="0"/>
            </a:endParaRPr>
          </a:p>
          <a:p>
            <a:r>
              <a:rPr lang="en-GB" sz="600" b="1" dirty="0">
                <a:latin typeface="Century Gothic" pitchFamily="34" charset="0"/>
              </a:rPr>
              <a:t>Pro-vitamin B5</a:t>
            </a:r>
            <a:r>
              <a:rPr lang="en-GB" sz="600" dirty="0">
                <a:latin typeface="Century Gothic" pitchFamily="34" charset="0"/>
              </a:rPr>
              <a:t> = Promotes lash hydration to make them even more vigorous.</a:t>
            </a:r>
          </a:p>
          <a:p>
            <a:endParaRPr lang="fr-FR" sz="600" dirty="0">
              <a:latin typeface="Century Gothic" pitchFamily="34" charset="0"/>
            </a:endParaRPr>
          </a:p>
          <a:p>
            <a:r>
              <a:rPr lang="en-GB" sz="600" b="1" u="sng" dirty="0">
                <a:latin typeface="Century Gothic" pitchFamily="34" charset="0"/>
              </a:rPr>
              <a:t>BRUSH</a:t>
            </a:r>
          </a:p>
          <a:p>
            <a:r>
              <a:rPr lang="en-GB" sz="600" dirty="0">
                <a:latin typeface="Century Gothic" pitchFamily="34" charset="0"/>
              </a:rPr>
              <a:t>“The “Python-Brush” has an inner curve offering excellent contact with the make-up formula, for perfect lash styling”. </a:t>
            </a:r>
          </a:p>
          <a:p>
            <a:r>
              <a:rPr lang="en-GB" sz="600" dirty="0">
                <a:latin typeface="Century Gothic" pitchFamily="34" charset="0"/>
              </a:rPr>
              <a:t>“This inner curve loads lashes with make-up more effectively”. </a:t>
            </a:r>
          </a:p>
          <a:p>
            <a:r>
              <a:rPr lang="en-GB" sz="600" dirty="0">
                <a:latin typeface="Century Gothic" pitchFamily="34" charset="0"/>
              </a:rPr>
              <a:t>“The lateral curve offers volume and separation to fan the lashes out”</a:t>
            </a:r>
          </a:p>
          <a:p>
            <a:r>
              <a:rPr lang="en-GB" sz="600" dirty="0">
                <a:latin typeface="Century Gothic" pitchFamily="34" charset="0"/>
              </a:rPr>
              <a:t>“Lastly, the tip catches the short lashes in the inner corner, allowing you to perfectly open up the eye.”</a:t>
            </a:r>
          </a:p>
          <a:p>
            <a:r>
              <a:rPr lang="en-GB" sz="600" dirty="0">
                <a:latin typeface="Century Gothic" pitchFamily="34" charset="0"/>
              </a:rPr>
              <a:t>TIPS = BRUSHING AND EXTENDING THE LASHES OF THE INNER CORNER TOWARDS THE NOSE FOR MAXIMUM EYE OPENING EFFECT</a:t>
            </a:r>
          </a:p>
          <a:p>
            <a:r>
              <a:rPr lang="en-US" sz="600" dirty="0">
                <a:latin typeface="Century Gothic" pitchFamily="34" charset="0"/>
              </a:rPr>
              <a:t>As a final touch, a simple rotation of the brush and use of its outer curve curls lashes without weighing them down. </a:t>
            </a:r>
          </a:p>
          <a:p>
            <a:endParaRPr lang="fr-FR" sz="600" dirty="0">
              <a:latin typeface="Century Gothic" pitchFamily="34" charset="0"/>
            </a:endParaRPr>
          </a:p>
          <a:p>
            <a:r>
              <a:rPr lang="fr-FR" sz="600" b="1" u="sng" dirty="0">
                <a:latin typeface="Century Gothic" pitchFamily="34" charset="0"/>
              </a:rPr>
              <a:t>PACKAGING</a:t>
            </a:r>
          </a:p>
          <a:p>
            <a:r>
              <a:rPr lang="en-GB" sz="600" dirty="0">
                <a:latin typeface="Century Gothic" pitchFamily="34" charset="0"/>
              </a:rPr>
              <a:t>HELENA RUBINSTEIN UNIQUENESS: </a:t>
            </a:r>
          </a:p>
          <a:p>
            <a:r>
              <a:rPr lang="en-GB" sz="600" dirty="0">
                <a:latin typeface="Century Gothic" pitchFamily="34" charset="0"/>
              </a:rPr>
              <a:t>TECHNICAL INNOVATION, TEXTURED EFFECT PACKAGING : Double Anodizing (two-fold metallic coating achieved by successively immersing in acidic electrolysis fluids)  </a:t>
            </a:r>
          </a:p>
          <a:p>
            <a:r>
              <a:rPr lang="en-GB" sz="600" dirty="0">
                <a:latin typeface="Century Gothic" pitchFamily="34" charset="0"/>
              </a:rPr>
              <a:t>a) 1st immersion gives the scales their </a:t>
            </a:r>
            <a:r>
              <a:rPr lang="en-GB" sz="600" dirty="0" err="1">
                <a:latin typeface="Century Gothic" pitchFamily="34" charset="0"/>
              </a:rPr>
              <a:t>color</a:t>
            </a:r>
            <a:endParaRPr lang="en-GB" sz="600" dirty="0">
              <a:latin typeface="Century Gothic" pitchFamily="34" charset="0"/>
            </a:endParaRPr>
          </a:p>
          <a:p>
            <a:r>
              <a:rPr lang="en-GB" sz="600" dirty="0">
                <a:latin typeface="Century Gothic" pitchFamily="34" charset="0"/>
              </a:rPr>
              <a:t>b) Scale-effect decorative screen is added.</a:t>
            </a:r>
          </a:p>
          <a:p>
            <a:r>
              <a:rPr lang="en-GB" sz="600" dirty="0">
                <a:latin typeface="Century Gothic" pitchFamily="34" charset="0"/>
              </a:rPr>
              <a:t>c) 2nd immersion in acid erodes around the scale motifs to create contrast and a textured effect combined with a satiny feel.</a:t>
            </a:r>
          </a:p>
          <a:p>
            <a:r>
              <a:rPr lang="en-GB" sz="600" dirty="0">
                <a:latin typeface="Century Gothic" pitchFamily="34" charset="0"/>
              </a:rPr>
              <a:t>d) A final chemical immersion strips away the surface of the scale-effect screen, revealing texture contrasts (Matte/satiny)</a:t>
            </a:r>
          </a:p>
          <a:p>
            <a:r>
              <a:rPr lang="en-GB" sz="600" dirty="0">
                <a:latin typeface="Century Gothic" pitchFamily="34" charset="0"/>
              </a:rPr>
              <a:t>This process allows a precious textured python skin effect to be achieved: </a:t>
            </a:r>
          </a:p>
          <a:p>
            <a:r>
              <a:rPr lang="en-GB" sz="600" dirty="0">
                <a:latin typeface="Century Gothic" pitchFamily="34" charset="0"/>
              </a:rPr>
              <a:t>The base is satiny matte (leather effect)</a:t>
            </a:r>
          </a:p>
          <a:p>
            <a:r>
              <a:rPr lang="en-GB" sz="600" dirty="0">
                <a:latin typeface="Century Gothic" pitchFamily="34" charset="0"/>
              </a:rPr>
              <a:t>The motifs are shiny (scale effect)</a:t>
            </a:r>
          </a:p>
          <a:p>
            <a:r>
              <a:rPr lang="en-GB" sz="600" dirty="0">
                <a:latin typeface="Century Gothic" pitchFamily="34" charset="0"/>
              </a:rPr>
              <a:t>A UNIQUE TECHNOLOGY USED FOR THE FIRST TIME EVER IN COSMETICS.</a:t>
            </a:r>
            <a:endParaRPr lang="fr-FR" sz="600" dirty="0">
              <a:latin typeface="Century Gothic"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62</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r>
              <a:rPr lang="fr-FR" b="1" u="sng" dirty="0">
                <a:latin typeface="Century Gothic" pitchFamily="34" charset="0"/>
              </a:rPr>
              <a:t>REMINDER:</a:t>
            </a:r>
          </a:p>
          <a:p>
            <a:endParaRPr lang="fr-FR" b="1" u="sng" dirty="0">
              <a:latin typeface="Century Gothic" pitchFamily="34" charset="0"/>
            </a:endParaRPr>
          </a:p>
          <a:p>
            <a:r>
              <a:rPr lang="fr-FR" dirty="0">
                <a:latin typeface="Century Gothic" pitchFamily="34" charset="0"/>
              </a:rPr>
              <a:t>The first LASH QUEEN MASCARA of the LASH QUEEN </a:t>
            </a:r>
            <a:r>
              <a:rPr lang="fr-FR" dirty="0" err="1">
                <a:latin typeface="Century Gothic" pitchFamily="34" charset="0"/>
              </a:rPr>
              <a:t>generation</a:t>
            </a:r>
            <a:endParaRPr lang="fr-FR" dirty="0">
              <a:latin typeface="Century Gothic"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50448" y="9430095"/>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53" tIns="43576" rIns="87153" bIns="43576" anchor="b"/>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48783C02-1A72-4332-9025-E72400A2586E}" type="slidenum">
              <a:rPr lang="fr-FR" sz="1200">
                <a:solidFill>
                  <a:srgbClr val="000000"/>
                </a:solidFill>
                <a:latin typeface="Arial" pitchFamily="34" charset="0"/>
              </a:rPr>
              <a:pPr algn="r" eaLnBrk="1" hangingPunct="1"/>
              <a:t>63</a:t>
            </a:fld>
            <a:endParaRPr lang="fr-FR" sz="1200">
              <a:solidFill>
                <a:srgbClr val="000000"/>
              </a:solidFill>
              <a:latin typeface="Arial" pitchFamily="34" charset="0"/>
            </a:endParaRPr>
          </a:p>
        </p:txBody>
      </p:sp>
      <p:sp>
        <p:nvSpPr>
          <p:cNvPr id="74755" name="Rectangle 7"/>
          <p:cNvSpPr txBox="1">
            <a:spLocks noGrp="1" noChangeArrowheads="1"/>
          </p:cNvSpPr>
          <p:nvPr/>
        </p:nvSpPr>
        <p:spPr bwMode="auto">
          <a:xfrm>
            <a:off x="3850448" y="9430095"/>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53" tIns="43576" rIns="87153" bIns="43576" anchor="b"/>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86AEE51E-9FA1-45E3-88FC-0F22FB1F1DCB}" type="slidenum">
              <a:rPr lang="fr-FR" sz="1200">
                <a:solidFill>
                  <a:srgbClr val="000000"/>
                </a:solidFill>
                <a:latin typeface="Arial" pitchFamily="34" charset="0"/>
              </a:rPr>
              <a:pPr algn="r" eaLnBrk="1" hangingPunct="1"/>
              <a:t>63</a:t>
            </a:fld>
            <a:endParaRPr lang="fr-FR" sz="1200">
              <a:solidFill>
                <a:srgbClr val="000000"/>
              </a:solidFill>
              <a:latin typeface="Arial" pitchFamily="34" charset="0"/>
            </a:endParaRPr>
          </a:p>
        </p:txBody>
      </p:sp>
      <p:sp>
        <p:nvSpPr>
          <p:cNvPr id="74756" name="Rectangle 7"/>
          <p:cNvSpPr txBox="1">
            <a:spLocks noGrp="1" noChangeArrowheads="1"/>
          </p:cNvSpPr>
          <p:nvPr/>
        </p:nvSpPr>
        <p:spPr bwMode="auto">
          <a:xfrm>
            <a:off x="3848876" y="9431821"/>
            <a:ext cx="2947234" cy="49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8" tIns="43180" rIns="86358" bIns="43180" anchor="b"/>
          <a:lstStyle>
            <a:lvl1pPr defTabSz="906463" eaLnBrk="0" hangingPunct="0">
              <a:defRPr>
                <a:solidFill>
                  <a:schemeClr val="tx1"/>
                </a:solidFill>
                <a:latin typeface="Century Gothic" pitchFamily="34" charset="0"/>
                <a:ea typeface="ＭＳ Ｐゴシック"/>
                <a:cs typeface="ＭＳ Ｐゴシック"/>
              </a:defRPr>
            </a:lvl1pPr>
            <a:lvl2pPr marL="742950" indent="-285750" defTabSz="906463" eaLnBrk="0" hangingPunct="0">
              <a:defRPr>
                <a:solidFill>
                  <a:schemeClr val="tx1"/>
                </a:solidFill>
                <a:latin typeface="Century Gothic" pitchFamily="34" charset="0"/>
                <a:ea typeface="ＭＳ Ｐゴシック"/>
                <a:cs typeface="ＭＳ Ｐゴシック"/>
              </a:defRPr>
            </a:lvl2pPr>
            <a:lvl3pPr marL="1143000" indent="-228600" defTabSz="906463" eaLnBrk="0" hangingPunct="0">
              <a:defRPr>
                <a:solidFill>
                  <a:schemeClr val="tx1"/>
                </a:solidFill>
                <a:latin typeface="Century Gothic" pitchFamily="34" charset="0"/>
                <a:ea typeface="ＭＳ Ｐゴシック"/>
                <a:cs typeface="ＭＳ Ｐゴシック"/>
              </a:defRPr>
            </a:lvl3pPr>
            <a:lvl4pPr marL="1600200" indent="-228600" defTabSz="906463" eaLnBrk="0" hangingPunct="0">
              <a:defRPr>
                <a:solidFill>
                  <a:schemeClr val="tx1"/>
                </a:solidFill>
                <a:latin typeface="Century Gothic" pitchFamily="34" charset="0"/>
                <a:ea typeface="ＭＳ Ｐゴシック"/>
                <a:cs typeface="ＭＳ Ｐゴシック"/>
              </a:defRPr>
            </a:lvl4pPr>
            <a:lvl5pPr marL="2057400" indent="-228600" defTabSz="906463" eaLnBrk="0" hangingPunct="0">
              <a:defRPr>
                <a:solidFill>
                  <a:schemeClr val="tx1"/>
                </a:solidFill>
                <a:latin typeface="Century Gothic" pitchFamily="34" charset="0"/>
                <a:ea typeface="ＭＳ Ｐゴシック"/>
                <a:cs typeface="ＭＳ Ｐゴシック"/>
              </a:defRPr>
            </a:lvl5pPr>
            <a:lvl6pPr marL="25146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54AE86E4-C196-4510-B3F9-9D5157056F69}" type="slidenum">
              <a:rPr lang="fr-FR" altLang="ko-KR" sz="1200">
                <a:solidFill>
                  <a:srgbClr val="000000"/>
                </a:solidFill>
                <a:latin typeface="Arial" pitchFamily="34" charset="0"/>
                <a:ea typeface="굴림"/>
                <a:cs typeface="굴림"/>
              </a:rPr>
              <a:pPr algn="r" eaLnBrk="1" hangingPunct="1"/>
              <a:t>63</a:t>
            </a:fld>
            <a:endParaRPr lang="fr-FR" altLang="ko-KR" sz="1200">
              <a:solidFill>
                <a:srgbClr val="000000"/>
              </a:solidFill>
              <a:latin typeface="Arial" pitchFamily="34" charset="0"/>
              <a:ea typeface="굴림"/>
              <a:cs typeface="굴림"/>
            </a:endParaRPr>
          </a:p>
        </p:txBody>
      </p:sp>
      <p:sp>
        <p:nvSpPr>
          <p:cNvPr id="747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50448" y="9430095"/>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53" tIns="43576" rIns="87153" bIns="43576" anchor="b"/>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48783C02-1A72-4332-9025-E72400A2586E}" type="slidenum">
              <a:rPr lang="fr-FR" sz="1200">
                <a:solidFill>
                  <a:srgbClr val="000000"/>
                </a:solidFill>
                <a:latin typeface="Arial" pitchFamily="34" charset="0"/>
              </a:rPr>
              <a:pPr algn="r" eaLnBrk="1" hangingPunct="1"/>
              <a:t>64</a:t>
            </a:fld>
            <a:endParaRPr lang="fr-FR" sz="1200">
              <a:solidFill>
                <a:srgbClr val="000000"/>
              </a:solidFill>
              <a:latin typeface="Arial" pitchFamily="34" charset="0"/>
            </a:endParaRPr>
          </a:p>
        </p:txBody>
      </p:sp>
      <p:sp>
        <p:nvSpPr>
          <p:cNvPr id="74755" name="Rectangle 7"/>
          <p:cNvSpPr txBox="1">
            <a:spLocks noGrp="1" noChangeArrowheads="1"/>
          </p:cNvSpPr>
          <p:nvPr/>
        </p:nvSpPr>
        <p:spPr bwMode="auto">
          <a:xfrm>
            <a:off x="3850448" y="9430095"/>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53" tIns="43576" rIns="87153" bIns="43576" anchor="b"/>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86AEE51E-9FA1-45E3-88FC-0F22FB1F1DCB}" type="slidenum">
              <a:rPr lang="fr-FR" sz="1200">
                <a:solidFill>
                  <a:srgbClr val="000000"/>
                </a:solidFill>
                <a:latin typeface="Arial" pitchFamily="34" charset="0"/>
              </a:rPr>
              <a:pPr algn="r" eaLnBrk="1" hangingPunct="1"/>
              <a:t>64</a:t>
            </a:fld>
            <a:endParaRPr lang="fr-FR" sz="1200">
              <a:solidFill>
                <a:srgbClr val="000000"/>
              </a:solidFill>
              <a:latin typeface="Arial" pitchFamily="34" charset="0"/>
            </a:endParaRPr>
          </a:p>
        </p:txBody>
      </p:sp>
      <p:sp>
        <p:nvSpPr>
          <p:cNvPr id="74756" name="Rectangle 7"/>
          <p:cNvSpPr txBox="1">
            <a:spLocks noGrp="1" noChangeArrowheads="1"/>
          </p:cNvSpPr>
          <p:nvPr/>
        </p:nvSpPr>
        <p:spPr bwMode="auto">
          <a:xfrm>
            <a:off x="3848876" y="9431821"/>
            <a:ext cx="2947234" cy="49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8" tIns="43180" rIns="86358" bIns="43180" anchor="b"/>
          <a:lstStyle>
            <a:lvl1pPr defTabSz="906463" eaLnBrk="0" hangingPunct="0">
              <a:defRPr>
                <a:solidFill>
                  <a:schemeClr val="tx1"/>
                </a:solidFill>
                <a:latin typeface="Century Gothic" pitchFamily="34" charset="0"/>
                <a:ea typeface="ＭＳ Ｐゴシック"/>
                <a:cs typeface="ＭＳ Ｐゴシック"/>
              </a:defRPr>
            </a:lvl1pPr>
            <a:lvl2pPr marL="742950" indent="-285750" defTabSz="906463" eaLnBrk="0" hangingPunct="0">
              <a:defRPr>
                <a:solidFill>
                  <a:schemeClr val="tx1"/>
                </a:solidFill>
                <a:latin typeface="Century Gothic" pitchFamily="34" charset="0"/>
                <a:ea typeface="ＭＳ Ｐゴシック"/>
                <a:cs typeface="ＭＳ Ｐゴシック"/>
              </a:defRPr>
            </a:lvl2pPr>
            <a:lvl3pPr marL="1143000" indent="-228600" defTabSz="906463" eaLnBrk="0" hangingPunct="0">
              <a:defRPr>
                <a:solidFill>
                  <a:schemeClr val="tx1"/>
                </a:solidFill>
                <a:latin typeface="Century Gothic" pitchFamily="34" charset="0"/>
                <a:ea typeface="ＭＳ Ｐゴシック"/>
                <a:cs typeface="ＭＳ Ｐゴシック"/>
              </a:defRPr>
            </a:lvl3pPr>
            <a:lvl4pPr marL="1600200" indent="-228600" defTabSz="906463" eaLnBrk="0" hangingPunct="0">
              <a:defRPr>
                <a:solidFill>
                  <a:schemeClr val="tx1"/>
                </a:solidFill>
                <a:latin typeface="Century Gothic" pitchFamily="34" charset="0"/>
                <a:ea typeface="ＭＳ Ｐゴシック"/>
                <a:cs typeface="ＭＳ Ｐゴシック"/>
              </a:defRPr>
            </a:lvl4pPr>
            <a:lvl5pPr marL="2057400" indent="-228600" defTabSz="906463" eaLnBrk="0" hangingPunct="0">
              <a:defRPr>
                <a:solidFill>
                  <a:schemeClr val="tx1"/>
                </a:solidFill>
                <a:latin typeface="Century Gothic" pitchFamily="34" charset="0"/>
                <a:ea typeface="ＭＳ Ｐゴシック"/>
                <a:cs typeface="ＭＳ Ｐゴシック"/>
              </a:defRPr>
            </a:lvl5pPr>
            <a:lvl6pPr marL="25146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defTabSz="906463"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fld id="{54AE86E4-C196-4510-B3F9-9D5157056F69}" type="slidenum">
              <a:rPr lang="fr-FR" altLang="ko-KR" sz="1200">
                <a:solidFill>
                  <a:srgbClr val="000000"/>
                </a:solidFill>
                <a:latin typeface="Arial" pitchFamily="34" charset="0"/>
                <a:ea typeface="굴림"/>
                <a:cs typeface="굴림"/>
              </a:rPr>
              <a:pPr algn="r" eaLnBrk="1" hangingPunct="1"/>
              <a:t>64</a:t>
            </a:fld>
            <a:endParaRPr lang="fr-FR" altLang="ko-KR" sz="1200">
              <a:solidFill>
                <a:srgbClr val="000000"/>
              </a:solidFill>
              <a:latin typeface="Arial" pitchFamily="34" charset="0"/>
              <a:ea typeface="굴림"/>
              <a:cs typeface="굴림"/>
            </a:endParaRPr>
          </a:p>
        </p:txBody>
      </p:sp>
      <p:sp>
        <p:nvSpPr>
          <p:cNvPr id="747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7</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 name="Espace réservé des commentaires 1"/>
          <p:cNvSpPr>
            <a:spLocks noGrp="1"/>
          </p:cNvSpPr>
          <p:nvPr>
            <p:ph type="body" sz="quarter" idx="3"/>
          </p:nvPr>
        </p:nvSpPr>
        <p:spPr>
          <a:xfrm>
            <a:off x="679768" y="4715907"/>
            <a:ext cx="5438140" cy="4467701"/>
          </a:xfrm>
        </p:spPr>
        <p:txBody>
          <a:bodyPr/>
          <a:lstStyle/>
          <a:p>
            <a:pPr algn="just"/>
            <a:r>
              <a:rPr lang="en-US" sz="1000" dirty="0">
                <a:latin typeface="Century Gothic" pitchFamily="34" charset="0"/>
              </a:rPr>
              <a:t>The Personal Beauty Expert could also use the example of Re-PLASTY HD Peel results in 15 days of use.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8</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Espace réservé des commentaires 2"/>
          <p:cNvSpPr>
            <a:spLocks noGrp="1"/>
          </p:cNvSpPr>
          <p:nvPr>
            <p:ph type="body" sz="quarter" idx="10"/>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lvl1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1pPr>
            <a:lvl2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2pPr>
            <a:lvl3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3pPr>
            <a:lvl4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4pPr>
            <a:lvl5pPr defTabSz="462897" eaLnBrk="0" hangingPunct="0">
              <a:tabLst>
                <a:tab pos="748268" algn="l"/>
                <a:tab pos="1504830" algn="l"/>
                <a:tab pos="2261392" algn="l"/>
                <a:tab pos="3003023" algn="l"/>
              </a:tabLst>
              <a:defRPr>
                <a:solidFill>
                  <a:schemeClr val="bg1"/>
                </a:solidFill>
                <a:latin typeface="Arial" pitchFamily="34" charset="0"/>
                <a:ea typeface="Microsoft YaHei" pitchFamily="34" charset="-122"/>
              </a:defRPr>
            </a:lvl5pPr>
            <a:lvl6pPr marL="262805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6pPr>
            <a:lvl7pPr marL="3105889"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7pPr>
            <a:lvl8pPr marL="3583718"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8pPr>
            <a:lvl9pPr marL="4061546" indent="-238915" defTabSz="462897" eaLnBrk="0" fontAlgn="base" hangingPunct="0">
              <a:spcBef>
                <a:spcPct val="0"/>
              </a:spcBef>
              <a:spcAft>
                <a:spcPct val="0"/>
              </a:spcAft>
              <a:tabLst>
                <a:tab pos="748268" algn="l"/>
                <a:tab pos="1504830" algn="l"/>
                <a:tab pos="2261392" algn="l"/>
                <a:tab pos="3003023" algn="l"/>
              </a:tabLst>
              <a:defRPr>
                <a:solidFill>
                  <a:schemeClr val="bg1"/>
                </a:solidFill>
                <a:latin typeface="Arial" pitchFamily="34" charset="0"/>
                <a:ea typeface="Microsoft YaHei" pitchFamily="34" charset="-122"/>
              </a:defRPr>
            </a:lvl9pPr>
          </a:lstStyle>
          <a:p>
            <a:pPr eaLnBrk="1" hangingPunct="1"/>
            <a:fld id="{CD2FC592-96BE-4388-B2A2-F6D2A85A8925}" type="slidenum">
              <a:rPr lang="eu-ES">
                <a:solidFill>
                  <a:srgbClr val="000000"/>
                </a:solidFill>
                <a:latin typeface="Calibri" pitchFamily="34" charset="0"/>
                <a:ea typeface="Arial Unicode MS" pitchFamily="34" charset="-128"/>
              </a:rPr>
              <a:pPr eaLnBrk="1" hangingPunct="1"/>
              <a:t>9</a:t>
            </a:fld>
            <a:endParaRPr lang="eu-ES">
              <a:solidFill>
                <a:srgbClr val="000000"/>
              </a:solidFill>
              <a:latin typeface="Calibri" pitchFamily="34" charset="0"/>
              <a:ea typeface="Arial Unicode MS" pitchFamily="34" charset="-128"/>
            </a:endParaRPr>
          </a:p>
        </p:txBody>
      </p:sp>
      <p:sp>
        <p:nvSpPr>
          <p:cNvPr id="125955" name="Rectangle 1"/>
          <p:cNvSpPr>
            <a:spLocks noGrp="1" noRot="1" noChangeAspect="1" noChangeArrowheads="1" noTextEdit="1"/>
          </p:cNvSpPr>
          <p:nvPr>
            <p:ph type="sldImg"/>
          </p:nvPr>
        </p:nvSpPr>
        <p:spPr>
          <a:xfrm>
            <a:off x="922338" y="746125"/>
            <a:ext cx="4960937" cy="37195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Espace réservé des commentaires 1"/>
          <p:cNvSpPr>
            <a:spLocks noGrp="1"/>
          </p:cNvSpPr>
          <p:nvPr>
            <p:ph type="body" sz="quarter" idx="10"/>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229134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79955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52641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416613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435153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063733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172908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4443680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6478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3567674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248870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1026" name="Picture 2" descr="LOGOH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8" y="0"/>
            <a:ext cx="16192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p:nvSpPr>
        <p:spPr bwMode="auto">
          <a:xfrm flipV="1">
            <a:off x="0" y="1179513"/>
            <a:ext cx="9144000" cy="0"/>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pPr>
            <a:endParaRPr lang="fr-FR">
              <a:solidFill>
                <a:srgbClr val="FFFFFF"/>
              </a:solidFill>
              <a:latin typeface="Arial" pitchFamily="34" charset="0"/>
            </a:endParaRPr>
          </a:p>
        </p:txBody>
      </p:sp>
      <p:pic>
        <p:nvPicPr>
          <p:cNvPr id="1028" name="Picture 4" descr="LOGOHR-Power-HD"/>
          <p:cNvPicPr>
            <a:picLocks noChangeAspect="1" noChangeArrowheads="1"/>
          </p:cNvPicPr>
          <p:nvPr/>
        </p:nvPicPr>
        <p:blipFill>
          <a:blip r:embed="rId14">
            <a:extLst>
              <a:ext uri="{28A0092B-C50C-407E-A947-70E740481C1C}">
                <a14:useLocalDpi xmlns:a14="http://schemas.microsoft.com/office/drawing/2010/main" val="0"/>
              </a:ext>
            </a:extLst>
          </a:blip>
          <a:srcRect l="11905" t="27211" r="10959" b="30286"/>
          <a:stretch>
            <a:fillRect/>
          </a:stretch>
        </p:blipFill>
        <p:spPr bwMode="auto">
          <a:xfrm>
            <a:off x="1703388" y="328613"/>
            <a:ext cx="16557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a:off x="3419475" y="-26988"/>
            <a:ext cx="0" cy="1196976"/>
          </a:xfrm>
          <a:prstGeom prst="line">
            <a:avLst/>
          </a:prstGeom>
          <a:noFill/>
          <a:ln w="9525">
            <a:solidFill>
              <a:srgbClr val="5847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fontAlgn="base">
              <a:spcBef>
                <a:spcPct val="0"/>
              </a:spcBef>
              <a:spcAft>
                <a:spcPct val="0"/>
              </a:spcAft>
            </a:pPr>
            <a:endParaRPr lang="fr-FR">
              <a:solidFill>
                <a:srgbClr val="FFFFFF"/>
              </a:solidFill>
              <a:latin typeface="Arial" pitchFamily="34" charset="0"/>
            </a:endParaRPr>
          </a:p>
        </p:txBody>
      </p:sp>
      <p:pic>
        <p:nvPicPr>
          <p:cNvPr id="1030" name="Imag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8"/>
          <p:cNvSpPr>
            <a:spLocks noChangeShapeType="1"/>
          </p:cNvSpPr>
          <p:nvPr userDrawn="1"/>
        </p:nvSpPr>
        <p:spPr bwMode="auto">
          <a:xfrm flipV="1">
            <a:off x="0" y="1179513"/>
            <a:ext cx="9144000" cy="0"/>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pPr>
            <a:endParaRPr lang="fr-FR">
              <a:solidFill>
                <a:srgbClr val="FFFFFF"/>
              </a:solidFill>
              <a:latin typeface="Arial" pitchFamily="34" charset="0"/>
            </a:endParaRPr>
          </a:p>
        </p:txBody>
      </p:sp>
      <p:sp>
        <p:nvSpPr>
          <p:cNvPr id="1032" name="Line 3"/>
          <p:cNvSpPr>
            <a:spLocks noChangeShapeType="1"/>
          </p:cNvSpPr>
          <p:nvPr userDrawn="1"/>
        </p:nvSpPr>
        <p:spPr bwMode="auto">
          <a:xfrm>
            <a:off x="3112384" y="0"/>
            <a:ext cx="0" cy="1179513"/>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pPr>
            <a:endParaRPr lang="fr-FR">
              <a:solidFill>
                <a:srgbClr val="FFFFFF"/>
              </a:solidFill>
              <a:latin typeface="Arial" pitchFamily="34" charset="0"/>
            </a:endParaRPr>
          </a:p>
        </p:txBody>
      </p:sp>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124" y="1800"/>
            <a:ext cx="3114508" cy="11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347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defRPr>
      </a:lvl2pPr>
      <a:lvl3pPr algn="ctr" rtl="0" eaLnBrk="0" fontAlgn="base" hangingPunct="0">
        <a:spcBef>
          <a:spcPct val="0"/>
        </a:spcBef>
        <a:spcAft>
          <a:spcPct val="0"/>
        </a:spcAft>
        <a:defRPr sz="4400">
          <a:solidFill>
            <a:schemeClr val="bg1"/>
          </a:solidFill>
          <a:latin typeface="Century Gothic" pitchFamily="34" charset="0"/>
        </a:defRPr>
      </a:lvl3pPr>
      <a:lvl4pPr algn="ctr" rtl="0" eaLnBrk="0" fontAlgn="base" hangingPunct="0">
        <a:spcBef>
          <a:spcPct val="0"/>
        </a:spcBef>
        <a:spcAft>
          <a:spcPct val="0"/>
        </a:spcAft>
        <a:defRPr sz="4400">
          <a:solidFill>
            <a:schemeClr val="bg1"/>
          </a:solidFill>
          <a:latin typeface="Century Gothic" pitchFamily="34" charset="0"/>
        </a:defRPr>
      </a:lvl4pPr>
      <a:lvl5pPr algn="ctr" rtl="0" eaLnBrk="0" fontAlgn="base" hangingPunct="0">
        <a:spcBef>
          <a:spcPct val="0"/>
        </a:spcBef>
        <a:spcAft>
          <a:spcPct val="0"/>
        </a:spcAft>
        <a:defRPr sz="4400">
          <a:solidFill>
            <a:schemeClr val="bg1"/>
          </a:solidFill>
          <a:latin typeface="Century Gothic" pitchFamily="34" charset="0"/>
        </a:defRPr>
      </a:lvl5pPr>
      <a:lvl6pPr marL="457200" algn="ctr" rtl="0" fontAlgn="base">
        <a:spcBef>
          <a:spcPct val="0"/>
        </a:spcBef>
        <a:spcAft>
          <a:spcPct val="0"/>
        </a:spcAft>
        <a:defRPr sz="4400">
          <a:solidFill>
            <a:schemeClr val="bg1"/>
          </a:solidFill>
          <a:latin typeface="Century Gothic" pitchFamily="34" charset="0"/>
        </a:defRPr>
      </a:lvl6pPr>
      <a:lvl7pPr marL="914400" algn="ctr" rtl="0" fontAlgn="base">
        <a:spcBef>
          <a:spcPct val="0"/>
        </a:spcBef>
        <a:spcAft>
          <a:spcPct val="0"/>
        </a:spcAft>
        <a:defRPr sz="4400">
          <a:solidFill>
            <a:schemeClr val="bg1"/>
          </a:solidFill>
          <a:latin typeface="Century Gothic" pitchFamily="34" charset="0"/>
        </a:defRPr>
      </a:lvl7pPr>
      <a:lvl8pPr marL="1371600" algn="ctr" rtl="0" fontAlgn="base">
        <a:spcBef>
          <a:spcPct val="0"/>
        </a:spcBef>
        <a:spcAft>
          <a:spcPct val="0"/>
        </a:spcAft>
        <a:defRPr sz="4400">
          <a:solidFill>
            <a:schemeClr val="bg1"/>
          </a:solidFill>
          <a:latin typeface="Century Gothic" pitchFamily="34" charset="0"/>
        </a:defRPr>
      </a:lvl8pPr>
      <a:lvl9pPr marL="1828800" algn="ctr" rtl="0" fontAlgn="base">
        <a:spcBef>
          <a:spcPct val="0"/>
        </a:spcBef>
        <a:spcAft>
          <a:spcPct val="0"/>
        </a:spcAft>
        <a:defRPr sz="44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bg1"/>
          </a:solidFill>
          <a:latin typeface="+mn-lt"/>
        </a:defRPr>
      </a:lvl4pPr>
      <a:lvl5pPr marL="2055813" indent="-227013" algn="l" rtl="0" eaLnBrk="0" fontAlgn="base" hangingPunct="0">
        <a:spcBef>
          <a:spcPct val="20000"/>
        </a:spcBef>
        <a:spcAft>
          <a:spcPct val="0"/>
        </a:spcAft>
        <a:buFont typeface="Arial" pitchFamily="34" charset="0"/>
        <a:buChar char="»"/>
        <a:defRPr sz="2000">
          <a:solidFill>
            <a:schemeClr val="bg1"/>
          </a:solidFill>
          <a:latin typeface="+mn-lt"/>
        </a:defRPr>
      </a:lvl5pPr>
      <a:lvl6pPr marL="2513013" indent="-227013" algn="l" rtl="0" fontAlgn="base">
        <a:spcBef>
          <a:spcPct val="20000"/>
        </a:spcBef>
        <a:spcAft>
          <a:spcPct val="0"/>
        </a:spcAft>
        <a:buFont typeface="Arial" charset="0"/>
        <a:buChar char="»"/>
        <a:defRPr sz="2000">
          <a:solidFill>
            <a:schemeClr val="bg1"/>
          </a:solidFill>
          <a:latin typeface="+mn-lt"/>
        </a:defRPr>
      </a:lvl6pPr>
      <a:lvl7pPr marL="2970213" indent="-227013" algn="l" rtl="0" fontAlgn="base">
        <a:spcBef>
          <a:spcPct val="20000"/>
        </a:spcBef>
        <a:spcAft>
          <a:spcPct val="0"/>
        </a:spcAft>
        <a:buFont typeface="Arial" charset="0"/>
        <a:buChar char="»"/>
        <a:defRPr sz="2000">
          <a:solidFill>
            <a:schemeClr val="bg1"/>
          </a:solidFill>
          <a:latin typeface="+mn-lt"/>
        </a:defRPr>
      </a:lvl7pPr>
      <a:lvl8pPr marL="3427413" indent="-227013" algn="l" rtl="0" fontAlgn="base">
        <a:spcBef>
          <a:spcPct val="20000"/>
        </a:spcBef>
        <a:spcAft>
          <a:spcPct val="0"/>
        </a:spcAft>
        <a:buFont typeface="Arial" charset="0"/>
        <a:buChar char="»"/>
        <a:defRPr sz="2000">
          <a:solidFill>
            <a:schemeClr val="bg1"/>
          </a:solidFill>
          <a:latin typeface="+mn-lt"/>
        </a:defRPr>
      </a:lvl8pPr>
      <a:lvl9pPr marL="3884613" indent="-227013" algn="l" rtl="0" fontAlgn="base">
        <a:spcBef>
          <a:spcPct val="20000"/>
        </a:spcBef>
        <a:spcAft>
          <a:spcPct val="0"/>
        </a:spcAft>
        <a:buFont typeface="Arial" charset="0"/>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0.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1.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42.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8.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3.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51.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2.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7.pn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8.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53.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54.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55.png"/><Relationship Id="rId5" Type="http://schemas.openxmlformats.org/officeDocument/2006/relationships/image" Target="../media/image43.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56.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55.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57.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58.pn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59.pn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35.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7.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41.png"/><Relationship Id="rId5"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8.xml"/><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63.png"/><Relationship Id="rId5"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9.jpeg"/><Relationship Id="rId3" Type="http://schemas.openxmlformats.org/officeDocument/2006/relationships/notesSlide" Target="../notesSlides/notesSlide40.xml"/><Relationship Id="rId7" Type="http://schemas.openxmlformats.org/officeDocument/2006/relationships/image" Target="../media/image58.png"/><Relationship Id="rId12"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57.png"/><Relationship Id="rId11" Type="http://schemas.openxmlformats.org/officeDocument/2006/relationships/image" Target="../media/image67.jpeg"/><Relationship Id="rId5" Type="http://schemas.openxmlformats.org/officeDocument/2006/relationships/image" Target="../media/image59.png"/><Relationship Id="rId10" Type="http://schemas.openxmlformats.org/officeDocument/2006/relationships/image" Target="../media/image66.jpeg"/><Relationship Id="rId4" Type="http://schemas.openxmlformats.org/officeDocument/2006/relationships/image" Target="../media/image43.png"/><Relationship Id="rId9" Type="http://schemas.openxmlformats.org/officeDocument/2006/relationships/image" Target="../media/image56.png"/><Relationship Id="rId14" Type="http://schemas.openxmlformats.org/officeDocument/2006/relationships/image" Target="../media/image7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71.pn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72.pn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73.pn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74.jpe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75.png"/><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75.pn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76.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51.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35.jpeg"/><Relationship Id="rId9"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80.png"/><Relationship Id="rId5" Type="http://schemas.openxmlformats.org/officeDocument/2006/relationships/image" Target="../media/image43.pn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43.png"/><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1.xml"/><Relationship Id="rId5" Type="http://schemas.openxmlformats.org/officeDocument/2006/relationships/image" Target="../media/image81.png"/><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82.png"/><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83.png"/><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86.pn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4.png"/><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7.jpeg"/><Relationship Id="rId9" Type="http://schemas.openxmlformats.org/officeDocument/2006/relationships/image" Target="../media/image18.png"/><Relationship Id="rId14"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6.xml"/><Relationship Id="rId5" Type="http://schemas.openxmlformats.org/officeDocument/2006/relationships/image" Target="../media/image36.png"/><Relationship Id="rId4" Type="http://schemas.openxmlformats.org/officeDocument/2006/relationships/image" Target="../media/image38.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7.xml"/><Relationship Id="rId5" Type="http://schemas.openxmlformats.org/officeDocument/2006/relationships/image" Target="../media/image87.png"/><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comments" Target="../comments/comment1.xml"/><Relationship Id="rId5" Type="http://schemas.openxmlformats.org/officeDocument/2006/relationships/image" Target="../media/image88.png"/><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91.jpeg"/><Relationship Id="rId4" Type="http://schemas.openxmlformats.org/officeDocument/2006/relationships/image" Target="../media/image90.jpeg"/></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7.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Line 8"/>
          <p:cNvSpPr>
            <a:spLocks noChangeShapeType="1"/>
          </p:cNvSpPr>
          <p:nvPr/>
        </p:nvSpPr>
        <p:spPr bwMode="auto">
          <a:xfrm flipV="1">
            <a:off x="40840" y="3212975"/>
            <a:ext cx="3415147" cy="13017"/>
          </a:xfrm>
          <a:prstGeom prst="line">
            <a:avLst/>
          </a:prstGeom>
          <a:noFill/>
          <a:ln w="9525">
            <a:solidFill>
              <a:srgbClr val="B5A69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dirty="0">
              <a:solidFill>
                <a:srgbClr val="000000"/>
              </a:solidFill>
              <a:latin typeface="Arial" pitchFamily="34" charset="0"/>
            </a:endParaRPr>
          </a:p>
        </p:txBody>
      </p:sp>
      <p:sp>
        <p:nvSpPr>
          <p:cNvPr id="10" name="Line 3"/>
          <p:cNvSpPr>
            <a:spLocks noChangeShapeType="1"/>
          </p:cNvSpPr>
          <p:nvPr/>
        </p:nvSpPr>
        <p:spPr bwMode="auto">
          <a:xfrm>
            <a:off x="5220072" y="4509119"/>
            <a:ext cx="0" cy="2348881"/>
          </a:xfrm>
          <a:prstGeom prst="line">
            <a:avLst/>
          </a:prstGeom>
          <a:noFill/>
          <a:ln w="9525">
            <a:solidFill>
              <a:srgbClr val="B5A69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dirty="0">
              <a:solidFill>
                <a:srgbClr val="000000"/>
              </a:solidFill>
              <a:latin typeface="Arial" pitchFamily="34" charset="0"/>
            </a:endParaRPr>
          </a:p>
        </p:txBody>
      </p:sp>
      <p:sp>
        <p:nvSpPr>
          <p:cNvPr id="4" name="Line 8"/>
          <p:cNvSpPr>
            <a:spLocks noChangeShapeType="1"/>
          </p:cNvSpPr>
          <p:nvPr/>
        </p:nvSpPr>
        <p:spPr bwMode="auto">
          <a:xfrm flipV="1">
            <a:off x="36512" y="4509120"/>
            <a:ext cx="9144000" cy="0"/>
          </a:xfrm>
          <a:prstGeom prst="line">
            <a:avLst/>
          </a:prstGeom>
          <a:noFill/>
          <a:ln w="9525">
            <a:solidFill>
              <a:srgbClr val="B5A69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dirty="0">
              <a:solidFill>
                <a:srgbClr val="000000"/>
              </a:solidFill>
              <a:latin typeface="Arial" pitchFamily="34" charset="0"/>
            </a:endParaRPr>
          </a:p>
        </p:txBody>
      </p:sp>
      <p:pic>
        <p:nvPicPr>
          <p:cNvPr id="16"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74" t="1910" r="14766" b="11406"/>
          <a:stretch/>
        </p:blipFill>
        <p:spPr bwMode="auto">
          <a:xfrm>
            <a:off x="3449992" y="-7773"/>
            <a:ext cx="5679036" cy="4509120"/>
          </a:xfrm>
          <a:prstGeom prst="rect">
            <a:avLst/>
          </a:prstGeom>
          <a:noFill/>
          <a:extLst>
            <a:ext uri="{909E8E84-426E-40DD-AFC4-6F175D3DCCD1}">
              <a14:hiddenFill xmlns:a14="http://schemas.microsoft.com/office/drawing/2010/main">
                <a:solidFill>
                  <a:srgbClr val="FFFFFF"/>
                </a:solidFill>
              </a14:hiddenFill>
            </a:ext>
          </a:extLst>
        </p:spPr>
      </p:pic>
      <p:sp>
        <p:nvSpPr>
          <p:cNvPr id="5" name="Line 3"/>
          <p:cNvSpPr>
            <a:spLocks noChangeShapeType="1"/>
          </p:cNvSpPr>
          <p:nvPr/>
        </p:nvSpPr>
        <p:spPr bwMode="auto">
          <a:xfrm>
            <a:off x="3429704" y="0"/>
            <a:ext cx="0" cy="4509119"/>
          </a:xfrm>
          <a:prstGeom prst="line">
            <a:avLst/>
          </a:prstGeom>
          <a:noFill/>
          <a:ln w="9525">
            <a:solidFill>
              <a:srgbClr val="B5A69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dirty="0">
              <a:solidFill>
                <a:srgbClr val="000000"/>
              </a:solidFill>
              <a:latin typeface="Arial" pitchFamily="34" charset="0"/>
            </a:endParaRPr>
          </a:p>
        </p:txBody>
      </p:sp>
      <p:sp>
        <p:nvSpPr>
          <p:cNvPr id="12" name="Text Box 3"/>
          <p:cNvSpPr txBox="1">
            <a:spLocks noChangeArrowheads="1"/>
          </p:cNvSpPr>
          <p:nvPr/>
        </p:nvSpPr>
        <p:spPr bwMode="auto">
          <a:xfrm>
            <a:off x="3563888" y="5930696"/>
            <a:ext cx="565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spcBef>
                <a:spcPct val="50000"/>
              </a:spcBef>
            </a:pPr>
            <a:r>
              <a:rPr lang="fr-FR" sz="2400" b="0" i="0" dirty="0" smtClean="0">
                <a:solidFill>
                  <a:srgbClr val="B5A692"/>
                </a:solidFill>
              </a:rPr>
              <a:t>LINK &amp; CROSS SELLING</a:t>
            </a:r>
            <a:endParaRPr lang="fr-FR" sz="1600" b="0" i="1" dirty="0" smtClean="0">
              <a:solidFill>
                <a:srgbClr val="B5A692"/>
              </a:solidFill>
            </a:endParaRPr>
          </a:p>
          <a:p>
            <a:pPr algn="r" eaLnBrk="1" hangingPunct="1">
              <a:spcBef>
                <a:spcPct val="50000"/>
              </a:spcBef>
            </a:pPr>
            <a:r>
              <a:rPr lang="fr-FR" sz="1200" b="0" i="0" dirty="0" smtClean="0">
                <a:solidFill>
                  <a:srgbClr val="FFFFFF"/>
                </a:solidFill>
              </a:rPr>
              <a:t>TRAINING MODULE (INTERNATIONAL VERSION)</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4" y="3222155"/>
            <a:ext cx="3425959" cy="129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198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7735"/>
            <a:ext cx="5434013" cy="86177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MAKE-UP TO SKINCARE</a:t>
            </a:r>
            <a:endParaRPr lang="en-US" sz="2800" dirty="0">
              <a:solidFill>
                <a:srgbClr val="B5A692"/>
              </a:solidFill>
            </a:endParaRPr>
          </a:p>
        </p:txBody>
      </p:sp>
      <p:pic>
        <p:nvPicPr>
          <p:cNvPr id="5"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1" r="4170"/>
          <a:stretch/>
        </p:blipFill>
        <p:spPr bwMode="auto">
          <a:xfrm>
            <a:off x="611560" y="1196752"/>
            <a:ext cx="7968343"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495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MASCARA </a:t>
            </a:r>
            <a:r>
              <a:rPr lang="en-US" sz="2800" dirty="0" smtClean="0">
                <a:solidFill>
                  <a:srgbClr val="B5A692"/>
                </a:solidFill>
                <a:sym typeface="Wingdings" pitchFamily="2" charset="2"/>
              </a:rPr>
              <a:t></a:t>
            </a:r>
            <a:r>
              <a:rPr lang="en-US" sz="2800" dirty="0" smtClean="0">
                <a:solidFill>
                  <a:srgbClr val="B5A692"/>
                </a:solidFill>
              </a:rPr>
              <a:t> EYE CONTOUR</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pic>
        <p:nvPicPr>
          <p:cNvPr id="13"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4" name="Bulle ronde 4"/>
          <p:cNvSpPr>
            <a:spLocks noChangeArrowheads="1"/>
          </p:cNvSpPr>
          <p:nvPr/>
        </p:nvSpPr>
        <p:spPr bwMode="auto">
          <a:xfrm>
            <a:off x="5796136" y="1340768"/>
            <a:ext cx="2160240" cy="1080120"/>
          </a:xfrm>
          <a:prstGeom prst="wedgeEllipseCallout">
            <a:avLst>
              <a:gd name="adj1" fmla="val -146193"/>
              <a:gd name="adj2" fmla="val 78384"/>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5" name="ZoneTexte 14"/>
          <p:cNvSpPr txBox="1"/>
          <p:nvPr/>
        </p:nvSpPr>
        <p:spPr bwMode="auto">
          <a:xfrm>
            <a:off x="5940152" y="1322765"/>
            <a:ext cx="1910580" cy="954107"/>
          </a:xfrm>
          <a:prstGeom prst="rect">
            <a:avLst/>
          </a:prstGeom>
          <a:noFill/>
        </p:spPr>
        <p:txBody>
          <a:bodyPr wrap="square">
            <a:spAutoFit/>
          </a:bodyPr>
          <a:lstStyle/>
          <a:p>
            <a:pPr algn="ctr">
              <a:defRPr/>
            </a:pPr>
            <a:endParaRPr lang="en-US" sz="1400" b="1" dirty="0" smtClean="0">
              <a:solidFill>
                <a:schemeClr val="bg1"/>
              </a:solidFill>
            </a:endParaRPr>
          </a:p>
          <a:p>
            <a:pPr algn="ctr">
              <a:defRPr/>
            </a:pPr>
            <a:r>
              <a:rPr lang="en-US" sz="1400" b="1" dirty="0">
                <a:solidFill>
                  <a:schemeClr val="bg1"/>
                </a:solidFill>
              </a:rPr>
              <a:t>“How do you take care of your eye contour?” </a:t>
            </a:r>
          </a:p>
        </p:txBody>
      </p:sp>
      <p:sp>
        <p:nvSpPr>
          <p:cNvPr id="18" name="Bulle ronde 4"/>
          <p:cNvSpPr>
            <a:spLocks noChangeArrowheads="1"/>
          </p:cNvSpPr>
          <p:nvPr/>
        </p:nvSpPr>
        <p:spPr bwMode="auto">
          <a:xfrm>
            <a:off x="5004048" y="2996952"/>
            <a:ext cx="3868937" cy="3190664"/>
          </a:xfrm>
          <a:prstGeom prst="wedgeEllipseCallout">
            <a:avLst>
              <a:gd name="adj1" fmla="val -85507"/>
              <a:gd name="adj2" fmla="val -57303"/>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20072" y="3568948"/>
            <a:ext cx="3384376" cy="2123658"/>
          </a:xfrm>
          <a:prstGeom prst="rect">
            <a:avLst/>
          </a:prstGeom>
          <a:noFill/>
        </p:spPr>
        <p:txBody>
          <a:bodyPr wrap="square">
            <a:spAutoFit/>
          </a:bodyPr>
          <a:lstStyle/>
          <a:p>
            <a:pPr algn="ctr"/>
            <a:r>
              <a:rPr lang="en-US" sz="1200" dirty="0" smtClean="0">
                <a:solidFill>
                  <a:schemeClr val="bg1"/>
                </a:solidFill>
                <a:latin typeface="Century Gothic" pitchFamily="34" charset="0"/>
              </a:rPr>
              <a:t>“The skin </a:t>
            </a:r>
            <a:r>
              <a:rPr lang="en-US" sz="1200" dirty="0">
                <a:solidFill>
                  <a:schemeClr val="bg1"/>
                </a:solidFill>
                <a:latin typeface="Century Gothic" pitchFamily="34" charset="0"/>
              </a:rPr>
              <a:t>of the eye contour </a:t>
            </a:r>
            <a:r>
              <a:rPr lang="en-US" sz="1200" dirty="0" smtClean="0">
                <a:solidFill>
                  <a:schemeClr val="bg1"/>
                </a:solidFill>
                <a:latin typeface="Century Gothic" pitchFamily="34" charset="0"/>
              </a:rPr>
              <a:t>is </a:t>
            </a:r>
            <a:r>
              <a:rPr lang="en-US" sz="1200" b="1" dirty="0" smtClean="0">
                <a:solidFill>
                  <a:schemeClr val="bg1"/>
                </a:solidFill>
                <a:latin typeface="Century Gothic" pitchFamily="34" charset="0"/>
              </a:rPr>
              <a:t>the thinnest </a:t>
            </a:r>
            <a:r>
              <a:rPr lang="en-US" sz="1200" dirty="0" smtClean="0">
                <a:solidFill>
                  <a:schemeClr val="bg1"/>
                </a:solidFill>
                <a:latin typeface="Century Gothic" pitchFamily="34" charset="0"/>
              </a:rPr>
              <a:t>of the face, that’s why the </a:t>
            </a:r>
            <a:r>
              <a:rPr lang="en-US" sz="1200" dirty="0">
                <a:solidFill>
                  <a:schemeClr val="bg1"/>
                </a:solidFill>
                <a:latin typeface="Century Gothic" pitchFamily="34" charset="0"/>
              </a:rPr>
              <a:t>first wrinkles </a:t>
            </a:r>
            <a:r>
              <a:rPr lang="en-US" sz="1200" dirty="0" smtClean="0">
                <a:solidFill>
                  <a:schemeClr val="bg1"/>
                </a:solidFill>
                <a:latin typeface="Century Gothic" pitchFamily="34" charset="0"/>
              </a:rPr>
              <a:t>appear in this area.</a:t>
            </a:r>
            <a:r>
              <a:rPr lang="en-US" sz="1200" dirty="0" smtClean="0">
                <a:solidFill>
                  <a:schemeClr val="bg1"/>
                </a:solidFill>
                <a:latin typeface="Century Gothic" pitchFamily="34" charset="0"/>
                <a:sym typeface="Wingdings" pitchFamily="2" charset="2"/>
              </a:rPr>
              <a:t> It </a:t>
            </a:r>
            <a:r>
              <a:rPr lang="en-US" sz="1200" dirty="0">
                <a:solidFill>
                  <a:schemeClr val="bg1"/>
                </a:solidFill>
                <a:latin typeface="Century Gothic" pitchFamily="34" charset="0"/>
                <a:sym typeface="Wingdings" pitchFamily="2" charset="2"/>
              </a:rPr>
              <a:t>is very important to take care of the eye contour </a:t>
            </a:r>
            <a:r>
              <a:rPr lang="en-US" sz="1200" b="1" dirty="0">
                <a:solidFill>
                  <a:schemeClr val="bg1"/>
                </a:solidFill>
                <a:latin typeface="Century Gothic" pitchFamily="34" charset="0"/>
                <a:sym typeface="Wingdings" pitchFamily="2" charset="2"/>
              </a:rPr>
              <a:t>from 20 </a:t>
            </a:r>
            <a:r>
              <a:rPr lang="en-US" sz="1200" b="1" dirty="0" smtClean="0">
                <a:solidFill>
                  <a:schemeClr val="bg1"/>
                </a:solidFill>
                <a:latin typeface="Century Gothic" pitchFamily="34" charset="0"/>
                <a:sym typeface="Wingdings" pitchFamily="2" charset="2"/>
              </a:rPr>
              <a:t>years old </a:t>
            </a:r>
            <a:r>
              <a:rPr lang="en-US" sz="1200" dirty="0">
                <a:solidFill>
                  <a:schemeClr val="bg1"/>
                </a:solidFill>
                <a:latin typeface="Century Gothic" pitchFamily="34" charset="0"/>
                <a:sym typeface="Wingdings" pitchFamily="2" charset="2"/>
              </a:rPr>
              <a:t>with specific and appropriate formulas.</a:t>
            </a:r>
          </a:p>
          <a:p>
            <a:pPr algn="ctr"/>
            <a:r>
              <a:rPr lang="en-US" sz="1200" dirty="0">
                <a:solidFill>
                  <a:schemeClr val="bg1"/>
                </a:solidFill>
                <a:latin typeface="Century Gothic" pitchFamily="34" charset="0"/>
              </a:rPr>
              <a:t> </a:t>
            </a:r>
          </a:p>
          <a:p>
            <a:pPr algn="ctr"/>
            <a:r>
              <a:rPr lang="en-US" sz="1200" dirty="0">
                <a:solidFill>
                  <a:schemeClr val="bg1"/>
                </a:solidFill>
                <a:latin typeface="Century Gothic" pitchFamily="34" charset="0"/>
              </a:rPr>
              <a:t>Moreover, because </a:t>
            </a:r>
            <a:r>
              <a:rPr lang="en-US" sz="1200" b="1" dirty="0">
                <a:solidFill>
                  <a:schemeClr val="bg1"/>
                </a:solidFill>
                <a:latin typeface="Century Gothic" pitchFamily="34" charset="0"/>
              </a:rPr>
              <a:t>skincare brings 50% </a:t>
            </a:r>
            <a:r>
              <a:rPr lang="en-US" sz="1200" dirty="0">
                <a:solidFill>
                  <a:schemeClr val="bg1"/>
                </a:solidFill>
                <a:latin typeface="Century Gothic" pitchFamily="34" charset="0"/>
              </a:rPr>
              <a:t>of make-up result, it is really necessary to prepare the delicate skin of the eye contour before any make-up application.</a:t>
            </a:r>
            <a:r>
              <a:rPr lang="en-US" sz="1100" dirty="0">
                <a:solidFill>
                  <a:schemeClr val="bg1"/>
                </a:solidFill>
                <a:latin typeface="Century Gothic" pitchFamily="34" charset="0"/>
                <a:sym typeface="Wingdings" pitchFamily="2" charset="2"/>
              </a:rPr>
              <a:t>”</a:t>
            </a:r>
            <a:endParaRPr lang="en-US" sz="1100" dirty="0">
              <a:solidFill>
                <a:schemeClr val="bg1"/>
              </a:solidFill>
              <a:latin typeface="Century Gothic" pitchFamily="34" charset="0"/>
            </a:endParaRPr>
          </a:p>
          <a:p>
            <a:pPr algn="ctr">
              <a:defRPr/>
            </a:pPr>
            <a:endParaRPr lang="en-US" sz="1200" dirty="0">
              <a:solidFill>
                <a:schemeClr val="bg1"/>
              </a:solidFill>
            </a:endParaRPr>
          </a:p>
        </p:txBody>
      </p:sp>
      <p:sp>
        <p:nvSpPr>
          <p:cNvPr id="21" name="Rectangle 20"/>
          <p:cNvSpPr/>
          <p:nvPr/>
        </p:nvSpPr>
        <p:spPr bwMode="auto">
          <a:xfrm>
            <a:off x="0" y="5949280"/>
            <a:ext cx="4543425" cy="908720"/>
          </a:xfrm>
          <a:prstGeom prst="rect">
            <a:avLst/>
          </a:prstGeom>
          <a:solidFill>
            <a:schemeClr val="bg2">
              <a:lumMod val="75000"/>
              <a:alpha val="4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pic>
        <p:nvPicPr>
          <p:cNvPr id="27" name="Picture 20" descr="LASH QUEEN FELINE BLA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4040" y="5877272"/>
            <a:ext cx="22366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lèche droite 27"/>
          <p:cNvSpPr/>
          <p:nvPr/>
        </p:nvSpPr>
        <p:spPr bwMode="auto">
          <a:xfrm>
            <a:off x="1979712" y="623731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29" name="Image 28" descr="a4.png"/>
          <p:cNvPicPr>
            <a:picLocks noChangeAspect="1"/>
          </p:cNvPicPr>
          <p:nvPr/>
        </p:nvPicPr>
        <p:blipFill rotWithShape="1">
          <a:blip r:embed="rId6" cstate="print">
            <a:extLst>
              <a:ext uri="{28A0092B-C50C-407E-A947-70E740481C1C}">
                <a14:useLocalDpi xmlns:a14="http://schemas.microsoft.com/office/drawing/2010/main" val="0"/>
              </a:ext>
            </a:extLst>
          </a:blip>
          <a:srcRect l="45803"/>
          <a:stretch/>
        </p:blipFill>
        <p:spPr>
          <a:xfrm>
            <a:off x="2558536" y="5877272"/>
            <a:ext cx="429288" cy="792088"/>
          </a:xfrm>
          <a:prstGeom prst="rect">
            <a:avLst/>
          </a:prstGeom>
        </p:spPr>
      </p:pic>
      <p:sp>
        <p:nvSpPr>
          <p:cNvPr id="31" name="Flèche droite 30"/>
          <p:cNvSpPr/>
          <p:nvPr/>
        </p:nvSpPr>
        <p:spPr bwMode="auto">
          <a:xfrm rot="5400000">
            <a:off x="6678932" y="256490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2" name="ZoneTexte 1"/>
          <p:cNvSpPr txBox="1"/>
          <p:nvPr/>
        </p:nvSpPr>
        <p:spPr>
          <a:xfrm>
            <a:off x="4716016" y="6444044"/>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6" name="Flèche droite 15"/>
          <p:cNvSpPr/>
          <p:nvPr/>
        </p:nvSpPr>
        <p:spPr bwMode="auto">
          <a:xfrm rot="5400000">
            <a:off x="6696236" y="6021288"/>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787256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19" grpId="0"/>
      <p:bldP spid="31" grpId="0" animBg="1"/>
      <p:bldP spid="2"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MASCARA </a:t>
            </a:r>
            <a:r>
              <a:rPr lang="en-US" sz="2800" dirty="0" smtClean="0">
                <a:solidFill>
                  <a:srgbClr val="B5A692"/>
                </a:solidFill>
                <a:sym typeface="Wingdings" pitchFamily="2" charset="2"/>
              </a:rPr>
              <a:t></a:t>
            </a:r>
            <a:r>
              <a:rPr lang="en-US" sz="2800" dirty="0" smtClean="0">
                <a:solidFill>
                  <a:srgbClr val="B5A692"/>
                </a:solidFill>
              </a:rPr>
              <a:t> EYE CONTOUR</a:t>
            </a:r>
          </a:p>
          <a:p>
            <a:pPr algn="r" fontAlgn="base">
              <a:spcBef>
                <a:spcPct val="0"/>
              </a:spcBef>
              <a:spcAft>
                <a:spcPct val="0"/>
              </a:spcAft>
            </a:pPr>
            <a:r>
              <a:rPr lang="en-US" sz="1600" dirty="0" smtClean="0">
                <a:solidFill>
                  <a:srgbClr val="FFFFFF"/>
                </a:solidFill>
              </a:rPr>
              <a:t>HR UNIQUENESS – POWERCELL THE EYE CARE</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47703" y="3478696"/>
            <a:ext cx="3868937" cy="3190664"/>
          </a:xfrm>
          <a:prstGeom prst="wedgeEllipseCallout">
            <a:avLst>
              <a:gd name="adj1" fmla="val -98308"/>
              <a:gd name="adj2" fmla="val -79991"/>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20072" y="3933056"/>
            <a:ext cx="3384376" cy="2308324"/>
          </a:xfrm>
          <a:prstGeom prst="rect">
            <a:avLst/>
          </a:prstGeom>
          <a:noFill/>
        </p:spPr>
        <p:txBody>
          <a:bodyPr wrap="square">
            <a:spAutoFit/>
          </a:bodyPr>
          <a:lstStyle/>
          <a:p>
            <a:pPr lvl="0" algn="ctr"/>
            <a:r>
              <a:rPr lang="en-US" sz="1200" b="1" u="sng" dirty="0">
                <a:solidFill>
                  <a:srgbClr val="FFFFFF"/>
                </a:solidFill>
                <a:latin typeface="Century Gothic" pitchFamily="34" charset="0"/>
              </a:rPr>
              <a:t>From </a:t>
            </a:r>
            <a:r>
              <a:rPr lang="en-US" sz="1200" b="1" u="sng" dirty="0" smtClean="0">
                <a:solidFill>
                  <a:srgbClr val="FFFFFF"/>
                </a:solidFill>
                <a:latin typeface="Century Gothic" pitchFamily="34" charset="0"/>
              </a:rPr>
              <a:t>30:</a:t>
            </a:r>
            <a:endParaRPr lang="en-US" sz="1200" dirty="0" smtClean="0">
              <a:solidFill>
                <a:srgbClr val="FFFFFF"/>
              </a:solidFill>
              <a:latin typeface="Century Gothic" pitchFamily="34" charset="0"/>
            </a:endParaRPr>
          </a:p>
          <a:p>
            <a:pPr lvl="0" algn="ctr"/>
            <a:r>
              <a:rPr lang="en-US" sz="1200" dirty="0" smtClean="0">
                <a:solidFill>
                  <a:schemeClr val="bg1"/>
                </a:solidFill>
                <a:latin typeface="Century Gothic" pitchFamily="34" charset="0"/>
              </a:rPr>
              <a:t> </a:t>
            </a:r>
          </a:p>
          <a:p>
            <a:pPr algn="ctr"/>
            <a:r>
              <a:rPr lang="en-US" sz="1200" dirty="0" smtClean="0">
                <a:solidFill>
                  <a:schemeClr val="bg1"/>
                </a:solidFill>
                <a:latin typeface="Century Gothic" pitchFamily="34" charset="0"/>
              </a:rPr>
              <a:t>- The </a:t>
            </a:r>
            <a:r>
              <a:rPr lang="en-US" sz="1200" dirty="0">
                <a:solidFill>
                  <a:schemeClr val="bg1"/>
                </a:solidFill>
                <a:latin typeface="Century Gothic" pitchFamily="34" charset="0"/>
              </a:rPr>
              <a:t>1</a:t>
            </a:r>
            <a:r>
              <a:rPr lang="en-US" sz="1200" baseline="30000" dirty="0">
                <a:solidFill>
                  <a:schemeClr val="bg1"/>
                </a:solidFill>
                <a:latin typeface="Century Gothic" pitchFamily="34" charset="0"/>
              </a:rPr>
              <a:t>st</a:t>
            </a:r>
            <a:r>
              <a:rPr lang="en-US" sz="1200" dirty="0">
                <a:solidFill>
                  <a:schemeClr val="bg1"/>
                </a:solidFill>
                <a:latin typeface="Century Gothic" pitchFamily="34" charset="0"/>
              </a:rPr>
              <a:t> brand to use vegetal stem cells in a skincare.</a:t>
            </a:r>
          </a:p>
          <a:p>
            <a:pPr algn="ctr"/>
            <a:r>
              <a:rPr lang="en-US" sz="1200" dirty="0">
                <a:solidFill>
                  <a:schemeClr val="bg1"/>
                </a:solidFill>
                <a:latin typeface="Century Gothic" pitchFamily="34" charset="0"/>
              </a:rPr>
              <a:t> - Highest concentration in native vegetal cells.</a:t>
            </a:r>
          </a:p>
          <a:p>
            <a:pPr marL="171450" indent="-171450" algn="ctr">
              <a:buFontTx/>
              <a:buChar char="-"/>
            </a:pPr>
            <a:r>
              <a:rPr lang="en-US" sz="1200" dirty="0" smtClean="0">
                <a:solidFill>
                  <a:schemeClr val="bg1"/>
                </a:solidFill>
                <a:latin typeface="Century Gothic" pitchFamily="34" charset="0"/>
              </a:rPr>
              <a:t>Applicator </a:t>
            </a:r>
            <a:r>
              <a:rPr lang="en-US" sz="1200" dirty="0">
                <a:solidFill>
                  <a:schemeClr val="bg1"/>
                </a:solidFill>
                <a:latin typeface="Century Gothic" pitchFamily="34" charset="0"/>
              </a:rPr>
              <a:t>in </a:t>
            </a:r>
            <a:r>
              <a:rPr lang="en-US" sz="1200" dirty="0" err="1">
                <a:solidFill>
                  <a:schemeClr val="bg1"/>
                </a:solidFill>
                <a:latin typeface="Century Gothic" pitchFamily="34" charset="0"/>
              </a:rPr>
              <a:t>zamac</a:t>
            </a:r>
            <a:r>
              <a:rPr lang="en-US" sz="1200" dirty="0">
                <a:solidFill>
                  <a:schemeClr val="bg1"/>
                </a:solidFill>
                <a:latin typeface="Century Gothic" pitchFamily="34" charset="0"/>
              </a:rPr>
              <a:t> for a fresh effect to boost results.</a:t>
            </a:r>
          </a:p>
          <a:p>
            <a:pPr marL="171450" indent="-171450" algn="ctr">
              <a:buFontTx/>
              <a:buChar char="-"/>
            </a:pPr>
            <a:r>
              <a:rPr lang="en-US" sz="1200" dirty="0">
                <a:solidFill>
                  <a:schemeClr val="bg1"/>
                </a:solidFill>
                <a:latin typeface="Century Gothic" pitchFamily="34" charset="0"/>
              </a:rPr>
              <a:t>Very light and fresh texture for an instant penetration.</a:t>
            </a:r>
          </a:p>
          <a:p>
            <a:pPr marL="171450" indent="-171450" algn="ctr">
              <a:buFontTx/>
              <a:buChar char="-"/>
            </a:pPr>
            <a:r>
              <a:rPr lang="en-US" sz="1200" dirty="0">
                <a:solidFill>
                  <a:schemeClr val="bg1"/>
                </a:solidFill>
                <a:latin typeface="Century Gothic" pitchFamily="34" charset="0"/>
              </a:rPr>
              <a:t>Skin boosted and protected against 25 youth aggressors.</a:t>
            </a:r>
            <a:endParaRPr lang="en-US" sz="1600" dirty="0">
              <a:solidFill>
                <a:schemeClr val="bg1"/>
              </a:solidFill>
              <a:latin typeface="Century Gothic" pitchFamily="34" charset="0"/>
            </a:endParaRPr>
          </a:p>
        </p:txBody>
      </p:sp>
      <p:pic>
        <p:nvPicPr>
          <p:cNvPr id="6" name="Picture 39" descr="C:\Documents and Settings\Claire.IMBERT.EMEA\Bureau\POWERCELL 2014\wetransfer-6285dd\HR - Eye care Powercell (DBD).png"/>
          <p:cNvPicPr>
            <a:picLocks noChangeAspect="1" noChangeArrowheads="1"/>
          </p:cNvPicPr>
          <p:nvPr/>
        </p:nvPicPr>
        <p:blipFill>
          <a:blip r:embed="rId5" cstate="print">
            <a:extLst>
              <a:ext uri="{28A0092B-C50C-407E-A947-70E740481C1C}">
                <a14:useLocalDpi xmlns:a14="http://schemas.microsoft.com/office/drawing/2010/main" val="0"/>
              </a:ext>
            </a:extLst>
          </a:blip>
          <a:srcRect l="28674" t="5920" r="28409" b="24174"/>
          <a:stretch>
            <a:fillRect/>
          </a:stretch>
        </p:blipFill>
        <p:spPr bwMode="auto">
          <a:xfrm>
            <a:off x="2893140" y="4232244"/>
            <a:ext cx="166692" cy="67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9" descr="C:\Documents and Settings\Claire.IMBERT.EMEA\Bureau\POWERCELL 2014\wetransfer-6285dd\HR - Eye care Powercell (DBD).png"/>
          <p:cNvPicPr>
            <a:picLocks noChangeAspect="1" noChangeArrowheads="1"/>
          </p:cNvPicPr>
          <p:nvPr/>
        </p:nvPicPr>
        <p:blipFill>
          <a:blip r:embed="rId5" cstate="print">
            <a:extLst>
              <a:ext uri="{28A0092B-C50C-407E-A947-70E740481C1C}">
                <a14:useLocalDpi xmlns:a14="http://schemas.microsoft.com/office/drawing/2010/main" val="0"/>
              </a:ext>
            </a:extLst>
          </a:blip>
          <a:srcRect l="28674" t="5920" r="28409" b="24174"/>
          <a:stretch>
            <a:fillRect/>
          </a:stretch>
        </p:blipFill>
        <p:spPr bwMode="auto">
          <a:xfrm>
            <a:off x="6765057" y="2405284"/>
            <a:ext cx="255215" cy="103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9" name="Flèche droite 8"/>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096307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MASCARA </a:t>
            </a:r>
            <a:r>
              <a:rPr lang="en-US" sz="2800" dirty="0" smtClean="0">
                <a:solidFill>
                  <a:srgbClr val="B5A692"/>
                </a:solidFill>
                <a:sym typeface="Wingdings" pitchFamily="2" charset="2"/>
              </a:rPr>
              <a:t></a:t>
            </a:r>
            <a:r>
              <a:rPr lang="en-US" sz="2800" dirty="0" smtClean="0">
                <a:solidFill>
                  <a:srgbClr val="B5A692"/>
                </a:solidFill>
              </a:rPr>
              <a:t> EYE CONTOUR</a:t>
            </a:r>
          </a:p>
          <a:p>
            <a:pPr algn="r" fontAlgn="base">
              <a:spcBef>
                <a:spcPct val="0"/>
              </a:spcBef>
              <a:spcAft>
                <a:spcPct val="0"/>
              </a:spcAft>
            </a:pPr>
            <a:r>
              <a:rPr lang="en-US" sz="1600" dirty="0" smtClean="0">
                <a:solidFill>
                  <a:srgbClr val="FFFFFF"/>
                </a:solidFill>
              </a:rPr>
              <a:t>HR UNIQUENESS – PRODIGY EYES</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47703" y="3501008"/>
            <a:ext cx="3868937" cy="2448272"/>
          </a:xfrm>
          <a:prstGeom prst="wedgeEllipseCallout">
            <a:avLst>
              <a:gd name="adj1" fmla="val -98308"/>
              <a:gd name="adj2" fmla="val -89148"/>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89984" y="3645024"/>
            <a:ext cx="3384376" cy="1938992"/>
          </a:xfrm>
          <a:prstGeom prst="rect">
            <a:avLst/>
          </a:prstGeom>
          <a:noFill/>
        </p:spPr>
        <p:txBody>
          <a:bodyPr wrap="square">
            <a:spAutoFit/>
          </a:bodyPr>
          <a:lstStyle/>
          <a:p>
            <a:pPr algn="ctr" defTabSz="801472">
              <a:defRPr/>
            </a:pPr>
            <a:r>
              <a:rPr lang="en-US" sz="1200" b="1" u="sng" dirty="0">
                <a:solidFill>
                  <a:srgbClr val="FFFFFF"/>
                </a:solidFill>
                <a:latin typeface="Century Gothic" pitchFamily="34" charset="0"/>
              </a:rPr>
              <a:t>From </a:t>
            </a:r>
            <a:r>
              <a:rPr lang="en-US" sz="1200" b="1" u="sng" dirty="0" smtClean="0">
                <a:solidFill>
                  <a:srgbClr val="FFFFFF"/>
                </a:solidFill>
                <a:latin typeface="Century Gothic" pitchFamily="34" charset="0"/>
              </a:rPr>
              <a:t>40</a:t>
            </a:r>
            <a:r>
              <a:rPr lang="en-US" sz="1200" b="1" u="sng" dirty="0">
                <a:solidFill>
                  <a:srgbClr val="FFFFFF"/>
                </a:solidFill>
                <a:latin typeface="Century Gothic" pitchFamily="34" charset="0"/>
              </a:rPr>
              <a:t>:</a:t>
            </a:r>
            <a:endParaRPr lang="en-US" sz="1200" dirty="0">
              <a:solidFill>
                <a:srgbClr val="FFFFFF"/>
              </a:solidFill>
              <a:latin typeface="Century Gothic" pitchFamily="34" charset="0"/>
            </a:endParaRPr>
          </a:p>
          <a:p>
            <a:pPr lvl="0" algn="ctr" defTabSz="801472">
              <a:defRPr/>
            </a:pPr>
            <a:endParaRPr lang="en-US" sz="1200" dirty="0" smtClean="0">
              <a:solidFill>
                <a:srgbClr val="FFFFFF"/>
              </a:solidFill>
              <a:latin typeface="Century Gothic" pitchFamily="34" charset="0"/>
            </a:endParaRPr>
          </a:p>
          <a:p>
            <a:pPr lvl="0" algn="ctr" defTabSz="801472">
              <a:defRPr/>
            </a:pPr>
            <a:r>
              <a:rPr lang="en-US" sz="1200" dirty="0" smtClean="0">
                <a:solidFill>
                  <a:srgbClr val="FFFFFF"/>
                </a:solidFill>
                <a:latin typeface="Century Gothic" pitchFamily="34" charset="0"/>
              </a:rPr>
              <a:t>- The </a:t>
            </a:r>
            <a:r>
              <a:rPr lang="en-US" sz="1200" dirty="0">
                <a:solidFill>
                  <a:srgbClr val="FFFFFF"/>
                </a:solidFill>
                <a:latin typeface="Century Gothic" pitchFamily="34" charset="0"/>
              </a:rPr>
              <a:t>1</a:t>
            </a:r>
            <a:r>
              <a:rPr lang="en-US" sz="1200" baseline="30000" dirty="0">
                <a:solidFill>
                  <a:srgbClr val="FFFFFF"/>
                </a:solidFill>
                <a:latin typeface="Century Gothic" pitchFamily="34" charset="0"/>
              </a:rPr>
              <a:t>st</a:t>
            </a:r>
            <a:r>
              <a:rPr lang="en-US" sz="1200" dirty="0">
                <a:solidFill>
                  <a:srgbClr val="FFFFFF"/>
                </a:solidFill>
                <a:latin typeface="Century Gothic" pitchFamily="34" charset="0"/>
              </a:rPr>
              <a:t> brand </a:t>
            </a:r>
            <a:r>
              <a:rPr lang="en-US" sz="1200" dirty="0" smtClean="0">
                <a:solidFill>
                  <a:srgbClr val="FFFFFF"/>
                </a:solidFill>
                <a:latin typeface="Century Gothic" pitchFamily="34" charset="0"/>
              </a:rPr>
              <a:t>that developed </a:t>
            </a:r>
            <a:r>
              <a:rPr lang="en-US" sz="1200" dirty="0">
                <a:solidFill>
                  <a:srgbClr val="FFFFFF"/>
                </a:solidFill>
                <a:latin typeface="Century Gothic" pitchFamily="34" charset="0"/>
              </a:rPr>
              <a:t>the 1st global anti-ageing skincare.</a:t>
            </a:r>
          </a:p>
          <a:p>
            <a:pPr marL="171450" lvl="0" indent="-171450" algn="ctr" defTabSz="801472">
              <a:buFontTx/>
              <a:buChar char="-"/>
              <a:defRPr/>
            </a:pPr>
            <a:r>
              <a:rPr lang="en-US" sz="1200" dirty="0">
                <a:solidFill>
                  <a:srgbClr val="FFFFFF"/>
                </a:solidFill>
                <a:latin typeface="Century Gothic" pitchFamily="34" charset="0"/>
              </a:rPr>
              <a:t>The skincare that does everything but with an in-depth </a:t>
            </a:r>
            <a:r>
              <a:rPr lang="en-US" sz="1200" dirty="0" err="1">
                <a:solidFill>
                  <a:srgbClr val="FFFFFF"/>
                </a:solidFill>
                <a:latin typeface="Century Gothic" pitchFamily="34" charset="0"/>
              </a:rPr>
              <a:t>redensification</a:t>
            </a:r>
            <a:r>
              <a:rPr lang="en-US" sz="1200" dirty="0">
                <a:solidFill>
                  <a:srgbClr val="FFFFFF"/>
                </a:solidFill>
                <a:latin typeface="Century Gothic" pitchFamily="34" charset="0"/>
              </a:rPr>
              <a:t> even at the deepest dermis (stops collagen </a:t>
            </a:r>
            <a:r>
              <a:rPr lang="en-US" sz="1200" dirty="0" err="1">
                <a:solidFill>
                  <a:srgbClr val="FFFFFF"/>
                </a:solidFill>
                <a:latin typeface="Century Gothic" pitchFamily="34" charset="0"/>
              </a:rPr>
              <a:t>caramelization</a:t>
            </a:r>
            <a:r>
              <a:rPr lang="en-US" sz="1200" dirty="0">
                <a:solidFill>
                  <a:srgbClr val="FFFFFF"/>
                </a:solidFill>
                <a:latin typeface="Century Gothic" pitchFamily="34" charset="0"/>
              </a:rPr>
              <a:t> and prevents fibroblasts death).</a:t>
            </a:r>
          </a:p>
          <a:p>
            <a:pPr marL="171450" lvl="0" indent="-171450" algn="ctr" defTabSz="801472">
              <a:buFontTx/>
              <a:buChar char="-"/>
              <a:defRPr/>
            </a:pPr>
            <a:r>
              <a:rPr lang="en-US" sz="1200" dirty="0">
                <a:solidFill>
                  <a:srgbClr val="FFFFFF"/>
                </a:solidFill>
                <a:latin typeface="Century Gothic" pitchFamily="34" charset="0"/>
              </a:rPr>
              <a:t>Velvety texture for an ultimate comfort.</a:t>
            </a:r>
          </a:p>
        </p:txBody>
      </p:sp>
      <p:pic>
        <p:nvPicPr>
          <p:cNvPr id="8" name="Picture 10" descr="PRODIGY_EY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2420888"/>
            <a:ext cx="71556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PRODIGY_EY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4470614"/>
            <a:ext cx="360040" cy="3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2222054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MASCARA </a:t>
            </a:r>
            <a:r>
              <a:rPr lang="en-US" sz="2800" dirty="0" smtClean="0">
                <a:solidFill>
                  <a:srgbClr val="B5A692"/>
                </a:solidFill>
                <a:sym typeface="Wingdings" pitchFamily="2" charset="2"/>
              </a:rPr>
              <a:t></a:t>
            </a:r>
            <a:r>
              <a:rPr lang="en-US" sz="2800" dirty="0" smtClean="0">
                <a:solidFill>
                  <a:srgbClr val="B5A692"/>
                </a:solidFill>
              </a:rPr>
              <a:t> EYE CONTOUR</a:t>
            </a:r>
          </a:p>
          <a:p>
            <a:pPr algn="r" fontAlgn="base">
              <a:spcBef>
                <a:spcPct val="0"/>
              </a:spcBef>
              <a:spcAft>
                <a:spcPct val="0"/>
              </a:spcAft>
            </a:pPr>
            <a:r>
              <a:rPr lang="en-US" sz="1600" dirty="0" smtClean="0">
                <a:solidFill>
                  <a:srgbClr val="FFFFFF"/>
                </a:solidFill>
              </a:rPr>
              <a:t>HR UNIQUENESS – PRODIGY EXTREME EYE &amp; LIPS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47703" y="3501008"/>
            <a:ext cx="3868937" cy="1584176"/>
          </a:xfrm>
          <a:prstGeom prst="wedgeEllipseCallout">
            <a:avLst>
              <a:gd name="adj1" fmla="val -98308"/>
              <a:gd name="adj2" fmla="val -110793"/>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89984" y="3573016"/>
            <a:ext cx="3384376" cy="1384995"/>
          </a:xfrm>
          <a:prstGeom prst="rect">
            <a:avLst/>
          </a:prstGeom>
          <a:noFill/>
        </p:spPr>
        <p:txBody>
          <a:bodyPr wrap="square">
            <a:spAutoFit/>
          </a:bodyPr>
          <a:lstStyle/>
          <a:p>
            <a:pPr algn="ctr" defTabSz="801472">
              <a:defRPr/>
            </a:pPr>
            <a:r>
              <a:rPr lang="en-US" sz="1200" b="1" u="sng" dirty="0">
                <a:solidFill>
                  <a:srgbClr val="FFFFFF"/>
                </a:solidFill>
                <a:latin typeface="Century Gothic" pitchFamily="34" charset="0"/>
              </a:rPr>
              <a:t>From 50</a:t>
            </a:r>
            <a:r>
              <a:rPr lang="en-US" sz="1200" b="1" u="sng" dirty="0" smtClean="0">
                <a:solidFill>
                  <a:srgbClr val="FFFFFF"/>
                </a:solidFill>
                <a:latin typeface="Century Gothic" pitchFamily="34" charset="0"/>
              </a:rPr>
              <a:t>:</a:t>
            </a:r>
          </a:p>
          <a:p>
            <a:pPr algn="ctr" defTabSz="801472">
              <a:defRPr/>
            </a:pPr>
            <a:endParaRPr lang="en-US" sz="1200" dirty="0" smtClean="0">
              <a:solidFill>
                <a:srgbClr val="FFFFFF"/>
              </a:solidFill>
              <a:latin typeface="Century Gothic" pitchFamily="34" charset="0"/>
            </a:endParaRPr>
          </a:p>
          <a:p>
            <a:pPr marL="171450" lvl="0" indent="-171450" algn="ctr" defTabSz="801472">
              <a:buFontTx/>
              <a:buChar char="-"/>
              <a:defRPr/>
            </a:pPr>
            <a:r>
              <a:rPr lang="en-US" sz="1200" dirty="0" smtClean="0">
                <a:solidFill>
                  <a:srgbClr val="FFFFFF"/>
                </a:solidFill>
                <a:latin typeface="Century Gothic" pitchFamily="34" charset="0"/>
              </a:rPr>
              <a:t>The </a:t>
            </a:r>
            <a:r>
              <a:rPr lang="en-US" sz="1200" dirty="0">
                <a:solidFill>
                  <a:srgbClr val="FFFFFF"/>
                </a:solidFill>
                <a:latin typeface="Century Gothic" pitchFamily="34" charset="0"/>
              </a:rPr>
              <a:t>skincare that does everything but with an extreme nutrition of the eye contour for an ultimate comfort.</a:t>
            </a:r>
          </a:p>
          <a:p>
            <a:pPr marL="171450" lvl="0" indent="-171450" algn="ctr" defTabSz="801472">
              <a:buFontTx/>
              <a:buChar char="-"/>
              <a:defRPr/>
            </a:pPr>
            <a:r>
              <a:rPr lang="en-US" sz="1200" dirty="0" smtClean="0">
                <a:solidFill>
                  <a:srgbClr val="FFFFFF"/>
                </a:solidFill>
                <a:latin typeface="Century Gothic" pitchFamily="34" charset="0"/>
              </a:rPr>
              <a:t>Can </a:t>
            </a:r>
            <a:r>
              <a:rPr lang="en-US" sz="1200" dirty="0">
                <a:solidFill>
                  <a:srgbClr val="FFFFFF"/>
                </a:solidFill>
                <a:latin typeface="Century Gothic" pitchFamily="34" charset="0"/>
              </a:rPr>
              <a:t>be used for the eye contour AND lip contour.</a:t>
            </a:r>
          </a:p>
        </p:txBody>
      </p:sp>
      <p:pic>
        <p:nvPicPr>
          <p:cNvPr id="10" name="Picture 10" descr="PRODIGY_EXTREME_EYE_AND_L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2420888"/>
            <a:ext cx="68506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RODIGY_EXTREME_EYE_AND_L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4453437"/>
            <a:ext cx="402768" cy="42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3" name="Flèche droite 12"/>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198002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MASCARA </a:t>
            </a:r>
            <a:r>
              <a:rPr lang="en-US" sz="2800" dirty="0" smtClean="0">
                <a:solidFill>
                  <a:srgbClr val="B5A692"/>
                </a:solidFill>
                <a:sym typeface="Wingdings" pitchFamily="2" charset="2"/>
              </a:rPr>
              <a:t></a:t>
            </a:r>
            <a:r>
              <a:rPr lang="en-US" sz="2800" dirty="0" smtClean="0">
                <a:solidFill>
                  <a:srgbClr val="B5A692"/>
                </a:solidFill>
              </a:rPr>
              <a:t> EYE CONTOUR</a:t>
            </a:r>
          </a:p>
          <a:p>
            <a:pPr algn="r" fontAlgn="base">
              <a:spcBef>
                <a:spcPct val="0"/>
              </a:spcBef>
              <a:spcAft>
                <a:spcPct val="0"/>
              </a:spcAft>
            </a:pPr>
            <a:r>
              <a:rPr lang="en-US" sz="1600" dirty="0" smtClean="0">
                <a:solidFill>
                  <a:srgbClr val="FFFFFF"/>
                </a:solidFill>
              </a:rPr>
              <a:t>HR UNIQUENESS – Re-PLASTY MESOLIFT EYE GEL</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47703" y="4005064"/>
            <a:ext cx="3868937" cy="2520280"/>
          </a:xfrm>
          <a:prstGeom prst="wedgeEllipseCallout">
            <a:avLst>
              <a:gd name="adj1" fmla="val -98636"/>
              <a:gd name="adj2" fmla="val -108801"/>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89984" y="4149080"/>
            <a:ext cx="3384376" cy="1938992"/>
          </a:xfrm>
          <a:prstGeom prst="rect">
            <a:avLst/>
          </a:prstGeom>
          <a:noFill/>
        </p:spPr>
        <p:txBody>
          <a:bodyPr wrap="square">
            <a:spAutoFit/>
          </a:bodyPr>
          <a:lstStyle/>
          <a:p>
            <a:pPr lvl="0" algn="ctr" defTabSz="801472">
              <a:defRPr/>
            </a:pPr>
            <a:r>
              <a:rPr lang="en-US" sz="1200" b="1" u="sng" dirty="0">
                <a:solidFill>
                  <a:srgbClr val="FFFFFF"/>
                </a:solidFill>
                <a:latin typeface="Century Gothic" pitchFamily="34" charset="0"/>
              </a:rPr>
              <a:t>From 3</a:t>
            </a:r>
            <a:r>
              <a:rPr lang="en-US" sz="1200" b="1" u="sng" dirty="0" smtClean="0">
                <a:solidFill>
                  <a:srgbClr val="FFFFFF"/>
                </a:solidFill>
                <a:latin typeface="Century Gothic" pitchFamily="34" charset="0"/>
              </a:rPr>
              <a:t>0:</a:t>
            </a:r>
          </a:p>
          <a:p>
            <a:pPr lvl="0" algn="ctr" defTabSz="801472">
              <a:defRPr/>
            </a:pPr>
            <a:endParaRPr lang="en-US" sz="1200" dirty="0" smtClean="0">
              <a:solidFill>
                <a:srgbClr val="FFFFFF"/>
              </a:solidFill>
              <a:latin typeface="Century Gothic" pitchFamily="34" charset="0"/>
            </a:endParaRPr>
          </a:p>
          <a:p>
            <a:pPr marL="171450" lvl="0" indent="-171450" algn="ctr" defTabSz="801472">
              <a:buFontTx/>
              <a:buChar char="-"/>
              <a:defRPr/>
            </a:pPr>
            <a:r>
              <a:rPr lang="en-US" sz="1200" dirty="0">
                <a:solidFill>
                  <a:srgbClr val="FFFFFF"/>
                </a:solidFill>
                <a:latin typeface="Century Gothic" pitchFamily="34" charset="0"/>
              </a:rPr>
              <a:t>The 1</a:t>
            </a:r>
            <a:r>
              <a:rPr lang="en-US" sz="1200" baseline="30000" dirty="0">
                <a:solidFill>
                  <a:srgbClr val="FFFFFF"/>
                </a:solidFill>
                <a:latin typeface="Century Gothic" pitchFamily="34" charset="0"/>
              </a:rPr>
              <a:t>st</a:t>
            </a:r>
            <a:r>
              <a:rPr lang="en-US" sz="1200" dirty="0">
                <a:solidFill>
                  <a:srgbClr val="FFFFFF"/>
                </a:solidFill>
                <a:latin typeface="Century Gothic" pitchFamily="34" charset="0"/>
              </a:rPr>
              <a:t> brand to develop a range with aesthetic doctors.</a:t>
            </a:r>
          </a:p>
          <a:p>
            <a:pPr marL="171450" lvl="0" indent="-171450" algn="ctr" defTabSz="801472">
              <a:buFontTx/>
              <a:buChar char="-"/>
              <a:defRPr/>
            </a:pPr>
            <a:r>
              <a:rPr lang="en-US" sz="1200" dirty="0">
                <a:solidFill>
                  <a:srgbClr val="FFFFFF"/>
                </a:solidFill>
                <a:latin typeface="Century Gothic" pitchFamily="34" charset="0"/>
              </a:rPr>
              <a:t>Same active ingredients as those used in aesthetic medicine, in the highest concentrations (vitamin C, </a:t>
            </a:r>
            <a:r>
              <a:rPr lang="en-US" sz="1200" dirty="0" err="1">
                <a:solidFill>
                  <a:srgbClr val="FFFFFF"/>
                </a:solidFill>
                <a:latin typeface="Century Gothic" pitchFamily="34" charset="0"/>
              </a:rPr>
              <a:t>ferulic</a:t>
            </a:r>
            <a:r>
              <a:rPr lang="en-US" sz="1200" dirty="0">
                <a:solidFill>
                  <a:srgbClr val="FFFFFF"/>
                </a:solidFill>
                <a:latin typeface="Century Gothic" pitchFamily="34" charset="0"/>
              </a:rPr>
              <a:t> acid for an instant radiance; expert dosage of draining active ingredients for an anti-under eye bags, anti-dark circles)</a:t>
            </a:r>
          </a:p>
        </p:txBody>
      </p:sp>
      <p:pic>
        <p:nvPicPr>
          <p:cNvPr id="8" name="Picture 8" descr="prodigy_replasty_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823" y="2483611"/>
            <a:ext cx="187378" cy="116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rodigy_replasty_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293096"/>
            <a:ext cx="94438" cy="58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3" name="Flèche droite 12"/>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337794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2851312" y="75402"/>
            <a:ext cx="6202201" cy="104644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600" dirty="0" smtClean="0">
                <a:solidFill>
                  <a:srgbClr val="B5A692"/>
                </a:solidFill>
              </a:rPr>
              <a:t>CROSS SELLING </a:t>
            </a:r>
          </a:p>
          <a:p>
            <a:pPr algn="r" fontAlgn="base">
              <a:spcBef>
                <a:spcPct val="0"/>
              </a:spcBef>
              <a:spcAft>
                <a:spcPct val="0"/>
              </a:spcAft>
            </a:pPr>
            <a:r>
              <a:rPr lang="en-US" sz="2600" dirty="0" smtClean="0">
                <a:solidFill>
                  <a:srgbClr val="B5A692"/>
                </a:solidFill>
              </a:rPr>
              <a:t>FOUNDATION </a:t>
            </a:r>
            <a:r>
              <a:rPr lang="en-US" sz="2600" dirty="0" smtClean="0">
                <a:solidFill>
                  <a:srgbClr val="B5A692"/>
                </a:solidFill>
                <a:sym typeface="Wingdings" pitchFamily="2" charset="2"/>
              </a:rPr>
              <a:t></a:t>
            </a:r>
            <a:r>
              <a:rPr lang="en-US" sz="2600" dirty="0" smtClean="0">
                <a:solidFill>
                  <a:srgbClr val="B5A692"/>
                </a:solidFill>
              </a:rPr>
              <a:t> SERUM &amp; CREAM</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pic>
        <p:nvPicPr>
          <p:cNvPr id="13"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4" name="Bulle ronde 4"/>
          <p:cNvSpPr>
            <a:spLocks noChangeArrowheads="1"/>
          </p:cNvSpPr>
          <p:nvPr/>
        </p:nvSpPr>
        <p:spPr bwMode="auto">
          <a:xfrm>
            <a:off x="5235751" y="1214755"/>
            <a:ext cx="3296689" cy="990109"/>
          </a:xfrm>
          <a:prstGeom prst="wedgeEllipseCallout">
            <a:avLst>
              <a:gd name="adj1" fmla="val -96527"/>
              <a:gd name="adj2" fmla="val 105062"/>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5" name="ZoneTexte 14"/>
          <p:cNvSpPr txBox="1"/>
          <p:nvPr/>
        </p:nvSpPr>
        <p:spPr bwMode="auto">
          <a:xfrm>
            <a:off x="5436096" y="1196752"/>
            <a:ext cx="3024336" cy="1169551"/>
          </a:xfrm>
          <a:prstGeom prst="rect">
            <a:avLst/>
          </a:prstGeom>
          <a:noFill/>
        </p:spPr>
        <p:txBody>
          <a:bodyPr wrap="square">
            <a:spAutoFit/>
          </a:bodyPr>
          <a:lstStyle/>
          <a:p>
            <a:pPr algn="ctr">
              <a:defRPr/>
            </a:pPr>
            <a:endParaRPr lang="en-US" sz="1400" b="1" dirty="0" smtClean="0">
              <a:solidFill>
                <a:schemeClr val="bg1"/>
              </a:solidFill>
            </a:endParaRPr>
          </a:p>
          <a:p>
            <a:pPr algn="ctr">
              <a:defRPr/>
            </a:pPr>
            <a:r>
              <a:rPr lang="en-US" sz="1400" b="1" dirty="0" smtClean="0">
                <a:solidFill>
                  <a:schemeClr val="bg1"/>
                </a:solidFill>
              </a:rPr>
              <a:t>“</a:t>
            </a:r>
            <a:r>
              <a:rPr lang="en-US" sz="1400" b="1" i="1" dirty="0">
                <a:solidFill>
                  <a:schemeClr val="bg1"/>
                </a:solidFill>
                <a:latin typeface="Century Gothic" pitchFamily="34" charset="0"/>
              </a:rPr>
              <a:t>How do you take care of your </a:t>
            </a:r>
            <a:r>
              <a:rPr lang="en-US" sz="1400" b="1" i="1" dirty="0" smtClean="0">
                <a:solidFill>
                  <a:schemeClr val="bg1"/>
                </a:solidFill>
                <a:latin typeface="Century Gothic" pitchFamily="34" charset="0"/>
              </a:rPr>
              <a:t>skin?/ What </a:t>
            </a:r>
            <a:r>
              <a:rPr lang="en-US" sz="1400" b="1" i="1" dirty="0">
                <a:solidFill>
                  <a:schemeClr val="bg1"/>
                </a:solidFill>
                <a:latin typeface="Century Gothic" pitchFamily="34" charset="0"/>
              </a:rPr>
              <a:t>is your daily skincare routine?”</a:t>
            </a:r>
          </a:p>
          <a:p>
            <a:pPr algn="ctr">
              <a:defRPr/>
            </a:pPr>
            <a:r>
              <a:rPr lang="en-US" sz="1400" b="1" dirty="0">
                <a:solidFill>
                  <a:schemeClr val="bg1"/>
                </a:solidFill>
              </a:rPr>
              <a:t> </a:t>
            </a:r>
          </a:p>
        </p:txBody>
      </p:sp>
      <p:sp>
        <p:nvSpPr>
          <p:cNvPr id="18" name="Bulle ronde 4"/>
          <p:cNvSpPr>
            <a:spLocks noChangeArrowheads="1"/>
          </p:cNvSpPr>
          <p:nvPr/>
        </p:nvSpPr>
        <p:spPr bwMode="auto">
          <a:xfrm>
            <a:off x="4644009" y="2708920"/>
            <a:ext cx="4409504" cy="3630452"/>
          </a:xfrm>
          <a:prstGeom prst="wedgeEllipseCallout">
            <a:avLst>
              <a:gd name="adj1" fmla="val -72995"/>
              <a:gd name="adj2" fmla="val -47385"/>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148064" y="3118316"/>
            <a:ext cx="3384376" cy="3046988"/>
          </a:xfrm>
          <a:prstGeom prst="rect">
            <a:avLst/>
          </a:prstGeom>
          <a:noFill/>
        </p:spPr>
        <p:txBody>
          <a:bodyPr wrap="square">
            <a:spAutoFit/>
          </a:bodyPr>
          <a:lstStyle/>
          <a:p>
            <a:pPr algn="ctr"/>
            <a:r>
              <a:rPr lang="en-US" sz="1200" dirty="0">
                <a:solidFill>
                  <a:schemeClr val="bg1"/>
                </a:solidFill>
                <a:latin typeface="Century Gothic" pitchFamily="34" charset="0"/>
              </a:rPr>
              <a:t>“As </a:t>
            </a:r>
            <a:r>
              <a:rPr lang="en-US" sz="1200" b="1" dirty="0">
                <a:solidFill>
                  <a:schemeClr val="bg1"/>
                </a:solidFill>
                <a:latin typeface="Century Gothic" pitchFamily="34" charset="0"/>
              </a:rPr>
              <a:t>skincare brings 50% of make-up result</a:t>
            </a:r>
            <a:r>
              <a:rPr lang="en-US" sz="1200" dirty="0">
                <a:solidFill>
                  <a:schemeClr val="bg1"/>
                </a:solidFill>
                <a:latin typeface="Century Gothic" pitchFamily="34" charset="0"/>
              </a:rPr>
              <a:t>, it is really necessary to prepare the skin with an adapted skincare routine before any make-up application.” </a:t>
            </a:r>
            <a:endParaRPr lang="en-US" sz="1200" dirty="0">
              <a:solidFill>
                <a:schemeClr val="bg1"/>
              </a:solidFill>
              <a:latin typeface="Century Gothic" pitchFamily="34" charset="0"/>
              <a:sym typeface="Wingdings" pitchFamily="2" charset="2"/>
            </a:endParaRPr>
          </a:p>
          <a:p>
            <a:pPr algn="ctr"/>
            <a:endParaRPr lang="en-US" sz="1200" dirty="0">
              <a:solidFill>
                <a:schemeClr val="bg1"/>
              </a:solidFill>
              <a:latin typeface="Century Gothic" pitchFamily="34" charset="0"/>
              <a:sym typeface="Wingdings" pitchFamily="2" charset="2"/>
            </a:endParaRPr>
          </a:p>
          <a:p>
            <a:pPr algn="ctr"/>
            <a:endParaRPr lang="en-US" sz="1200" dirty="0">
              <a:solidFill>
                <a:schemeClr val="bg1"/>
              </a:solidFill>
              <a:latin typeface="Century Gothic" pitchFamily="34" charset="0"/>
              <a:sym typeface="Wingdings" pitchFamily="2" charset="2"/>
            </a:endParaRPr>
          </a:p>
          <a:p>
            <a:pPr algn="ctr"/>
            <a:r>
              <a:rPr lang="en-US" sz="1200" b="1" dirty="0">
                <a:solidFill>
                  <a:schemeClr val="bg1"/>
                </a:solidFill>
                <a:latin typeface="Century Gothic" pitchFamily="34" charset="0"/>
                <a:sym typeface="Wingdings" pitchFamily="2" charset="2"/>
              </a:rPr>
              <a:t>WHY A SERUM?</a:t>
            </a:r>
          </a:p>
          <a:p>
            <a:pPr algn="ctr"/>
            <a:r>
              <a:rPr lang="en-US" sz="1200" dirty="0">
                <a:solidFill>
                  <a:schemeClr val="bg1"/>
                </a:solidFill>
                <a:latin typeface="Century Gothic" pitchFamily="34" charset="0"/>
                <a:sym typeface="Wingdings" pitchFamily="2" charset="2"/>
              </a:rPr>
              <a:t> “A serum is </a:t>
            </a:r>
            <a:r>
              <a:rPr lang="en-US" sz="1200" b="1" dirty="0">
                <a:solidFill>
                  <a:schemeClr val="bg1"/>
                </a:solidFill>
                <a:latin typeface="Century Gothic" pitchFamily="34" charset="0"/>
                <a:sym typeface="Wingdings" pitchFamily="2" charset="2"/>
              </a:rPr>
              <a:t>highly concentrated in active ingredients</a:t>
            </a:r>
            <a:r>
              <a:rPr lang="en-US" sz="1200" dirty="0">
                <a:solidFill>
                  <a:schemeClr val="bg1"/>
                </a:solidFill>
                <a:latin typeface="Century Gothic" pitchFamily="34" charset="0"/>
                <a:sym typeface="Wingdings" pitchFamily="2" charset="2"/>
              </a:rPr>
              <a:t>, its fluid texture melts instantly onto the skin to </a:t>
            </a:r>
            <a:r>
              <a:rPr lang="en-US" sz="1200" b="1" dirty="0">
                <a:solidFill>
                  <a:schemeClr val="bg1"/>
                </a:solidFill>
                <a:latin typeface="Century Gothic" pitchFamily="34" charset="0"/>
                <a:sym typeface="Wingdings" pitchFamily="2" charset="2"/>
              </a:rPr>
              <a:t>act in depth</a:t>
            </a:r>
            <a:r>
              <a:rPr lang="en-US" sz="1200" dirty="0">
                <a:solidFill>
                  <a:schemeClr val="bg1"/>
                </a:solidFill>
                <a:latin typeface="Century Gothic" pitchFamily="34" charset="0"/>
                <a:sym typeface="Wingdings" pitchFamily="2" charset="2"/>
              </a:rPr>
              <a:t> and at the heart of the skin.”</a:t>
            </a:r>
          </a:p>
          <a:p>
            <a:pPr algn="ctr"/>
            <a:endParaRPr lang="en-US" sz="1200" dirty="0">
              <a:solidFill>
                <a:schemeClr val="bg1"/>
              </a:solidFill>
              <a:latin typeface="Century Gothic" pitchFamily="34" charset="0"/>
              <a:sym typeface="Wingdings" pitchFamily="2" charset="2"/>
            </a:endParaRPr>
          </a:p>
          <a:p>
            <a:pPr algn="ctr"/>
            <a:r>
              <a:rPr lang="en-US" sz="1200" b="1" dirty="0">
                <a:solidFill>
                  <a:schemeClr val="bg1"/>
                </a:solidFill>
                <a:latin typeface="Century Gothic" pitchFamily="34" charset="0"/>
                <a:sym typeface="Wingdings" pitchFamily="2" charset="2"/>
              </a:rPr>
              <a:t>WHY A CREAM?</a:t>
            </a:r>
          </a:p>
          <a:p>
            <a:pPr algn="ctr"/>
            <a:r>
              <a:rPr lang="en-US" sz="1200" dirty="0">
                <a:solidFill>
                  <a:schemeClr val="bg1"/>
                </a:solidFill>
                <a:latin typeface="Century Gothic" pitchFamily="34" charset="0"/>
                <a:sym typeface="Wingdings" pitchFamily="2" charset="2"/>
              </a:rPr>
              <a:t>“A cream </a:t>
            </a:r>
            <a:r>
              <a:rPr lang="en-US" sz="1200" b="1" dirty="0">
                <a:solidFill>
                  <a:schemeClr val="bg1"/>
                </a:solidFill>
                <a:latin typeface="Century Gothic" pitchFamily="34" charset="0"/>
                <a:sym typeface="Wingdings" pitchFamily="2" charset="2"/>
              </a:rPr>
              <a:t>completes and prolongs </a:t>
            </a:r>
            <a:r>
              <a:rPr lang="en-US" sz="1200" dirty="0">
                <a:solidFill>
                  <a:schemeClr val="bg1"/>
                </a:solidFill>
                <a:latin typeface="Century Gothic" pitchFamily="34" charset="0"/>
                <a:sym typeface="Wingdings" pitchFamily="2" charset="2"/>
              </a:rPr>
              <a:t>the serum effects and brings </a:t>
            </a:r>
            <a:r>
              <a:rPr lang="en-US" sz="1200" b="1" dirty="0">
                <a:solidFill>
                  <a:schemeClr val="bg1"/>
                </a:solidFill>
                <a:latin typeface="Century Gothic" pitchFamily="34" charset="0"/>
                <a:sym typeface="Wingdings" pitchFamily="2" charset="2"/>
              </a:rPr>
              <a:t>comfort</a:t>
            </a:r>
            <a:r>
              <a:rPr lang="en-US" sz="1200" dirty="0">
                <a:solidFill>
                  <a:schemeClr val="bg1"/>
                </a:solidFill>
                <a:latin typeface="Century Gothic" pitchFamily="34" charset="0"/>
                <a:sym typeface="Wingdings" pitchFamily="2" charset="2"/>
              </a:rPr>
              <a:t> to the skin.”</a:t>
            </a:r>
            <a:endParaRPr lang="en-US" sz="1200" dirty="0">
              <a:solidFill>
                <a:schemeClr val="bg1"/>
              </a:solidFill>
              <a:latin typeface="Century Gothic" pitchFamily="34" charset="0"/>
            </a:endParaRPr>
          </a:p>
        </p:txBody>
      </p:sp>
      <p:sp>
        <p:nvSpPr>
          <p:cNvPr id="21" name="Rectangle 20"/>
          <p:cNvSpPr/>
          <p:nvPr/>
        </p:nvSpPr>
        <p:spPr bwMode="auto">
          <a:xfrm>
            <a:off x="0" y="5949280"/>
            <a:ext cx="4543425" cy="908720"/>
          </a:xfrm>
          <a:prstGeom prst="rect">
            <a:avLst/>
          </a:prstGeom>
          <a:solidFill>
            <a:schemeClr val="bg2">
              <a:lumMod val="75000"/>
              <a:alpha val="4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
        <p:nvSpPr>
          <p:cNvPr id="28" name="Flèche droite 27"/>
          <p:cNvSpPr/>
          <p:nvPr/>
        </p:nvSpPr>
        <p:spPr bwMode="auto">
          <a:xfrm>
            <a:off x="1979712" y="623731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31" name="Flèche droite 30"/>
          <p:cNvSpPr/>
          <p:nvPr/>
        </p:nvSpPr>
        <p:spPr bwMode="auto">
          <a:xfrm rot="5400000">
            <a:off x="6660232" y="227687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6"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5949280"/>
            <a:ext cx="474162" cy="8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descr="a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7134" y="5980638"/>
            <a:ext cx="832738" cy="832738"/>
          </a:xfrm>
          <a:prstGeom prst="rect">
            <a:avLst/>
          </a:prstGeom>
        </p:spPr>
      </p:pic>
      <p:sp>
        <p:nvSpPr>
          <p:cNvPr id="20" name="ZoneTexte 19"/>
          <p:cNvSpPr txBox="1"/>
          <p:nvPr/>
        </p:nvSpPr>
        <p:spPr>
          <a:xfrm>
            <a:off x="4716016" y="651605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22" name="Flèche droite 21"/>
          <p:cNvSpPr/>
          <p:nvPr/>
        </p:nvSpPr>
        <p:spPr bwMode="auto">
          <a:xfrm rot="5400000">
            <a:off x="6588224" y="616530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741810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19" grpId="0"/>
      <p:bldP spid="31" grpId="0" animBg="1"/>
      <p:bldP spid="20"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HR UNIQUENESS – POWERCELL SERUM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47703" y="3356992"/>
            <a:ext cx="3868937" cy="2520280"/>
          </a:xfrm>
          <a:prstGeom prst="wedgeEllipseCallout">
            <a:avLst>
              <a:gd name="adj1" fmla="val -97651"/>
              <a:gd name="adj2" fmla="val -81085"/>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89984" y="3501008"/>
            <a:ext cx="3384376" cy="2123658"/>
          </a:xfrm>
          <a:prstGeom prst="rect">
            <a:avLst/>
          </a:prstGeom>
          <a:noFill/>
        </p:spPr>
        <p:txBody>
          <a:bodyPr wrap="square">
            <a:spAutoFit/>
          </a:bodyPr>
          <a:lstStyle/>
          <a:p>
            <a:pPr lvl="0" algn="ctr" defTabSz="801472">
              <a:defRPr/>
            </a:pPr>
            <a:r>
              <a:rPr lang="en-US" sz="1200" b="1" u="sng" dirty="0">
                <a:solidFill>
                  <a:srgbClr val="FFFFFF"/>
                </a:solidFill>
                <a:latin typeface="Century Gothic" pitchFamily="34" charset="0"/>
              </a:rPr>
              <a:t>From 3</a:t>
            </a:r>
            <a:r>
              <a:rPr lang="en-US" sz="1200" b="1" u="sng" dirty="0" smtClean="0">
                <a:solidFill>
                  <a:srgbClr val="FFFFFF"/>
                </a:solidFill>
                <a:latin typeface="Century Gothic" pitchFamily="34" charset="0"/>
              </a:rPr>
              <a:t>0:</a:t>
            </a:r>
          </a:p>
          <a:p>
            <a:pPr lvl="0" algn="ctr" defTabSz="801472">
              <a:defRPr/>
            </a:pPr>
            <a:endParaRPr lang="en-US" sz="1200" dirty="0" smtClean="0">
              <a:solidFill>
                <a:srgbClr val="FFFFFF"/>
              </a:solidFill>
              <a:latin typeface="Century Gothic" pitchFamily="34" charset="0"/>
            </a:endParaRPr>
          </a:p>
          <a:p>
            <a:pPr marL="171450" indent="-171450" algn="ctr" defTabSz="801472">
              <a:buFontTx/>
              <a:buChar char="-"/>
              <a:defRPr/>
            </a:pPr>
            <a:r>
              <a:rPr lang="en-US" sz="1200" dirty="0">
                <a:solidFill>
                  <a:schemeClr val="bg1"/>
                </a:solidFill>
                <a:latin typeface="Century Gothic" pitchFamily="34" charset="0"/>
              </a:rPr>
              <a:t>The “</a:t>
            </a:r>
            <a:r>
              <a:rPr lang="en-US" sz="1200" dirty="0" err="1">
                <a:solidFill>
                  <a:schemeClr val="bg1"/>
                </a:solidFill>
                <a:latin typeface="Century Gothic" pitchFamily="34" charset="0"/>
              </a:rPr>
              <a:t>Actimel</a:t>
            </a:r>
            <a:r>
              <a:rPr lang="en-US" sz="1200" dirty="0">
                <a:solidFill>
                  <a:schemeClr val="bg1"/>
                </a:solidFill>
                <a:latin typeface="Century Gothic" pitchFamily="34" charset="0"/>
              </a:rPr>
              <a:t>” of the skin. </a:t>
            </a:r>
          </a:p>
          <a:p>
            <a:pPr marL="171450" indent="-171450" algn="ctr" defTabSz="801472">
              <a:buFontTx/>
              <a:buChar char="-"/>
              <a:defRPr/>
            </a:pPr>
            <a:r>
              <a:rPr lang="en-US" sz="1200" dirty="0">
                <a:solidFill>
                  <a:schemeClr val="bg1"/>
                </a:solidFill>
                <a:latin typeface="Century Gothic" pitchFamily="34" charset="0"/>
              </a:rPr>
              <a:t>The 1</a:t>
            </a:r>
            <a:r>
              <a:rPr lang="en-US" sz="1200" baseline="30000" dirty="0">
                <a:solidFill>
                  <a:schemeClr val="bg1"/>
                </a:solidFill>
                <a:latin typeface="Century Gothic" pitchFamily="34" charset="0"/>
              </a:rPr>
              <a:t>st</a:t>
            </a:r>
            <a:r>
              <a:rPr lang="en-US" sz="1200" dirty="0">
                <a:solidFill>
                  <a:schemeClr val="bg1"/>
                </a:solidFill>
                <a:latin typeface="Century Gothic" pitchFamily="34" charset="0"/>
              </a:rPr>
              <a:t> brand to use </a:t>
            </a:r>
            <a:r>
              <a:rPr lang="en-US" sz="1200" dirty="0" smtClean="0">
                <a:solidFill>
                  <a:schemeClr val="bg1"/>
                </a:solidFill>
                <a:latin typeface="Century Gothic" pitchFamily="34" charset="0"/>
              </a:rPr>
              <a:t>native vegetal cells </a:t>
            </a:r>
            <a:r>
              <a:rPr lang="en-US" sz="1200" dirty="0">
                <a:solidFill>
                  <a:schemeClr val="bg1"/>
                </a:solidFill>
                <a:latin typeface="Century Gothic" pitchFamily="34" charset="0"/>
              </a:rPr>
              <a:t>in a skincare.</a:t>
            </a:r>
          </a:p>
          <a:p>
            <a:pPr algn="ctr"/>
            <a:r>
              <a:rPr lang="en-US" sz="1200" dirty="0">
                <a:solidFill>
                  <a:schemeClr val="bg1"/>
                </a:solidFill>
                <a:latin typeface="Century Gothic" pitchFamily="34" charset="0"/>
              </a:rPr>
              <a:t>- Protects, repairs and regenerates the skin, protects against 25 daily youth aggressors.</a:t>
            </a:r>
          </a:p>
          <a:p>
            <a:pPr marL="171450" indent="-171450" algn="ctr">
              <a:buFontTx/>
              <a:buChar char="-"/>
            </a:pPr>
            <a:r>
              <a:rPr lang="en-US" sz="1200" dirty="0">
                <a:solidFill>
                  <a:schemeClr val="bg1"/>
                </a:solidFill>
                <a:latin typeface="Century Gothic" pitchFamily="34" charset="0"/>
              </a:rPr>
              <a:t>THE daily dose of youth to boost skin’s cells and to optimize your cream action.</a:t>
            </a:r>
          </a:p>
          <a:p>
            <a:pPr algn="ctr" defTabSz="801472">
              <a:defRPr/>
            </a:pPr>
            <a:r>
              <a:rPr lang="en-US" sz="1200" dirty="0">
                <a:solidFill>
                  <a:schemeClr val="bg1"/>
                </a:solidFill>
                <a:latin typeface="Century Gothic" pitchFamily="34" charset="0"/>
              </a:rPr>
              <a:t>- </a:t>
            </a:r>
            <a:r>
              <a:rPr lang="en-US" sz="1200" dirty="0" smtClean="0">
                <a:solidFill>
                  <a:schemeClr val="bg1"/>
                </a:solidFill>
                <a:latin typeface="Century Gothic" pitchFamily="34" charset="0"/>
              </a:rPr>
              <a:t>Can </a:t>
            </a:r>
            <a:r>
              <a:rPr lang="en-US" sz="1200" dirty="0">
                <a:solidFill>
                  <a:schemeClr val="bg1"/>
                </a:solidFill>
                <a:latin typeface="Century Gothic" pitchFamily="34" charset="0"/>
              </a:rPr>
              <a:t>be used all year long and under any cream.</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2" name="Picture 38" descr="HR - Serum Powercell (DBD).png"/>
          <p:cNvPicPr>
            <a:picLocks noChangeAspect="1"/>
          </p:cNvPicPr>
          <p:nvPr/>
        </p:nvPicPr>
        <p:blipFill>
          <a:blip r:embed="rId5" cstate="print">
            <a:extLst>
              <a:ext uri="{28A0092B-C50C-407E-A947-70E740481C1C}">
                <a14:useLocalDpi xmlns:a14="http://schemas.microsoft.com/office/drawing/2010/main" val="0"/>
              </a:ext>
            </a:extLst>
          </a:blip>
          <a:srcRect t="8325" b="19794"/>
          <a:stretch>
            <a:fillRect/>
          </a:stretch>
        </p:blipFill>
        <p:spPr bwMode="auto">
          <a:xfrm>
            <a:off x="6567693" y="2358583"/>
            <a:ext cx="617126" cy="90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8" descr="HR - Serum Powercell (DBD).png"/>
          <p:cNvPicPr>
            <a:picLocks noChangeAspect="1"/>
          </p:cNvPicPr>
          <p:nvPr/>
        </p:nvPicPr>
        <p:blipFill>
          <a:blip r:embed="rId6" cstate="print">
            <a:extLst>
              <a:ext uri="{28A0092B-C50C-407E-A947-70E740481C1C}">
                <a14:useLocalDpi xmlns:a14="http://schemas.microsoft.com/office/drawing/2010/main" val="0"/>
              </a:ext>
            </a:extLst>
          </a:blip>
          <a:srcRect t="8325" b="19794"/>
          <a:stretch>
            <a:fillRect/>
          </a:stretch>
        </p:blipFill>
        <p:spPr bwMode="auto">
          <a:xfrm>
            <a:off x="2771800" y="4232388"/>
            <a:ext cx="432048" cy="63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047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HR UNIQUENESS – LIFE PEARL CELLULAR ESSENCE</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356992"/>
            <a:ext cx="4300984" cy="3168352"/>
          </a:xfrm>
          <a:prstGeom prst="wedgeEllipseCallout">
            <a:avLst>
              <a:gd name="adj1" fmla="val -86792"/>
              <a:gd name="adj2" fmla="val -75920"/>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4932040" y="3640956"/>
            <a:ext cx="3888432" cy="2308324"/>
          </a:xfrm>
          <a:prstGeom prst="rect">
            <a:avLst/>
          </a:prstGeom>
          <a:noFill/>
        </p:spPr>
        <p:txBody>
          <a:bodyPr wrap="square">
            <a:spAutoFit/>
          </a:bodyPr>
          <a:lstStyle/>
          <a:p>
            <a:pPr lvl="0" algn="ctr" defTabSz="801472">
              <a:defRPr/>
            </a:pPr>
            <a:r>
              <a:rPr lang="en-US" sz="1200" b="1" u="sng" dirty="0">
                <a:solidFill>
                  <a:srgbClr val="FFFFFF"/>
                </a:solidFill>
                <a:latin typeface="Century Gothic" pitchFamily="34" charset="0"/>
              </a:rPr>
              <a:t>From </a:t>
            </a:r>
            <a:r>
              <a:rPr lang="en-US" sz="1200" b="1" u="sng" dirty="0" smtClean="0">
                <a:solidFill>
                  <a:srgbClr val="FFFFFF"/>
                </a:solidFill>
                <a:latin typeface="Century Gothic" pitchFamily="34" charset="0"/>
              </a:rPr>
              <a:t>45:</a:t>
            </a:r>
          </a:p>
          <a:p>
            <a:pPr lvl="0" algn="ctr" defTabSz="801472">
              <a:defRPr/>
            </a:pPr>
            <a:endParaRPr lang="en-US" sz="1200" b="1" u="sng" dirty="0" smtClean="0">
              <a:solidFill>
                <a:srgbClr val="FFFFFF"/>
              </a:solidFill>
              <a:latin typeface="Century Gothic" pitchFamily="34" charset="0"/>
            </a:endParaRPr>
          </a:p>
          <a:p>
            <a:pPr marL="171450" indent="-171450" algn="ctr">
              <a:buFontTx/>
              <a:buChar char="-"/>
            </a:pPr>
            <a:r>
              <a:rPr lang="en-US" sz="1200" dirty="0">
                <a:solidFill>
                  <a:schemeClr val="bg1"/>
                </a:solidFill>
                <a:latin typeface="Century Gothic" pitchFamily="34" charset="0"/>
              </a:rPr>
              <a:t>THE exceptional complete care of HR.</a:t>
            </a:r>
          </a:p>
          <a:p>
            <a:pPr marL="171450" indent="-171450" algn="ctr">
              <a:buFontTx/>
              <a:buChar char="-"/>
            </a:pPr>
            <a:r>
              <a:rPr lang="en-US" sz="1200" dirty="0">
                <a:solidFill>
                  <a:schemeClr val="bg1"/>
                </a:solidFill>
                <a:latin typeface="Century Gothic" pitchFamily="34" charset="0"/>
              </a:rPr>
              <a:t>The only skincare of the market able to have an intra cellular action and an extra cellular action to allow your skin’s cells to be healthy, layers after layers, secret of a perfect skin. </a:t>
            </a:r>
          </a:p>
          <a:p>
            <a:pPr marL="171450" indent="-171450" algn="ctr">
              <a:buFontTx/>
              <a:buChar char="-"/>
            </a:pPr>
            <a:r>
              <a:rPr lang="en-US" sz="1200" dirty="0" smtClean="0">
                <a:solidFill>
                  <a:schemeClr val="bg1"/>
                </a:solidFill>
                <a:latin typeface="Century Gothic" pitchFamily="34" charset="0"/>
              </a:rPr>
              <a:t>Pure jewel: 4 </a:t>
            </a:r>
            <a:r>
              <a:rPr lang="en-US" sz="1200" dirty="0">
                <a:solidFill>
                  <a:schemeClr val="bg1"/>
                </a:solidFill>
                <a:latin typeface="Century Gothic" pitchFamily="34" charset="0"/>
              </a:rPr>
              <a:t>years to create the packaging with “</a:t>
            </a:r>
            <a:r>
              <a:rPr lang="en-US" sz="1200" dirty="0" err="1">
                <a:solidFill>
                  <a:schemeClr val="bg1"/>
                </a:solidFill>
                <a:latin typeface="Century Gothic" pitchFamily="34" charset="0"/>
              </a:rPr>
              <a:t>Verreries</a:t>
            </a:r>
            <a:r>
              <a:rPr lang="en-US" sz="1200" dirty="0">
                <a:solidFill>
                  <a:schemeClr val="bg1"/>
                </a:solidFill>
                <a:latin typeface="Century Gothic" pitchFamily="34" charset="0"/>
              </a:rPr>
              <a:t> </a:t>
            </a:r>
            <a:r>
              <a:rPr lang="en-US" sz="1200" dirty="0" err="1">
                <a:solidFill>
                  <a:schemeClr val="bg1"/>
                </a:solidFill>
                <a:latin typeface="Century Gothic" pitchFamily="34" charset="0"/>
              </a:rPr>
              <a:t>Brosse</a:t>
            </a:r>
            <a:r>
              <a:rPr lang="en-US" sz="1200" dirty="0">
                <a:solidFill>
                  <a:schemeClr val="bg1"/>
                </a:solidFill>
                <a:latin typeface="Century Gothic" pitchFamily="34" charset="0"/>
              </a:rPr>
              <a:t>”</a:t>
            </a:r>
          </a:p>
          <a:p>
            <a:pPr marL="171450" indent="-171450" algn="ctr">
              <a:buFontTx/>
              <a:buChar char="-"/>
            </a:pPr>
            <a:r>
              <a:rPr lang="en-US" sz="1200" dirty="0">
                <a:solidFill>
                  <a:schemeClr val="bg1"/>
                </a:solidFill>
                <a:latin typeface="Century Gothic" pitchFamily="34" charset="0"/>
              </a:rPr>
              <a:t>Contains micro pearl extracts (precious)</a:t>
            </a:r>
          </a:p>
          <a:p>
            <a:pPr marL="171450" indent="-171450" algn="ctr">
              <a:buFontTx/>
              <a:buChar char="-"/>
            </a:pPr>
            <a:r>
              <a:rPr lang="en-US" sz="1200" dirty="0">
                <a:solidFill>
                  <a:schemeClr val="bg1"/>
                </a:solidFill>
                <a:latin typeface="Century Gothic" pitchFamily="34" charset="0"/>
              </a:rPr>
              <a:t>Supreme melting oil-in-texture for an unique sensorial experience.</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348880"/>
            <a:ext cx="877956" cy="959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226325"/>
            <a:ext cx="720080" cy="7868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0042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HR UNIQUENESS – POWERCELL CREAM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429000"/>
            <a:ext cx="4300984" cy="2160240"/>
          </a:xfrm>
          <a:prstGeom prst="wedgeEllipseCallout">
            <a:avLst>
              <a:gd name="adj1" fmla="val -87087"/>
              <a:gd name="adj2" fmla="val -91500"/>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4932040" y="3640956"/>
            <a:ext cx="3888432" cy="1569660"/>
          </a:xfrm>
          <a:prstGeom prst="rect">
            <a:avLst/>
          </a:prstGeom>
          <a:noFill/>
        </p:spPr>
        <p:txBody>
          <a:bodyPr wrap="square">
            <a:spAutoFit/>
          </a:bodyPr>
          <a:lstStyle/>
          <a:p>
            <a:pPr lvl="0" algn="ctr" defTabSz="801472">
              <a:defRPr/>
            </a:pPr>
            <a:r>
              <a:rPr lang="en-US" sz="1200" b="1" u="sng" dirty="0">
                <a:solidFill>
                  <a:srgbClr val="FFFFFF"/>
                </a:solidFill>
                <a:latin typeface="Century Gothic" pitchFamily="34" charset="0"/>
              </a:rPr>
              <a:t>From </a:t>
            </a:r>
            <a:r>
              <a:rPr lang="en-US" sz="1200" b="1" u="sng" dirty="0" smtClean="0">
                <a:solidFill>
                  <a:srgbClr val="FFFFFF"/>
                </a:solidFill>
                <a:latin typeface="Century Gothic" pitchFamily="34" charset="0"/>
              </a:rPr>
              <a:t>30:</a:t>
            </a:r>
          </a:p>
          <a:p>
            <a:pPr lvl="0" algn="ctr" defTabSz="801472">
              <a:defRPr/>
            </a:pPr>
            <a:endParaRPr lang="en-US" sz="1200" b="1" u="sng" dirty="0" smtClean="0">
              <a:solidFill>
                <a:srgbClr val="FFFFFF"/>
              </a:solidFill>
              <a:latin typeface="Century Gothic" pitchFamily="34" charset="0"/>
            </a:endParaRPr>
          </a:p>
          <a:p>
            <a:pPr algn="ctr" defTabSz="801472">
              <a:defRPr/>
            </a:pPr>
            <a:r>
              <a:rPr lang="en-US" sz="1200" dirty="0" smtClean="0">
                <a:solidFill>
                  <a:schemeClr val="bg1"/>
                </a:solidFill>
                <a:latin typeface="Century Gothic" pitchFamily="34" charset="0"/>
              </a:rPr>
              <a:t>- The </a:t>
            </a:r>
            <a:r>
              <a:rPr lang="en-US" sz="1200" dirty="0">
                <a:solidFill>
                  <a:schemeClr val="bg1"/>
                </a:solidFill>
                <a:latin typeface="Century Gothic" pitchFamily="34" charset="0"/>
              </a:rPr>
              <a:t>1</a:t>
            </a:r>
            <a:r>
              <a:rPr lang="en-US" sz="1200" baseline="30000" dirty="0">
                <a:solidFill>
                  <a:schemeClr val="bg1"/>
                </a:solidFill>
                <a:latin typeface="Century Gothic" pitchFamily="34" charset="0"/>
              </a:rPr>
              <a:t>st</a:t>
            </a:r>
            <a:r>
              <a:rPr lang="en-US" sz="1200" dirty="0">
                <a:solidFill>
                  <a:schemeClr val="bg1"/>
                </a:solidFill>
                <a:latin typeface="Century Gothic" pitchFamily="34" charset="0"/>
              </a:rPr>
              <a:t> brand to use </a:t>
            </a:r>
            <a:r>
              <a:rPr lang="en-US" sz="1200" dirty="0" smtClean="0">
                <a:solidFill>
                  <a:schemeClr val="bg1"/>
                </a:solidFill>
                <a:latin typeface="Century Gothic" pitchFamily="34" charset="0"/>
              </a:rPr>
              <a:t>native vegetal </a:t>
            </a:r>
            <a:r>
              <a:rPr lang="en-US" sz="1200" dirty="0">
                <a:solidFill>
                  <a:schemeClr val="bg1"/>
                </a:solidFill>
                <a:latin typeface="Century Gothic" pitchFamily="34" charset="0"/>
              </a:rPr>
              <a:t>cells in a skincare.</a:t>
            </a:r>
          </a:p>
          <a:p>
            <a:pPr algn="ctr"/>
            <a:r>
              <a:rPr lang="en-US" sz="1200" dirty="0">
                <a:solidFill>
                  <a:schemeClr val="bg1"/>
                </a:solidFill>
                <a:latin typeface="Century Gothic" pitchFamily="34" charset="0"/>
              </a:rPr>
              <a:t>- </a:t>
            </a:r>
            <a:r>
              <a:rPr lang="en-US" sz="1200" dirty="0" smtClean="0">
                <a:solidFill>
                  <a:schemeClr val="bg1"/>
                </a:solidFill>
                <a:latin typeface="Century Gothic" pitchFamily="34" charset="0"/>
              </a:rPr>
              <a:t>Protects, </a:t>
            </a:r>
            <a:r>
              <a:rPr lang="en-US" sz="1200" dirty="0">
                <a:solidFill>
                  <a:schemeClr val="bg1"/>
                </a:solidFill>
                <a:latin typeface="Century Gothic" pitchFamily="34" charset="0"/>
              </a:rPr>
              <a:t>repairs and regenerates the skin, protects against 25 daily youth aggressors.</a:t>
            </a:r>
          </a:p>
          <a:p>
            <a:pPr marL="171450" indent="-171450" algn="ctr">
              <a:buFontTx/>
              <a:buChar char="-"/>
            </a:pPr>
            <a:r>
              <a:rPr lang="en-US" sz="1200" dirty="0">
                <a:solidFill>
                  <a:schemeClr val="bg1"/>
                </a:solidFill>
                <a:latin typeface="Century Gothic" pitchFamily="34" charset="0"/>
              </a:rPr>
              <a:t>THE daily dose of youth to boost skin’s cells, prolongs the serum action</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2" name="Picture 10" descr="C:\Documents and Settings\Claire.IMBERT.EMEA\Bureau\POWERCELL 2014\wetransfer-6285dd\HR - Pot Powercell (DB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75" t="10122" r="18125" b="33333"/>
          <a:stretch/>
        </p:blipFill>
        <p:spPr bwMode="auto">
          <a:xfrm>
            <a:off x="6528405" y="2420888"/>
            <a:ext cx="69947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C:\Documents and Settings\Claire.IMBERT.EMEA\Bureau\POWERCELL 2014\wetransfer-6285dd\HR - Pot Powercell (DB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575" t="10122" r="18125" b="33333"/>
          <a:stretch/>
        </p:blipFill>
        <p:spPr bwMode="auto">
          <a:xfrm>
            <a:off x="2699792" y="4365104"/>
            <a:ext cx="455120" cy="51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8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262316"/>
            <a:ext cx="6696744" cy="523220"/>
          </a:xfrm>
          <a:prstGeom prst="rect">
            <a:avLst/>
          </a:prstGeom>
          <a:noFill/>
        </p:spPr>
        <p:txBody>
          <a:bodyPr wrap="square" rtlCol="0">
            <a:spAutoFit/>
          </a:bodyPr>
          <a:lstStyle/>
          <a:p>
            <a:pPr algn="r" fontAlgn="base">
              <a:spcBef>
                <a:spcPct val="0"/>
              </a:spcBef>
              <a:spcAft>
                <a:spcPct val="0"/>
              </a:spcAft>
            </a:pPr>
            <a:r>
              <a:rPr lang="fr-FR" sz="2800" dirty="0" smtClean="0">
                <a:solidFill>
                  <a:srgbClr val="B5A692"/>
                </a:solidFill>
              </a:rPr>
              <a:t>INTRODUCTION</a:t>
            </a:r>
            <a:endParaRPr lang="fr-FR" sz="2800" dirty="0">
              <a:solidFill>
                <a:srgbClr val="B5A692"/>
              </a:solidFill>
            </a:endParaRPr>
          </a:p>
        </p:txBody>
      </p:sp>
      <p:sp>
        <p:nvSpPr>
          <p:cNvPr id="4" name="ZoneTexte 3"/>
          <p:cNvSpPr txBox="1"/>
          <p:nvPr/>
        </p:nvSpPr>
        <p:spPr>
          <a:xfrm>
            <a:off x="755576" y="1484784"/>
            <a:ext cx="7632848" cy="5262979"/>
          </a:xfrm>
          <a:prstGeom prst="rect">
            <a:avLst/>
          </a:prstGeom>
          <a:noFill/>
        </p:spPr>
        <p:txBody>
          <a:bodyPr wrap="square" rtlCol="0">
            <a:spAutoFit/>
          </a:bodyPr>
          <a:lstStyle/>
          <a:p>
            <a:pPr algn="ctr"/>
            <a:endParaRPr lang="fr-FR" sz="2400" dirty="0" smtClean="0">
              <a:solidFill>
                <a:schemeClr val="bg1"/>
              </a:solidFill>
            </a:endParaRPr>
          </a:p>
          <a:p>
            <a:pPr algn="ctr"/>
            <a:endParaRPr lang="fr-FR" sz="2400" dirty="0">
              <a:solidFill>
                <a:schemeClr val="bg1"/>
              </a:solidFill>
            </a:endParaRPr>
          </a:p>
          <a:p>
            <a:pPr algn="ctr"/>
            <a:r>
              <a:rPr lang="fr-FR" sz="2400" dirty="0" smtClean="0">
                <a:solidFill>
                  <a:schemeClr val="bg1"/>
                </a:solidFill>
              </a:rPr>
              <a:t>LINKSELLING &amp; CROSS SELLING </a:t>
            </a:r>
          </a:p>
          <a:p>
            <a:pPr algn="ctr"/>
            <a:endParaRPr lang="fr-FR" sz="2400" dirty="0" smtClean="0">
              <a:solidFill>
                <a:schemeClr val="bg1"/>
              </a:solidFill>
            </a:endParaRPr>
          </a:p>
          <a:p>
            <a:pPr algn="ctr"/>
            <a:r>
              <a:rPr lang="fr-FR" sz="2400" dirty="0" smtClean="0">
                <a:solidFill>
                  <a:schemeClr val="bg1"/>
                </a:solidFill>
              </a:rPr>
              <a:t>= </a:t>
            </a:r>
          </a:p>
          <a:p>
            <a:pPr algn="ctr"/>
            <a:endParaRPr lang="fr-FR" sz="2400" dirty="0" smtClean="0">
              <a:solidFill>
                <a:schemeClr val="bg1"/>
              </a:solidFill>
            </a:endParaRPr>
          </a:p>
          <a:p>
            <a:pPr algn="ctr"/>
            <a:r>
              <a:rPr lang="fr-FR" sz="2400" dirty="0" smtClean="0">
                <a:solidFill>
                  <a:schemeClr val="bg1"/>
                </a:solidFill>
              </a:rPr>
              <a:t>PROPOSE A </a:t>
            </a:r>
            <a:r>
              <a:rPr lang="fr-FR" sz="2400" b="1" dirty="0" smtClean="0">
                <a:solidFill>
                  <a:schemeClr val="bg1"/>
                </a:solidFill>
              </a:rPr>
              <a:t>PERSONALIZED</a:t>
            </a:r>
            <a:r>
              <a:rPr lang="fr-FR" sz="2400" dirty="0" smtClean="0">
                <a:solidFill>
                  <a:schemeClr val="bg1"/>
                </a:solidFill>
              </a:rPr>
              <a:t> SERVICE TO OUR</a:t>
            </a:r>
          </a:p>
          <a:p>
            <a:pPr algn="ctr"/>
            <a:r>
              <a:rPr lang="fr-FR" sz="2400" dirty="0" smtClean="0">
                <a:solidFill>
                  <a:schemeClr val="bg1"/>
                </a:solidFill>
              </a:rPr>
              <a:t> SKINCARE AND MASCARAS CUSTOMERS </a:t>
            </a:r>
          </a:p>
          <a:p>
            <a:pPr algn="ctr"/>
            <a:r>
              <a:rPr lang="fr-FR" sz="2400" dirty="0" smtClean="0">
                <a:solidFill>
                  <a:schemeClr val="bg1"/>
                </a:solidFill>
              </a:rPr>
              <a:t>THROUGH AN ADAPTED AND COMPLETE BEAUTY ROUTINE</a:t>
            </a:r>
          </a:p>
          <a:p>
            <a:pPr algn="ctr"/>
            <a:endParaRPr lang="fr-FR" sz="2400" dirty="0" smtClean="0">
              <a:solidFill>
                <a:schemeClr val="bg1"/>
              </a:solidFill>
            </a:endParaRPr>
          </a:p>
          <a:p>
            <a:pPr marL="342900" indent="-342900" algn="ctr">
              <a:buAutoNum type="arabicPeriod"/>
            </a:pPr>
            <a:endParaRPr lang="fr-FR" sz="2400" dirty="0" smtClean="0">
              <a:solidFill>
                <a:schemeClr val="bg1"/>
              </a:solidFill>
            </a:endParaRPr>
          </a:p>
          <a:p>
            <a:pPr algn="ctr"/>
            <a:endParaRPr lang="fr-FR" sz="2400" dirty="0">
              <a:solidFill>
                <a:schemeClr val="bg1"/>
              </a:solidFill>
            </a:endParaRPr>
          </a:p>
          <a:p>
            <a:pPr algn="ctr"/>
            <a:endParaRPr lang="fr-FR" sz="2400" dirty="0">
              <a:solidFill>
                <a:schemeClr val="bg1"/>
              </a:solidFill>
            </a:endParaRPr>
          </a:p>
        </p:txBody>
      </p:sp>
    </p:spTree>
    <p:extLst>
      <p:ext uri="{BB962C8B-B14F-4D97-AF65-F5344CB8AC3E}">
        <p14:creationId xmlns:p14="http://schemas.microsoft.com/office/powerpoint/2010/main" val="33449009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HR UNIQUENESS – PRODIGY CREAM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429000"/>
            <a:ext cx="4300984" cy="3240360"/>
          </a:xfrm>
          <a:prstGeom prst="wedgeEllipseCallout">
            <a:avLst>
              <a:gd name="adj1" fmla="val -87973"/>
              <a:gd name="adj2" fmla="val -77390"/>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4932040" y="3640956"/>
            <a:ext cx="3888432" cy="2862322"/>
          </a:xfrm>
          <a:prstGeom prst="rect">
            <a:avLst/>
          </a:prstGeom>
          <a:noFill/>
        </p:spPr>
        <p:txBody>
          <a:bodyPr wrap="square">
            <a:spAutoFit/>
          </a:bodyPr>
          <a:lstStyle/>
          <a:p>
            <a:pPr lvl="0" algn="ctr" defTabSz="801472">
              <a:defRPr/>
            </a:pPr>
            <a:r>
              <a:rPr lang="en-US" sz="1200" b="1" u="sng" dirty="0">
                <a:solidFill>
                  <a:srgbClr val="FFFFFF"/>
                </a:solidFill>
                <a:latin typeface="Century Gothic" pitchFamily="34" charset="0"/>
              </a:rPr>
              <a:t>From 4</a:t>
            </a:r>
            <a:r>
              <a:rPr lang="en-US" sz="1200" b="1" u="sng" dirty="0" smtClean="0">
                <a:solidFill>
                  <a:srgbClr val="FFFFFF"/>
                </a:solidFill>
                <a:latin typeface="Century Gothic" pitchFamily="34" charset="0"/>
              </a:rPr>
              <a:t>0:</a:t>
            </a:r>
          </a:p>
          <a:p>
            <a:pPr lvl="0" algn="ctr" defTabSz="801472">
              <a:defRPr/>
            </a:pPr>
            <a:endParaRPr lang="en-US" sz="1200" b="1" u="sng" dirty="0" smtClean="0">
              <a:solidFill>
                <a:srgbClr val="FFFFFF"/>
              </a:solidFill>
              <a:latin typeface="Century Gothic" pitchFamily="34" charset="0"/>
            </a:endParaRPr>
          </a:p>
          <a:p>
            <a:pPr marL="171450" lvl="0" indent="-171450" algn="ctr" defTabSz="801472">
              <a:buFontTx/>
              <a:buChar char="-"/>
              <a:defRPr/>
            </a:pPr>
            <a:r>
              <a:rPr lang="en-US" sz="1200" dirty="0">
                <a:solidFill>
                  <a:srgbClr val="FFFFFF"/>
                </a:solidFill>
                <a:latin typeface="Century Gothic" pitchFamily="34" charset="0"/>
              </a:rPr>
              <a:t>The 1</a:t>
            </a:r>
            <a:r>
              <a:rPr lang="en-US" sz="1200" baseline="30000" dirty="0">
                <a:solidFill>
                  <a:srgbClr val="FFFFFF"/>
                </a:solidFill>
                <a:latin typeface="Century Gothic" pitchFamily="34" charset="0"/>
              </a:rPr>
              <a:t>st</a:t>
            </a:r>
            <a:r>
              <a:rPr lang="en-US" sz="1200" dirty="0">
                <a:solidFill>
                  <a:srgbClr val="FFFFFF"/>
                </a:solidFill>
                <a:latin typeface="Century Gothic" pitchFamily="34" charset="0"/>
              </a:rPr>
              <a:t> brand </a:t>
            </a:r>
            <a:r>
              <a:rPr lang="en-US" sz="1200" dirty="0" smtClean="0">
                <a:solidFill>
                  <a:srgbClr val="FFFFFF"/>
                </a:solidFill>
                <a:latin typeface="Century Gothic" pitchFamily="34" charset="0"/>
              </a:rPr>
              <a:t>that developed </a:t>
            </a:r>
            <a:r>
              <a:rPr lang="en-US" sz="1200" dirty="0">
                <a:solidFill>
                  <a:srgbClr val="FFFFFF"/>
                </a:solidFill>
                <a:latin typeface="Century Gothic" pitchFamily="34" charset="0"/>
              </a:rPr>
              <a:t>the 1st global anti-ageing skincare.</a:t>
            </a:r>
          </a:p>
          <a:p>
            <a:pPr marL="171450" lvl="0" indent="-171450" algn="ctr" defTabSz="801472">
              <a:buFontTx/>
              <a:buChar char="-"/>
              <a:defRPr/>
            </a:pPr>
            <a:r>
              <a:rPr lang="en-US" sz="1200" dirty="0">
                <a:solidFill>
                  <a:schemeClr val="bg1"/>
                </a:solidFill>
                <a:latin typeface="Century Gothic" pitchFamily="34" charset="0"/>
              </a:rPr>
              <a:t>The mythical cream, which has made its proofs </a:t>
            </a:r>
            <a:r>
              <a:rPr lang="en-US" sz="1200" dirty="0" smtClean="0">
                <a:solidFill>
                  <a:schemeClr val="bg1"/>
                </a:solidFill>
                <a:latin typeface="Century Gothic" pitchFamily="34" charset="0"/>
              </a:rPr>
              <a:t>for </a:t>
            </a:r>
            <a:r>
              <a:rPr lang="en-US" sz="1200" dirty="0">
                <a:solidFill>
                  <a:schemeClr val="bg1"/>
                </a:solidFill>
                <a:latin typeface="Century Gothic" pitchFamily="34" charset="0"/>
              </a:rPr>
              <a:t>more than 10 years.</a:t>
            </a:r>
          </a:p>
          <a:p>
            <a:pPr marL="171450" lvl="0" indent="-171450" algn="ctr" defTabSz="801472">
              <a:buFontTx/>
              <a:buChar char="-"/>
              <a:defRPr/>
            </a:pPr>
            <a:r>
              <a:rPr lang="en-US" sz="1200" dirty="0">
                <a:solidFill>
                  <a:schemeClr val="bg1"/>
                </a:solidFill>
                <a:latin typeface="Century Gothic" pitchFamily="34" charset="0"/>
              </a:rPr>
              <a:t>2012: renovation of technology for more efficiency </a:t>
            </a:r>
          </a:p>
          <a:p>
            <a:pPr marL="171450" lvl="0" indent="-171450" algn="ctr" defTabSz="801472">
              <a:buFontTx/>
              <a:buChar char="-"/>
              <a:defRPr/>
            </a:pPr>
            <a:r>
              <a:rPr lang="en-US" sz="1200" dirty="0">
                <a:solidFill>
                  <a:srgbClr val="FFFFFF"/>
                </a:solidFill>
                <a:latin typeface="Century Gothic" pitchFamily="34" charset="0"/>
              </a:rPr>
              <a:t>The skincare that does everything but with an in-depth </a:t>
            </a:r>
            <a:r>
              <a:rPr lang="en-US" sz="1200" dirty="0" err="1">
                <a:solidFill>
                  <a:srgbClr val="FFFFFF"/>
                </a:solidFill>
                <a:latin typeface="Century Gothic" pitchFamily="34" charset="0"/>
              </a:rPr>
              <a:t>redensification</a:t>
            </a:r>
            <a:r>
              <a:rPr lang="en-US" sz="1200" dirty="0">
                <a:solidFill>
                  <a:srgbClr val="FFFFFF"/>
                </a:solidFill>
                <a:latin typeface="Century Gothic" pitchFamily="34" charset="0"/>
              </a:rPr>
              <a:t> even at the deepest dermis (stops collagen </a:t>
            </a:r>
            <a:r>
              <a:rPr lang="en-US" sz="1200" dirty="0" err="1">
                <a:solidFill>
                  <a:srgbClr val="FFFFFF"/>
                </a:solidFill>
                <a:latin typeface="Century Gothic" pitchFamily="34" charset="0"/>
              </a:rPr>
              <a:t>caramelization</a:t>
            </a:r>
            <a:r>
              <a:rPr lang="en-US" sz="1200" dirty="0">
                <a:solidFill>
                  <a:srgbClr val="FFFFFF"/>
                </a:solidFill>
                <a:latin typeface="Century Gothic" pitchFamily="34" charset="0"/>
              </a:rPr>
              <a:t> and prevents fibroblasts death).</a:t>
            </a:r>
          </a:p>
          <a:p>
            <a:pPr marL="171450" lvl="0" indent="-171450" algn="ctr" defTabSz="801472">
              <a:buFontTx/>
              <a:buChar char="-"/>
              <a:defRPr/>
            </a:pPr>
            <a:r>
              <a:rPr lang="en-US" sz="1200" dirty="0" smtClean="0">
                <a:solidFill>
                  <a:schemeClr val="bg1"/>
                </a:solidFill>
                <a:latin typeface="Century Gothic" pitchFamily="34" charset="0"/>
              </a:rPr>
              <a:t>Mythical </a:t>
            </a:r>
            <a:r>
              <a:rPr lang="en-US" sz="1200" dirty="0">
                <a:solidFill>
                  <a:schemeClr val="bg1"/>
                </a:solidFill>
                <a:latin typeface="Century Gothic" pitchFamily="34" charset="0"/>
              </a:rPr>
              <a:t>prodigious texture for a sumptuous comfort and a matt, velvet </a:t>
            </a:r>
            <a:r>
              <a:rPr lang="en-US" sz="1200" dirty="0" smtClean="0">
                <a:solidFill>
                  <a:schemeClr val="bg1"/>
                </a:solidFill>
                <a:latin typeface="Century Gothic" pitchFamily="34" charset="0"/>
              </a:rPr>
              <a:t>finish</a:t>
            </a:r>
          </a:p>
          <a:p>
            <a:pPr marL="171450" lvl="0" indent="-171450" algn="ctr" defTabSz="801472">
              <a:buFontTx/>
              <a:buChar char="-"/>
              <a:defRPr/>
            </a:pPr>
            <a:r>
              <a:rPr lang="en-US" sz="1200" dirty="0" smtClean="0">
                <a:solidFill>
                  <a:schemeClr val="bg1"/>
                </a:solidFill>
                <a:latin typeface="Century Gothic" pitchFamily="34" charset="0"/>
              </a:rPr>
              <a:t>Delicate fragrance</a:t>
            </a:r>
            <a:endParaRPr lang="en-US" sz="1200" dirty="0">
              <a:solidFill>
                <a:schemeClr val="bg1"/>
              </a:solidFill>
              <a:latin typeface="Century Gothic" pitchFamily="34" charset="0"/>
            </a:endParaRP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4" name="Picture 7" descr="Prodi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1492" y="2301261"/>
            <a:ext cx="1009527" cy="101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Prodi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2261" y="4293096"/>
            <a:ext cx="64582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03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HR UNIQUENESS – PRODIGY EXTREME CREAM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645024"/>
            <a:ext cx="4300984" cy="1944216"/>
          </a:xfrm>
          <a:prstGeom prst="wedgeEllipseCallout">
            <a:avLst>
              <a:gd name="adj1" fmla="val -85906"/>
              <a:gd name="adj2" fmla="val -106524"/>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4932040" y="3997513"/>
            <a:ext cx="3888432" cy="1015663"/>
          </a:xfrm>
          <a:prstGeom prst="rect">
            <a:avLst/>
          </a:prstGeom>
          <a:noFill/>
        </p:spPr>
        <p:txBody>
          <a:bodyPr wrap="square">
            <a:spAutoFit/>
          </a:bodyPr>
          <a:lstStyle/>
          <a:p>
            <a:pPr lvl="0" algn="ctr" defTabSz="801472">
              <a:defRPr/>
            </a:pPr>
            <a:r>
              <a:rPr lang="en-US" sz="1200" b="1" u="sng" dirty="0">
                <a:solidFill>
                  <a:srgbClr val="FFFFFF"/>
                </a:solidFill>
                <a:latin typeface="Century Gothic" pitchFamily="34" charset="0"/>
              </a:rPr>
              <a:t>From </a:t>
            </a:r>
            <a:r>
              <a:rPr lang="en-US" sz="1200" b="1" u="sng" dirty="0" smtClean="0">
                <a:solidFill>
                  <a:srgbClr val="FFFFFF"/>
                </a:solidFill>
                <a:latin typeface="Century Gothic" pitchFamily="34" charset="0"/>
              </a:rPr>
              <a:t>50:</a:t>
            </a:r>
          </a:p>
          <a:p>
            <a:pPr lvl="0" algn="ctr" defTabSz="801472">
              <a:defRPr/>
            </a:pPr>
            <a:endParaRPr lang="en-US" sz="1200" b="1" u="sng" dirty="0" smtClean="0">
              <a:solidFill>
                <a:srgbClr val="FFFFFF"/>
              </a:solidFill>
              <a:latin typeface="Century Gothic" pitchFamily="34" charset="0"/>
            </a:endParaRPr>
          </a:p>
          <a:p>
            <a:pPr marL="171450" lvl="0" indent="-171450" algn="ctr" defTabSz="801472">
              <a:buFontTx/>
              <a:buChar char="-"/>
              <a:defRPr/>
            </a:pPr>
            <a:r>
              <a:rPr lang="en-US" sz="1200" dirty="0">
                <a:solidFill>
                  <a:srgbClr val="FFFFFF"/>
                </a:solidFill>
                <a:latin typeface="Century Gothic" pitchFamily="34" charset="0"/>
              </a:rPr>
              <a:t>The skincare that does everything but with an extreme nutrition of the eye contour for an ultimate comfort.</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3" name="Picture 9" descr="PRODIGY_EXTRE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2420888"/>
            <a:ext cx="816099" cy="88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PRODIGY_EXTRE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0428" y="4367058"/>
            <a:ext cx="513419" cy="5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95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HR UNIQUENESS – LIFE PEARL CELLULAR CREAM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2924944"/>
            <a:ext cx="4565080" cy="3933056"/>
          </a:xfrm>
          <a:prstGeom prst="wedgeEllipseCallout">
            <a:avLst>
              <a:gd name="adj1" fmla="val -80620"/>
              <a:gd name="adj2" fmla="val -59703"/>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4860032" y="3037016"/>
            <a:ext cx="3888432" cy="3416320"/>
          </a:xfrm>
          <a:prstGeom prst="rect">
            <a:avLst/>
          </a:prstGeom>
          <a:noFill/>
        </p:spPr>
        <p:txBody>
          <a:bodyPr wrap="square">
            <a:spAutoFit/>
          </a:bodyPr>
          <a:lstStyle/>
          <a:p>
            <a:pPr lvl="0" algn="ctr" defTabSz="801472">
              <a:defRPr/>
            </a:pPr>
            <a:r>
              <a:rPr lang="en-US" sz="1200" b="1" u="sng" dirty="0">
                <a:solidFill>
                  <a:schemeClr val="bg1"/>
                </a:solidFill>
                <a:latin typeface="Century Gothic" pitchFamily="34" charset="0"/>
              </a:rPr>
              <a:t>From </a:t>
            </a:r>
            <a:r>
              <a:rPr lang="en-US" sz="1200" b="1" u="sng" dirty="0" smtClean="0">
                <a:solidFill>
                  <a:schemeClr val="bg1"/>
                </a:solidFill>
                <a:latin typeface="Century Gothic" pitchFamily="34" charset="0"/>
              </a:rPr>
              <a:t>45:</a:t>
            </a:r>
          </a:p>
          <a:p>
            <a:pPr lvl="0" algn="ctr" defTabSz="801472">
              <a:defRPr/>
            </a:pPr>
            <a:endParaRPr lang="en-US" sz="1000" b="1" u="sng" dirty="0" smtClean="0">
              <a:solidFill>
                <a:schemeClr val="bg1"/>
              </a:solidFill>
              <a:latin typeface="Century Gothic" pitchFamily="34" charset="0"/>
            </a:endParaRPr>
          </a:p>
          <a:p>
            <a:pPr marL="171450" indent="-171450" algn="ctr">
              <a:buFontTx/>
              <a:buChar char="-"/>
            </a:pPr>
            <a:r>
              <a:rPr lang="en-US" sz="1200" dirty="0">
                <a:solidFill>
                  <a:schemeClr val="bg1"/>
                </a:solidFill>
                <a:latin typeface="Century Gothic" pitchFamily="34" charset="0"/>
              </a:rPr>
              <a:t>THE exceptional complete care of HR.</a:t>
            </a:r>
          </a:p>
          <a:p>
            <a:pPr marL="171450" indent="-171450" algn="ctr">
              <a:buFontTx/>
              <a:buChar char="-"/>
            </a:pPr>
            <a:r>
              <a:rPr lang="en-US" sz="1200" dirty="0">
                <a:solidFill>
                  <a:schemeClr val="bg1"/>
                </a:solidFill>
                <a:latin typeface="Century Gothic" pitchFamily="34" charset="0"/>
              </a:rPr>
              <a:t>Reinforces and completes the essence action: intra cellular action AND “orient”.</a:t>
            </a:r>
          </a:p>
          <a:p>
            <a:pPr marL="171450" indent="-171450" algn="ctr">
              <a:buFontTx/>
              <a:buChar char="-"/>
            </a:pPr>
            <a:r>
              <a:rPr lang="en-US" sz="1200" dirty="0">
                <a:solidFill>
                  <a:schemeClr val="bg1"/>
                </a:solidFill>
                <a:latin typeface="Century Gothic" pitchFamily="34" charset="0"/>
              </a:rPr>
              <a:t>Orient (radiance): ultimate perfection criteria of the Royal Black Pearl: translucency, radiance layers after layers.</a:t>
            </a:r>
          </a:p>
          <a:p>
            <a:pPr marL="171450" indent="-171450" algn="ctr">
              <a:buFontTx/>
              <a:buChar char="-"/>
            </a:pPr>
            <a:r>
              <a:rPr lang="en-US" sz="1200" dirty="0">
                <a:solidFill>
                  <a:schemeClr val="bg1"/>
                </a:solidFill>
                <a:latin typeface="Century Gothic" pitchFamily="34" charset="0"/>
              </a:rPr>
              <a:t>Thanks to the Light Essence Complex, LPC cream detoxifies and renews cells layers after layers to regain the “orient” (radiance) of a youthful skin.</a:t>
            </a:r>
          </a:p>
          <a:p>
            <a:pPr marL="171450" indent="-171450" algn="ctr" defTabSz="801472">
              <a:buFontTx/>
              <a:buChar char="-"/>
              <a:defRPr/>
            </a:pPr>
            <a:r>
              <a:rPr lang="en-US" sz="1200" dirty="0">
                <a:solidFill>
                  <a:schemeClr val="bg1"/>
                </a:solidFill>
                <a:latin typeface="Century Gothic" pitchFamily="34" charset="0"/>
              </a:rPr>
              <a:t>Contains micro pearl extracts (precious)</a:t>
            </a:r>
          </a:p>
          <a:p>
            <a:pPr marL="171450" lvl="0" indent="-171450" algn="ctr" defTabSz="801472">
              <a:buFontTx/>
              <a:buChar char="-"/>
              <a:defRPr/>
            </a:pPr>
            <a:r>
              <a:rPr lang="en-US" sz="1200" dirty="0">
                <a:solidFill>
                  <a:schemeClr val="bg1"/>
                </a:solidFill>
                <a:latin typeface="Century Gothic" pitchFamily="34" charset="0"/>
              </a:rPr>
              <a:t>Massage pearl: cooling effect &amp; perfect shape specially design for a unique anti-ageing massage ritual.</a:t>
            </a:r>
          </a:p>
          <a:p>
            <a:pPr marL="171450" lvl="0" indent="-171450" algn="ctr" defTabSz="801472">
              <a:buFontTx/>
              <a:buChar char="-"/>
              <a:defRPr/>
            </a:pPr>
            <a:r>
              <a:rPr lang="en-US" sz="1200" dirty="0">
                <a:solidFill>
                  <a:schemeClr val="bg1"/>
                </a:solidFill>
                <a:latin typeface="Century Gothic" pitchFamily="34" charset="0"/>
              </a:rPr>
              <a:t>Perfect osmosis with the skin, precious satin veil for an ultimate comfort all day long.</a:t>
            </a:r>
          </a:p>
        </p:txBody>
      </p:sp>
      <p:sp>
        <p:nvSpPr>
          <p:cNvPr id="10" name="ZoneTexte 9"/>
          <p:cNvSpPr txBox="1"/>
          <p:nvPr/>
        </p:nvSpPr>
        <p:spPr>
          <a:xfrm>
            <a:off x="4752528" y="119675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55679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2" name="Picture 60" descr="G:\DPLI_HELENA_RUBINSTEIN_POWER_Beauty\Service\4. Projects\4. Products\1. Skincare\4. Life Pearl\Life Pearl Cream 2013\Visuals\Packshot\DETOURE\Potdétouré.TIF"/>
          <p:cNvPicPr>
            <a:picLocks noChangeAspect="1" noChangeArrowheads="1"/>
          </p:cNvPicPr>
          <p:nvPr/>
        </p:nvPicPr>
        <p:blipFill>
          <a:blip r:embed="rId5" cstate="print">
            <a:extLst>
              <a:ext uri="{28A0092B-C50C-407E-A947-70E740481C1C}">
                <a14:useLocalDpi xmlns:a14="http://schemas.microsoft.com/office/drawing/2010/main" val="0"/>
              </a:ext>
            </a:extLst>
          </a:blip>
          <a:srcRect l="13596" t="11862" r="11214" b="10016"/>
          <a:stretch>
            <a:fillRect/>
          </a:stretch>
        </p:blipFill>
        <p:spPr bwMode="auto">
          <a:xfrm>
            <a:off x="6523307" y="2060848"/>
            <a:ext cx="705897" cy="7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0" descr="G:\DPLI_HELENA_RUBINSTEIN_POWER_Beauty\Service\4. Projects\4. Products\1. Skincare\4. Life Pearl\Life Pearl Cream 2013\Visuals\Packshot\DETOURE\Potdétouré.TIF"/>
          <p:cNvPicPr>
            <a:picLocks noChangeAspect="1" noChangeArrowheads="1"/>
          </p:cNvPicPr>
          <p:nvPr/>
        </p:nvPicPr>
        <p:blipFill>
          <a:blip r:embed="rId5" cstate="print">
            <a:extLst>
              <a:ext uri="{28A0092B-C50C-407E-A947-70E740481C1C}">
                <a14:useLocalDpi xmlns:a14="http://schemas.microsoft.com/office/drawing/2010/main" val="0"/>
              </a:ext>
            </a:extLst>
          </a:blip>
          <a:srcRect l="13596" t="11862" r="11214" b="10016"/>
          <a:stretch>
            <a:fillRect/>
          </a:stretch>
        </p:blipFill>
        <p:spPr bwMode="auto">
          <a:xfrm>
            <a:off x="2771800" y="4362390"/>
            <a:ext cx="432048" cy="47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960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HR UNIQUENESS – Re-PLASTY MESOLIFT CONCENTRATE</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573016"/>
            <a:ext cx="4300984" cy="3168352"/>
          </a:xfrm>
          <a:prstGeom prst="wedgeEllipseCallout">
            <a:avLst>
              <a:gd name="adj1" fmla="val -87973"/>
              <a:gd name="adj2" fmla="val -82735"/>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78152" y="3816330"/>
            <a:ext cx="3598304" cy="2677656"/>
          </a:xfrm>
          <a:prstGeom prst="rect">
            <a:avLst/>
          </a:prstGeom>
          <a:noFill/>
        </p:spPr>
        <p:txBody>
          <a:bodyPr wrap="square">
            <a:spAutoFit/>
          </a:bodyPr>
          <a:lstStyle/>
          <a:p>
            <a:pPr lvl="0" algn="ctr" defTabSz="801472">
              <a:defRPr/>
            </a:pPr>
            <a:r>
              <a:rPr lang="en-US" sz="1200" b="1" dirty="0">
                <a:solidFill>
                  <a:srgbClr val="FFFFFF"/>
                </a:solidFill>
                <a:latin typeface="Century Gothic" pitchFamily="34" charset="0"/>
              </a:rPr>
              <a:t> </a:t>
            </a:r>
            <a:r>
              <a:rPr lang="en-US" sz="1200" b="1" u="sng" dirty="0">
                <a:solidFill>
                  <a:srgbClr val="FFFFFF"/>
                </a:solidFill>
                <a:latin typeface="Century Gothic" pitchFamily="34" charset="0"/>
              </a:rPr>
              <a:t>Dullness and </a:t>
            </a:r>
            <a:r>
              <a:rPr lang="en-US" sz="1200" b="1" u="sng" dirty="0" smtClean="0">
                <a:solidFill>
                  <a:srgbClr val="FFFFFF"/>
                </a:solidFill>
                <a:latin typeface="Century Gothic" pitchFamily="34" charset="0"/>
              </a:rPr>
              <a:t>sagging:</a:t>
            </a:r>
          </a:p>
          <a:p>
            <a:pPr lvl="0" algn="ctr" defTabSz="801472">
              <a:defRPr/>
            </a:pPr>
            <a:endParaRPr lang="en-US" sz="1200" dirty="0" smtClean="0">
              <a:solidFill>
                <a:srgbClr val="FFFFFF"/>
              </a:solidFill>
              <a:latin typeface="Century Gothic" pitchFamily="34" charset="0"/>
            </a:endParaRPr>
          </a:p>
          <a:p>
            <a:pPr marL="171450" indent="-171450" algn="ctr">
              <a:buFontTx/>
              <a:buChar char="-"/>
            </a:pPr>
            <a:r>
              <a:rPr lang="en-US" sz="1200" dirty="0" smtClean="0">
                <a:solidFill>
                  <a:schemeClr val="bg1"/>
                </a:solidFill>
                <a:latin typeface="Century Gothic" pitchFamily="34" charset="0"/>
                <a:ea typeface="MS PGothic" pitchFamily="34" charset="-128"/>
              </a:rPr>
              <a:t>Developed </a:t>
            </a:r>
            <a:r>
              <a:rPr lang="en-US" sz="1200" dirty="0">
                <a:solidFill>
                  <a:schemeClr val="bg1"/>
                </a:solidFill>
                <a:latin typeface="Century Gothic" pitchFamily="34" charset="0"/>
              </a:rPr>
              <a:t>in collaboration </a:t>
            </a:r>
            <a:r>
              <a:rPr lang="en-US" sz="1200" dirty="0" smtClean="0">
                <a:solidFill>
                  <a:schemeClr val="bg1"/>
                </a:solidFill>
                <a:latin typeface="Century Gothic" pitchFamily="34" charset="0"/>
              </a:rPr>
              <a:t>with LACLINIC-MONTREUX, a </a:t>
            </a:r>
            <a:r>
              <a:rPr lang="en-US" sz="1200" dirty="0">
                <a:solidFill>
                  <a:srgbClr val="FFFFFF"/>
                </a:solidFill>
                <a:latin typeface="Century Gothic" pitchFamily="18" charset="0"/>
              </a:rPr>
              <a:t>prestigious </a:t>
            </a:r>
            <a:r>
              <a:rPr lang="en-US" sz="1200" dirty="0" smtClean="0">
                <a:solidFill>
                  <a:srgbClr val="FFFFFF"/>
                </a:solidFill>
                <a:latin typeface="Century Gothic" pitchFamily="18" charset="0"/>
              </a:rPr>
              <a:t>famous aesthetic </a:t>
            </a:r>
            <a:r>
              <a:rPr lang="en-US" sz="1200" dirty="0">
                <a:solidFill>
                  <a:srgbClr val="FFFFFF"/>
                </a:solidFill>
                <a:latin typeface="Century Gothic" pitchFamily="18" charset="0"/>
              </a:rPr>
              <a:t>medicine </a:t>
            </a:r>
            <a:r>
              <a:rPr lang="en-US" sz="1200" dirty="0" smtClean="0">
                <a:solidFill>
                  <a:srgbClr val="FFFFFF"/>
                </a:solidFill>
                <a:latin typeface="Century Gothic" pitchFamily="18" charset="0"/>
              </a:rPr>
              <a:t>clinic where many stars go. </a:t>
            </a:r>
            <a:r>
              <a:rPr lang="en-US" sz="1200" dirty="0" smtClean="0">
                <a:solidFill>
                  <a:schemeClr val="bg1"/>
                </a:solidFill>
                <a:latin typeface="Century Gothic" pitchFamily="34" charset="0"/>
                <a:ea typeface="MS PGothic" pitchFamily="34" charset="-128"/>
              </a:rPr>
              <a:t> </a:t>
            </a:r>
            <a:endParaRPr lang="en-US" sz="1200" dirty="0">
              <a:solidFill>
                <a:schemeClr val="bg1"/>
              </a:solidFill>
              <a:latin typeface="Century Gothic" pitchFamily="34" charset="0"/>
              <a:ea typeface="MS PGothic" pitchFamily="34" charset="-128"/>
            </a:endParaRPr>
          </a:p>
          <a:p>
            <a:pPr marL="171450" indent="-171450" algn="ctr">
              <a:buFontTx/>
              <a:buChar char="-"/>
            </a:pPr>
            <a:r>
              <a:rPr lang="en-US" sz="1200" dirty="0">
                <a:solidFill>
                  <a:schemeClr val="bg1"/>
                </a:solidFill>
                <a:latin typeface="Century Gothic" pitchFamily="34" charset="0"/>
                <a:ea typeface="MS PGothic" pitchFamily="34" charset="-128"/>
              </a:rPr>
              <a:t>The replication of the </a:t>
            </a:r>
            <a:r>
              <a:rPr lang="en-US" sz="1200" dirty="0" err="1">
                <a:solidFill>
                  <a:schemeClr val="bg1"/>
                </a:solidFill>
                <a:latin typeface="Century Gothic" pitchFamily="34" charset="0"/>
                <a:ea typeface="MS PGothic" pitchFamily="34" charset="-128"/>
              </a:rPr>
              <a:t>Mesolift</a:t>
            </a:r>
            <a:r>
              <a:rPr lang="en-US" sz="1200" dirty="0">
                <a:solidFill>
                  <a:schemeClr val="bg1"/>
                </a:solidFill>
                <a:latin typeface="Century Gothic" pitchFamily="34" charset="0"/>
                <a:ea typeface="MS PGothic" pitchFamily="34" charset="-128"/>
              </a:rPr>
              <a:t> protocol performed at  LACLINIC-MONTREUX</a:t>
            </a:r>
          </a:p>
          <a:p>
            <a:pPr marL="171450" indent="-171450" algn="ctr">
              <a:buFontTx/>
              <a:buChar char="-"/>
            </a:pPr>
            <a:r>
              <a:rPr lang="en-US" sz="1200" dirty="0">
                <a:solidFill>
                  <a:schemeClr val="bg1"/>
                </a:solidFill>
                <a:latin typeface="Century Gothic" pitchFamily="34" charset="0"/>
                <a:ea typeface="MS PGothic" pitchFamily="34" charset="-128"/>
              </a:rPr>
              <a:t>15 day Re-PLASTY </a:t>
            </a:r>
            <a:r>
              <a:rPr lang="en-US" sz="1200" dirty="0" err="1">
                <a:solidFill>
                  <a:schemeClr val="bg1"/>
                </a:solidFill>
                <a:latin typeface="Century Gothic" pitchFamily="34" charset="0"/>
                <a:ea typeface="MS PGothic" pitchFamily="34" charset="-128"/>
              </a:rPr>
              <a:t>Mesolift</a:t>
            </a:r>
            <a:r>
              <a:rPr lang="en-US" sz="1200" dirty="0">
                <a:solidFill>
                  <a:schemeClr val="bg1"/>
                </a:solidFill>
                <a:latin typeface="Century Gothic" pitchFamily="34" charset="0"/>
                <a:ea typeface="MS PGothic" pitchFamily="34" charset="-128"/>
              </a:rPr>
              <a:t> = 1 session of </a:t>
            </a:r>
            <a:r>
              <a:rPr lang="en-US" sz="1200" dirty="0" err="1">
                <a:solidFill>
                  <a:schemeClr val="bg1"/>
                </a:solidFill>
                <a:latin typeface="Century Gothic" pitchFamily="34" charset="0"/>
                <a:ea typeface="MS PGothic" pitchFamily="34" charset="-128"/>
              </a:rPr>
              <a:t>Mesolift</a:t>
            </a:r>
            <a:r>
              <a:rPr lang="en-US" sz="1200" dirty="0">
                <a:solidFill>
                  <a:schemeClr val="bg1"/>
                </a:solidFill>
                <a:latin typeface="Century Gothic" pitchFamily="34" charset="0"/>
                <a:ea typeface="MS PGothic" pitchFamily="34" charset="-128"/>
              </a:rPr>
              <a:t> at LACLINIC-MONTREUX </a:t>
            </a:r>
            <a:r>
              <a:rPr lang="en-US" sz="1200" dirty="0" smtClean="0">
                <a:solidFill>
                  <a:schemeClr val="bg1"/>
                </a:solidFill>
                <a:latin typeface="Century Gothic" pitchFamily="34" charset="0"/>
                <a:ea typeface="MS PGothic" pitchFamily="34" charset="-128"/>
              </a:rPr>
              <a:t>(tested by independent </a:t>
            </a:r>
            <a:r>
              <a:rPr lang="en-US" sz="1200" dirty="0">
                <a:solidFill>
                  <a:schemeClr val="bg1"/>
                </a:solidFill>
                <a:latin typeface="Century Gothic" pitchFamily="34" charset="0"/>
                <a:ea typeface="MS PGothic" pitchFamily="34" charset="-128"/>
              </a:rPr>
              <a:t>laboratories)</a:t>
            </a:r>
          </a:p>
          <a:p>
            <a:pPr marL="171450" indent="-171450" algn="ctr">
              <a:buFontTx/>
              <a:buChar char="-"/>
            </a:pPr>
            <a:r>
              <a:rPr lang="en-US" sz="1200" dirty="0" err="1" smtClean="0">
                <a:solidFill>
                  <a:schemeClr val="bg1"/>
                </a:solidFill>
                <a:latin typeface="Century Gothic" pitchFamily="34" charset="0"/>
                <a:ea typeface="MS PGothic" pitchFamily="34" charset="-128"/>
              </a:rPr>
              <a:t>Vit</a:t>
            </a:r>
            <a:r>
              <a:rPr lang="en-US" sz="1200" dirty="0" smtClean="0">
                <a:solidFill>
                  <a:schemeClr val="bg1"/>
                </a:solidFill>
                <a:latin typeface="Century Gothic" pitchFamily="34" charset="0"/>
                <a:ea typeface="MS PGothic" pitchFamily="34" charset="-128"/>
              </a:rPr>
              <a:t>. </a:t>
            </a:r>
            <a:r>
              <a:rPr lang="en-US" sz="1200" dirty="0">
                <a:solidFill>
                  <a:schemeClr val="bg1"/>
                </a:solidFill>
                <a:latin typeface="Century Gothic" pitchFamily="34" charset="0"/>
                <a:ea typeface="MS PGothic" pitchFamily="34" charset="-128"/>
              </a:rPr>
              <a:t>C (10%), vitamin and anti-ageing molecules = same active ingredients as those used in aesthetic medicine, in high concentration.</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4" name="Picture 2" descr="8886f902-9a63-42d3-9764-b26f968b4d04@lor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4221088"/>
            <a:ext cx="240868" cy="6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8886f902-9a63-42d3-9764-b26f968b4d04@lor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2380095"/>
            <a:ext cx="360040" cy="102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35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HR UNIQUENESS – Re-PLASTY HD PEEL CONCENTRATE</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573016"/>
            <a:ext cx="4300984" cy="3168352"/>
          </a:xfrm>
          <a:prstGeom prst="wedgeEllipseCallout">
            <a:avLst>
              <a:gd name="adj1" fmla="val -85906"/>
              <a:gd name="adj2" fmla="val -8393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78152" y="3645024"/>
            <a:ext cx="3598304" cy="3046988"/>
          </a:xfrm>
          <a:prstGeom prst="rect">
            <a:avLst/>
          </a:prstGeom>
          <a:noFill/>
        </p:spPr>
        <p:txBody>
          <a:bodyPr wrap="square">
            <a:spAutoFit/>
          </a:bodyPr>
          <a:lstStyle/>
          <a:p>
            <a:pPr lvl="0" algn="ctr" defTabSz="801472">
              <a:defRPr/>
            </a:pPr>
            <a:r>
              <a:rPr lang="en-US" sz="1200" b="1" dirty="0">
                <a:solidFill>
                  <a:srgbClr val="FFFFFF"/>
                </a:solidFill>
                <a:latin typeface="Century Gothic" pitchFamily="34" charset="0"/>
              </a:rPr>
              <a:t> </a:t>
            </a:r>
            <a:r>
              <a:rPr lang="en-US" sz="1200" b="1" u="sng" dirty="0">
                <a:solidFill>
                  <a:schemeClr val="bg1"/>
                </a:solidFill>
                <a:latin typeface="Century Gothic" pitchFamily="34" charset="0"/>
              </a:rPr>
              <a:t>Roughness and fine lines </a:t>
            </a:r>
            <a:r>
              <a:rPr lang="en-US" sz="1200" b="1" u="sng" dirty="0" smtClean="0">
                <a:solidFill>
                  <a:schemeClr val="bg1"/>
                </a:solidFill>
                <a:latin typeface="Century Gothic" pitchFamily="34" charset="0"/>
              </a:rPr>
              <a:t>:</a:t>
            </a:r>
          </a:p>
          <a:p>
            <a:pPr lvl="0" algn="ctr" defTabSz="801472">
              <a:defRPr/>
            </a:pPr>
            <a:endParaRPr lang="en-US" sz="1200" dirty="0" smtClean="0">
              <a:solidFill>
                <a:srgbClr val="FFFFFF"/>
              </a:solidFill>
              <a:latin typeface="Century Gothic" pitchFamily="34" charset="0"/>
            </a:endParaRPr>
          </a:p>
          <a:p>
            <a:pPr marL="171450" indent="-171450" algn="ctr">
              <a:buFontTx/>
              <a:buChar char="-"/>
            </a:pPr>
            <a:r>
              <a:rPr lang="en-US" sz="1200" dirty="0">
                <a:solidFill>
                  <a:schemeClr val="bg1"/>
                </a:solidFill>
                <a:latin typeface="Century Gothic" pitchFamily="34" charset="0"/>
                <a:ea typeface="MS PGothic" pitchFamily="34" charset="-128"/>
              </a:rPr>
              <a:t>Developed </a:t>
            </a:r>
            <a:r>
              <a:rPr lang="en-US" sz="1200" dirty="0">
                <a:solidFill>
                  <a:schemeClr val="bg1"/>
                </a:solidFill>
                <a:latin typeface="Century Gothic" pitchFamily="34" charset="0"/>
              </a:rPr>
              <a:t>in collaboration with LACLINIC-MONTREUX, a </a:t>
            </a:r>
            <a:r>
              <a:rPr lang="en-US" sz="1200" dirty="0">
                <a:solidFill>
                  <a:srgbClr val="FFFFFF"/>
                </a:solidFill>
                <a:latin typeface="Century Gothic" pitchFamily="18" charset="0"/>
              </a:rPr>
              <a:t>prestigious </a:t>
            </a:r>
            <a:r>
              <a:rPr lang="en-US" sz="1200" dirty="0" smtClean="0">
                <a:solidFill>
                  <a:srgbClr val="FFFFFF"/>
                </a:solidFill>
                <a:latin typeface="Century Gothic" pitchFamily="18" charset="0"/>
              </a:rPr>
              <a:t>famous </a:t>
            </a:r>
            <a:r>
              <a:rPr lang="en-US" sz="1200" dirty="0">
                <a:solidFill>
                  <a:srgbClr val="FFFFFF"/>
                </a:solidFill>
                <a:latin typeface="Century Gothic" pitchFamily="18" charset="0"/>
              </a:rPr>
              <a:t>aesthetic medicine clinic where many stars go. </a:t>
            </a:r>
            <a:endParaRPr lang="en-US" sz="1200" dirty="0" smtClean="0">
              <a:solidFill>
                <a:srgbClr val="FFFFFF"/>
              </a:solidFill>
              <a:latin typeface="Century Gothic" pitchFamily="18" charset="0"/>
            </a:endParaRPr>
          </a:p>
          <a:p>
            <a:pPr marL="171450" indent="-171450" algn="ctr">
              <a:buFontTx/>
              <a:buChar char="-"/>
            </a:pPr>
            <a:r>
              <a:rPr lang="en-US" sz="1200" dirty="0" smtClean="0">
                <a:solidFill>
                  <a:schemeClr val="bg1"/>
                </a:solidFill>
                <a:latin typeface="Century Gothic" pitchFamily="34" charset="0"/>
                <a:ea typeface="MS PGothic" pitchFamily="34" charset="-128"/>
              </a:rPr>
              <a:t>The </a:t>
            </a:r>
            <a:r>
              <a:rPr lang="en-US" sz="1200" dirty="0">
                <a:solidFill>
                  <a:schemeClr val="bg1"/>
                </a:solidFill>
                <a:latin typeface="Century Gothic" pitchFamily="34" charset="0"/>
                <a:ea typeface="MS PGothic" pitchFamily="34" charset="-128"/>
              </a:rPr>
              <a:t>replication of the peeling session performed at  LACLINIC-MONTREUX</a:t>
            </a:r>
          </a:p>
          <a:p>
            <a:pPr marL="171450" indent="-171450" algn="ctr">
              <a:buFontTx/>
              <a:buChar char="-"/>
            </a:pPr>
            <a:r>
              <a:rPr lang="en-US" sz="1200" dirty="0">
                <a:solidFill>
                  <a:schemeClr val="bg1"/>
                </a:solidFill>
                <a:latin typeface="Century Gothic" pitchFamily="34" charset="0"/>
                <a:ea typeface="MS PGothic" pitchFamily="34" charset="-128"/>
              </a:rPr>
              <a:t>15 day Re-PLASTY HD PEEL = 1 peeling session at LACLINIC-MONTREUX  </a:t>
            </a:r>
            <a:r>
              <a:rPr lang="en-US" sz="1200" dirty="0" smtClean="0">
                <a:solidFill>
                  <a:schemeClr val="bg1"/>
                </a:solidFill>
                <a:latin typeface="Century Gothic" pitchFamily="34" charset="0"/>
                <a:ea typeface="MS PGothic" pitchFamily="34" charset="-128"/>
              </a:rPr>
              <a:t>(tested by independent </a:t>
            </a:r>
            <a:r>
              <a:rPr lang="en-US" sz="1200" dirty="0">
                <a:solidFill>
                  <a:schemeClr val="bg1"/>
                </a:solidFill>
                <a:latin typeface="Century Gothic" pitchFamily="34" charset="0"/>
                <a:ea typeface="MS PGothic" pitchFamily="34" charset="-128"/>
              </a:rPr>
              <a:t>laboratories</a:t>
            </a:r>
            <a:r>
              <a:rPr lang="en-US" sz="1200" dirty="0" smtClean="0">
                <a:solidFill>
                  <a:schemeClr val="bg1"/>
                </a:solidFill>
                <a:latin typeface="Century Gothic" pitchFamily="34" charset="0"/>
                <a:ea typeface="MS PGothic" pitchFamily="34" charset="-128"/>
              </a:rPr>
              <a:t>)</a:t>
            </a:r>
          </a:p>
          <a:p>
            <a:pPr marL="171450" indent="-171450" algn="ctr">
              <a:buFontTx/>
              <a:buChar char="-"/>
            </a:pPr>
            <a:r>
              <a:rPr lang="en-US" sz="1200" dirty="0" smtClean="0">
                <a:solidFill>
                  <a:schemeClr val="bg1"/>
                </a:solidFill>
                <a:latin typeface="Century Gothic" pitchFamily="34" charset="0"/>
                <a:ea typeface="MS PGothic" pitchFamily="34" charset="-128"/>
              </a:rPr>
              <a:t>The highest concentration of retinol authorized in cosmetic.</a:t>
            </a:r>
            <a:endParaRPr lang="en-US" sz="1200" dirty="0">
              <a:solidFill>
                <a:schemeClr val="bg1"/>
              </a:solidFill>
              <a:latin typeface="Century Gothic" pitchFamily="34" charset="0"/>
              <a:ea typeface="MS PGothic" pitchFamily="34" charset="-128"/>
            </a:endParaRPr>
          </a:p>
          <a:p>
            <a:pPr marL="171450" indent="-171450" algn="ctr">
              <a:buFontTx/>
              <a:buChar char="-"/>
            </a:pPr>
            <a:r>
              <a:rPr lang="en-US" sz="1200" dirty="0">
                <a:solidFill>
                  <a:schemeClr val="bg1"/>
                </a:solidFill>
                <a:latin typeface="Century Gothic" pitchFamily="34" charset="0"/>
                <a:ea typeface="MS PGothic" pitchFamily="34" charset="-128"/>
              </a:rPr>
              <a:t>glycolic acid, lactic acid and </a:t>
            </a:r>
            <a:r>
              <a:rPr lang="en-US" sz="1200" dirty="0" err="1">
                <a:solidFill>
                  <a:schemeClr val="bg1"/>
                </a:solidFill>
                <a:latin typeface="Century Gothic" pitchFamily="34" charset="0"/>
                <a:ea typeface="MS PGothic" pitchFamily="34" charset="-128"/>
              </a:rPr>
              <a:t>phytic</a:t>
            </a:r>
            <a:r>
              <a:rPr lang="en-US" sz="1200" dirty="0">
                <a:solidFill>
                  <a:schemeClr val="bg1"/>
                </a:solidFill>
                <a:latin typeface="Century Gothic" pitchFamily="34" charset="0"/>
                <a:ea typeface="MS PGothic" pitchFamily="34" charset="-128"/>
              </a:rPr>
              <a:t> acid = same active ingredients as those used in aesthetic medicine, in high concentration.</a:t>
            </a:r>
          </a:p>
          <a:p>
            <a:pPr marL="171450" indent="-171450" algn="ctr">
              <a:buFontTx/>
              <a:buChar char="-"/>
            </a:pPr>
            <a:r>
              <a:rPr lang="en-US" sz="1200" dirty="0">
                <a:solidFill>
                  <a:schemeClr val="bg1"/>
                </a:solidFill>
                <a:latin typeface="Century Gothic" pitchFamily="34" charset="0"/>
                <a:ea typeface="MS PGothic" pitchFamily="34" charset="-128"/>
              </a:rPr>
              <a:t>Sumptuous texture</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2" name="Picture 4" descr="dc5a0e45-2c7d-4052-9dc5-7bf1f4cd4b22@lor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6617" y="2276872"/>
            <a:ext cx="379278" cy="11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dc5a0e45-2c7d-4052-9dc5-7bf1f4cd4b22@lor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1503" y="4005064"/>
            <a:ext cx="302839" cy="93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419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HR UNIQUENESS – Re-PLASTY LASERIST CONCENTRATE</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573016"/>
            <a:ext cx="4300984" cy="3168352"/>
          </a:xfrm>
          <a:prstGeom prst="wedgeEllipseCallout">
            <a:avLst>
              <a:gd name="adj1" fmla="val -85906"/>
              <a:gd name="adj2" fmla="val -8393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78152" y="3856980"/>
            <a:ext cx="3598304" cy="2492990"/>
          </a:xfrm>
          <a:prstGeom prst="rect">
            <a:avLst/>
          </a:prstGeom>
          <a:noFill/>
        </p:spPr>
        <p:txBody>
          <a:bodyPr wrap="square">
            <a:spAutoFit/>
          </a:bodyPr>
          <a:lstStyle/>
          <a:p>
            <a:pPr lvl="0" algn="ctr" defTabSz="801472">
              <a:defRPr/>
            </a:pPr>
            <a:r>
              <a:rPr lang="en-US" sz="1200" b="1" dirty="0">
                <a:solidFill>
                  <a:srgbClr val="FFFFFF"/>
                </a:solidFill>
                <a:latin typeface="Century Gothic" pitchFamily="34" charset="0"/>
              </a:rPr>
              <a:t> </a:t>
            </a:r>
            <a:r>
              <a:rPr lang="en-US" sz="1200" u="sng" dirty="0">
                <a:solidFill>
                  <a:schemeClr val="bg1"/>
                </a:solidFill>
                <a:latin typeface="Century Gothic" pitchFamily="34" charset="0"/>
              </a:rPr>
              <a:t> </a:t>
            </a:r>
            <a:r>
              <a:rPr lang="en-US" sz="1200" b="1" u="sng" dirty="0">
                <a:solidFill>
                  <a:schemeClr val="bg1"/>
                </a:solidFill>
                <a:latin typeface="Century Gothic" pitchFamily="34" charset="0"/>
              </a:rPr>
              <a:t>Dark sport &amp; </a:t>
            </a:r>
            <a:r>
              <a:rPr lang="en-US" sz="1200" b="1" u="sng" dirty="0" err="1">
                <a:solidFill>
                  <a:schemeClr val="bg1"/>
                </a:solidFill>
                <a:latin typeface="Century Gothic" pitchFamily="34" charset="0"/>
              </a:rPr>
              <a:t>Dyschromias</a:t>
            </a:r>
            <a:r>
              <a:rPr lang="en-US" sz="1200" b="1" u="sng" dirty="0">
                <a:solidFill>
                  <a:schemeClr val="bg1"/>
                </a:solidFill>
                <a:latin typeface="Century Gothic" pitchFamily="34" charset="0"/>
              </a:rPr>
              <a:t> </a:t>
            </a:r>
            <a:r>
              <a:rPr lang="en-US" sz="1200" b="1" u="sng" dirty="0" smtClean="0">
                <a:solidFill>
                  <a:schemeClr val="bg1"/>
                </a:solidFill>
                <a:latin typeface="Century Gothic" pitchFamily="34" charset="0"/>
              </a:rPr>
              <a:t>:</a:t>
            </a:r>
          </a:p>
          <a:p>
            <a:pPr lvl="0" algn="ctr" defTabSz="801472">
              <a:defRPr/>
            </a:pPr>
            <a:endParaRPr lang="en-US" sz="1200" dirty="0" smtClean="0">
              <a:solidFill>
                <a:srgbClr val="FFFFFF"/>
              </a:solidFill>
              <a:latin typeface="Century Gothic" pitchFamily="34" charset="0"/>
            </a:endParaRPr>
          </a:p>
          <a:p>
            <a:pPr marL="171450" indent="-171450" algn="ctr">
              <a:buFontTx/>
              <a:buChar char="-"/>
            </a:pPr>
            <a:r>
              <a:rPr lang="en-US" sz="1200" dirty="0">
                <a:solidFill>
                  <a:schemeClr val="bg1"/>
                </a:solidFill>
                <a:latin typeface="Century Gothic" pitchFamily="34" charset="0"/>
                <a:ea typeface="MS PGothic" pitchFamily="34" charset="-128"/>
              </a:rPr>
              <a:t>Developed </a:t>
            </a:r>
            <a:r>
              <a:rPr lang="en-US" sz="1200" dirty="0">
                <a:solidFill>
                  <a:schemeClr val="bg1"/>
                </a:solidFill>
                <a:latin typeface="Century Gothic" pitchFamily="34" charset="0"/>
              </a:rPr>
              <a:t>in collaboration with LACLINIC-MONTREUX, a </a:t>
            </a:r>
            <a:r>
              <a:rPr lang="en-US" sz="1200" dirty="0">
                <a:solidFill>
                  <a:srgbClr val="FFFFFF"/>
                </a:solidFill>
                <a:latin typeface="Century Gothic" pitchFamily="18" charset="0"/>
              </a:rPr>
              <a:t>prestigious </a:t>
            </a:r>
            <a:r>
              <a:rPr lang="en-US" sz="1200" dirty="0" smtClean="0">
                <a:solidFill>
                  <a:srgbClr val="FFFFFF"/>
                </a:solidFill>
                <a:latin typeface="Century Gothic" pitchFamily="18" charset="0"/>
              </a:rPr>
              <a:t>famous </a:t>
            </a:r>
            <a:r>
              <a:rPr lang="en-US" sz="1200" dirty="0">
                <a:solidFill>
                  <a:srgbClr val="FFFFFF"/>
                </a:solidFill>
                <a:latin typeface="Century Gothic" pitchFamily="18" charset="0"/>
              </a:rPr>
              <a:t>aesthetic medicine clinic where many stars go. </a:t>
            </a:r>
            <a:endParaRPr lang="en-US" sz="1200" dirty="0" smtClean="0">
              <a:solidFill>
                <a:srgbClr val="FFFFFF"/>
              </a:solidFill>
              <a:latin typeface="Century Gothic" pitchFamily="18" charset="0"/>
            </a:endParaRPr>
          </a:p>
          <a:p>
            <a:pPr marL="171450" indent="-171450" algn="ctr">
              <a:buFontTx/>
              <a:buChar char="-"/>
            </a:pPr>
            <a:r>
              <a:rPr lang="en-US" sz="1200" dirty="0" smtClean="0">
                <a:solidFill>
                  <a:schemeClr val="bg1"/>
                </a:solidFill>
                <a:latin typeface="Century Gothic" pitchFamily="34" charset="0"/>
                <a:ea typeface="MS PGothic" pitchFamily="34" charset="-128"/>
              </a:rPr>
              <a:t>The </a:t>
            </a:r>
            <a:r>
              <a:rPr lang="en-US" sz="1200" dirty="0">
                <a:solidFill>
                  <a:schemeClr val="bg1"/>
                </a:solidFill>
                <a:latin typeface="Century Gothic" pitchFamily="34" charset="0"/>
                <a:ea typeface="MS PGothic" pitchFamily="34" charset="-128"/>
              </a:rPr>
              <a:t>replication of a laser session performed at  LACLINIC-MONTREUX  </a:t>
            </a:r>
            <a:r>
              <a:rPr lang="en-US" sz="1200" dirty="0" smtClean="0">
                <a:solidFill>
                  <a:schemeClr val="bg1"/>
                </a:solidFill>
                <a:latin typeface="Century Gothic" pitchFamily="34" charset="0"/>
                <a:ea typeface="MS PGothic" pitchFamily="34" charset="-128"/>
              </a:rPr>
              <a:t>(tested by independent </a:t>
            </a:r>
            <a:r>
              <a:rPr lang="en-US" sz="1200" dirty="0">
                <a:solidFill>
                  <a:schemeClr val="bg1"/>
                </a:solidFill>
                <a:latin typeface="Century Gothic" pitchFamily="34" charset="0"/>
                <a:ea typeface="MS PGothic" pitchFamily="34" charset="-128"/>
              </a:rPr>
              <a:t>laboratories)</a:t>
            </a:r>
          </a:p>
          <a:p>
            <a:pPr marL="171450" indent="-171450" algn="ctr">
              <a:buFontTx/>
              <a:buChar char="-"/>
            </a:pPr>
            <a:r>
              <a:rPr lang="en-US" sz="1200" dirty="0">
                <a:solidFill>
                  <a:schemeClr val="bg1"/>
                </a:solidFill>
                <a:latin typeface="Century Gothic" pitchFamily="34" charset="0"/>
                <a:ea typeface="MS PGothic" pitchFamily="34" charset="-128"/>
              </a:rPr>
              <a:t>unique and patented combination of cutting-edge depigmentation molecules: LHA, white </a:t>
            </a:r>
            <a:r>
              <a:rPr lang="en-US" sz="1200" dirty="0" err="1">
                <a:solidFill>
                  <a:schemeClr val="bg1"/>
                </a:solidFill>
                <a:latin typeface="Century Gothic" pitchFamily="34" charset="0"/>
                <a:ea typeface="MS PGothic" pitchFamily="34" charset="-128"/>
              </a:rPr>
              <a:t>ceramides</a:t>
            </a:r>
            <a:r>
              <a:rPr lang="en-US" sz="1200" dirty="0">
                <a:solidFill>
                  <a:schemeClr val="bg1"/>
                </a:solidFill>
                <a:latin typeface="Century Gothic" pitchFamily="34" charset="0"/>
                <a:ea typeface="MS PGothic" pitchFamily="34" charset="-128"/>
              </a:rPr>
              <a:t>, vitamin Cg, red algae</a:t>
            </a:r>
          </a:p>
          <a:p>
            <a:pPr marL="171450" indent="-171450" algn="ctr">
              <a:buFontTx/>
              <a:buChar char="-"/>
            </a:pPr>
            <a:r>
              <a:rPr lang="en-US" sz="1200" dirty="0">
                <a:solidFill>
                  <a:schemeClr val="bg1"/>
                </a:solidFill>
                <a:latin typeface="Century Gothic" pitchFamily="34" charset="0"/>
                <a:ea typeface="MS PGothic" pitchFamily="34" charset="-128"/>
              </a:rPr>
              <a:t>Sumptuous texture</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4"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2437" y="2348880"/>
            <a:ext cx="134973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4665" y="4221088"/>
            <a:ext cx="935207" cy="74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536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HR UNIQUENESS – Re-PLASTY PRO FILLER CONCENTRATE</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52529" y="3573016"/>
            <a:ext cx="4300984" cy="3284984"/>
          </a:xfrm>
          <a:prstGeom prst="wedgeEllipseCallout">
            <a:avLst>
              <a:gd name="adj1" fmla="val -85906"/>
              <a:gd name="adj2" fmla="val -8393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78152" y="3694380"/>
            <a:ext cx="3598304" cy="3046988"/>
          </a:xfrm>
          <a:prstGeom prst="rect">
            <a:avLst/>
          </a:prstGeom>
          <a:noFill/>
        </p:spPr>
        <p:txBody>
          <a:bodyPr wrap="square">
            <a:spAutoFit/>
          </a:bodyPr>
          <a:lstStyle/>
          <a:p>
            <a:pPr lvl="0" algn="ctr" defTabSz="801472">
              <a:defRPr/>
            </a:pPr>
            <a:r>
              <a:rPr lang="en-US" sz="1200" b="1" u="sng" dirty="0">
                <a:solidFill>
                  <a:schemeClr val="bg1"/>
                </a:solidFill>
                <a:latin typeface="Century Gothic" pitchFamily="34" charset="0"/>
              </a:rPr>
              <a:t>Wrinkles  &amp; Loss of elasticity </a:t>
            </a:r>
            <a:r>
              <a:rPr lang="en-US" sz="1200" b="1" u="sng" dirty="0" smtClean="0">
                <a:solidFill>
                  <a:schemeClr val="bg1"/>
                </a:solidFill>
                <a:latin typeface="Century Gothic" pitchFamily="34" charset="0"/>
              </a:rPr>
              <a:t>:</a:t>
            </a:r>
          </a:p>
          <a:p>
            <a:pPr lvl="0" algn="ctr" defTabSz="801472">
              <a:defRPr/>
            </a:pPr>
            <a:endParaRPr lang="en-US" sz="1200" dirty="0" smtClean="0">
              <a:solidFill>
                <a:srgbClr val="FFFFFF"/>
              </a:solidFill>
              <a:latin typeface="Century Gothic" pitchFamily="34" charset="0"/>
            </a:endParaRPr>
          </a:p>
          <a:p>
            <a:pPr marL="171450" indent="-171450" algn="ctr">
              <a:buFontTx/>
              <a:buChar char="-"/>
            </a:pPr>
            <a:r>
              <a:rPr lang="en-US" sz="1200" dirty="0">
                <a:solidFill>
                  <a:schemeClr val="bg1"/>
                </a:solidFill>
                <a:latin typeface="Century Gothic" pitchFamily="34" charset="0"/>
                <a:ea typeface="MS PGothic" pitchFamily="34" charset="-128"/>
              </a:rPr>
              <a:t>Developed </a:t>
            </a:r>
            <a:r>
              <a:rPr lang="en-US" sz="1200" dirty="0">
                <a:solidFill>
                  <a:schemeClr val="bg1"/>
                </a:solidFill>
                <a:latin typeface="Century Gothic" pitchFamily="34" charset="0"/>
              </a:rPr>
              <a:t>in collaboration with LACLINIC-MONTREUX, a </a:t>
            </a:r>
            <a:r>
              <a:rPr lang="en-US" sz="1200" dirty="0">
                <a:solidFill>
                  <a:srgbClr val="FFFFFF"/>
                </a:solidFill>
                <a:latin typeface="Century Gothic" pitchFamily="18" charset="0"/>
              </a:rPr>
              <a:t>prestigious </a:t>
            </a:r>
            <a:r>
              <a:rPr lang="en-US" sz="1200" dirty="0" smtClean="0">
                <a:solidFill>
                  <a:srgbClr val="FFFFFF"/>
                </a:solidFill>
                <a:latin typeface="Century Gothic" pitchFamily="18" charset="0"/>
              </a:rPr>
              <a:t>famous </a:t>
            </a:r>
            <a:r>
              <a:rPr lang="en-US" sz="1200" dirty="0">
                <a:solidFill>
                  <a:srgbClr val="FFFFFF"/>
                </a:solidFill>
                <a:latin typeface="Century Gothic" pitchFamily="18" charset="0"/>
              </a:rPr>
              <a:t>aesthetic medicine clinic where many stars go. </a:t>
            </a:r>
            <a:endParaRPr lang="en-US" sz="1200" dirty="0" smtClean="0">
              <a:solidFill>
                <a:srgbClr val="FFFFFF"/>
              </a:solidFill>
              <a:latin typeface="Century Gothic" pitchFamily="18" charset="0"/>
            </a:endParaRPr>
          </a:p>
          <a:p>
            <a:pPr marL="171450" indent="-171450" algn="ctr">
              <a:buFontTx/>
              <a:buChar char="-"/>
            </a:pPr>
            <a:r>
              <a:rPr lang="en-US" sz="1200" dirty="0" smtClean="0">
                <a:solidFill>
                  <a:schemeClr val="bg1"/>
                </a:solidFill>
                <a:latin typeface="Century Gothic" pitchFamily="34" charset="0"/>
                <a:ea typeface="MS PGothic" pitchFamily="34" charset="-128"/>
              </a:rPr>
              <a:t>The </a:t>
            </a:r>
            <a:r>
              <a:rPr lang="en-US" sz="1200" dirty="0">
                <a:solidFill>
                  <a:schemeClr val="bg1"/>
                </a:solidFill>
                <a:latin typeface="Century Gothic" pitchFamily="34" charset="0"/>
                <a:ea typeface="MS PGothic" pitchFamily="34" charset="-128"/>
              </a:rPr>
              <a:t>alternative to a hyaluronic acid </a:t>
            </a:r>
            <a:r>
              <a:rPr lang="en-US" sz="1200" dirty="0" smtClean="0">
                <a:solidFill>
                  <a:schemeClr val="bg1"/>
                </a:solidFill>
                <a:latin typeface="Century Gothic" pitchFamily="34" charset="0"/>
                <a:ea typeface="MS PGothic" pitchFamily="34" charset="-128"/>
              </a:rPr>
              <a:t>injection (tested by independent laboratories)</a:t>
            </a:r>
            <a:endParaRPr lang="en-US" sz="1200" dirty="0">
              <a:solidFill>
                <a:schemeClr val="bg1"/>
              </a:solidFill>
              <a:latin typeface="Century Gothic" pitchFamily="34" charset="0"/>
              <a:ea typeface="MS PGothic" pitchFamily="34" charset="-128"/>
            </a:endParaRPr>
          </a:p>
          <a:p>
            <a:pPr marL="171450" indent="-171450" algn="ctr">
              <a:buFontTx/>
              <a:buChar char="-"/>
            </a:pPr>
            <a:r>
              <a:rPr lang="en-US" sz="1200" dirty="0">
                <a:solidFill>
                  <a:schemeClr val="bg1"/>
                </a:solidFill>
                <a:latin typeface="Century Gothic" pitchFamily="34" charset="0"/>
                <a:ea typeface="MS PGothic" pitchFamily="34" charset="-128"/>
              </a:rPr>
              <a:t>2 types of hyaluronic acid (high and low molecular weights) = same active ingredients as those used in aesthetic medicine, in high concentration</a:t>
            </a:r>
            <a:r>
              <a:rPr lang="en-US" sz="1200" dirty="0" smtClean="0">
                <a:solidFill>
                  <a:schemeClr val="bg1"/>
                </a:solidFill>
                <a:latin typeface="Century Gothic" pitchFamily="34" charset="0"/>
                <a:ea typeface="MS PGothic" pitchFamily="34" charset="-128"/>
              </a:rPr>
              <a:t>.</a:t>
            </a:r>
            <a:endParaRPr lang="en-US" sz="1200" dirty="0">
              <a:solidFill>
                <a:schemeClr val="bg1"/>
              </a:solidFill>
              <a:latin typeface="Century Gothic" pitchFamily="34" charset="0"/>
              <a:ea typeface="MS PGothic" pitchFamily="34" charset="-128"/>
            </a:endParaRPr>
          </a:p>
          <a:p>
            <a:pPr marL="171450" indent="-171450" algn="ctr">
              <a:buFontTx/>
              <a:buChar char="-"/>
            </a:pPr>
            <a:r>
              <a:rPr lang="en-US" sz="1200" dirty="0">
                <a:solidFill>
                  <a:schemeClr val="bg1"/>
                </a:solidFill>
                <a:latin typeface="Century Gothic" pitchFamily="34" charset="0"/>
                <a:ea typeface="MS PGothic" pitchFamily="34" charset="-128"/>
              </a:rPr>
              <a:t>LR2412 to boost Hyaluronic acid natural synthesis (long term action</a:t>
            </a:r>
            <a:r>
              <a:rPr lang="en-US" sz="1200" dirty="0" smtClean="0">
                <a:solidFill>
                  <a:schemeClr val="bg1"/>
                </a:solidFill>
                <a:latin typeface="Century Gothic" pitchFamily="34" charset="0"/>
                <a:ea typeface="MS PGothic" pitchFamily="34" charset="-128"/>
              </a:rPr>
              <a:t>)</a:t>
            </a:r>
          </a:p>
          <a:p>
            <a:pPr marL="171450" indent="-171450" algn="ctr">
              <a:buFontTx/>
              <a:buChar char="-"/>
            </a:pPr>
            <a:r>
              <a:rPr lang="en-US" sz="1200" dirty="0" smtClean="0">
                <a:solidFill>
                  <a:schemeClr val="bg1"/>
                </a:solidFill>
                <a:latin typeface="Century Gothic" pitchFamily="34" charset="0"/>
                <a:ea typeface="MS PGothic" pitchFamily="34" charset="-128"/>
              </a:rPr>
              <a:t>Instant </a:t>
            </a:r>
            <a:r>
              <a:rPr lang="en-US" sz="1200" dirty="0" err="1" smtClean="0">
                <a:solidFill>
                  <a:schemeClr val="bg1"/>
                </a:solidFill>
                <a:latin typeface="Century Gothic" pitchFamily="34" charset="0"/>
                <a:ea typeface="MS PGothic" pitchFamily="34" charset="-128"/>
              </a:rPr>
              <a:t>replumping</a:t>
            </a:r>
            <a:r>
              <a:rPr lang="en-US" sz="1200" dirty="0" smtClean="0">
                <a:solidFill>
                  <a:schemeClr val="bg1"/>
                </a:solidFill>
                <a:latin typeface="Century Gothic" pitchFamily="34" charset="0"/>
                <a:ea typeface="MS PGothic" pitchFamily="34" charset="-128"/>
              </a:rPr>
              <a:t> and long term results</a:t>
            </a:r>
            <a:endParaRPr lang="en-US" sz="1200" dirty="0">
              <a:solidFill>
                <a:schemeClr val="bg1"/>
              </a:solidFill>
              <a:latin typeface="Century Gothic" pitchFamily="34" charset="0"/>
              <a:ea typeface="MS PGothic" pitchFamily="34" charset="-128"/>
            </a:endParaRPr>
          </a:p>
          <a:p>
            <a:pPr marL="171450" indent="-171450" algn="ctr">
              <a:buFontTx/>
              <a:buChar char="-"/>
            </a:pPr>
            <a:r>
              <a:rPr lang="en-US" sz="1200" dirty="0">
                <a:solidFill>
                  <a:schemeClr val="bg1"/>
                </a:solidFill>
                <a:latin typeface="Century Gothic" pitchFamily="34" charset="0"/>
                <a:ea typeface="MS PGothic" pitchFamily="34" charset="-128"/>
              </a:rPr>
              <a:t>Sumptuous texture</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2" name="Picture 19" descr="PRO FILLER BOOK copie"/>
          <p:cNvPicPr>
            <a:picLocks noChangeAspect="1" noChangeArrowheads="1"/>
          </p:cNvPicPr>
          <p:nvPr/>
        </p:nvPicPr>
        <p:blipFill>
          <a:blip r:embed="rId5" cstate="print">
            <a:extLst>
              <a:ext uri="{28A0092B-C50C-407E-A947-70E740481C1C}">
                <a14:useLocalDpi xmlns:a14="http://schemas.microsoft.com/office/drawing/2010/main" val="0"/>
              </a:ext>
            </a:extLst>
          </a:blip>
          <a:srcRect l="28427" t="24596" r="26996" b="2036"/>
          <a:stretch>
            <a:fillRect/>
          </a:stretch>
        </p:blipFill>
        <p:spPr bwMode="auto">
          <a:xfrm>
            <a:off x="6742447" y="2430303"/>
            <a:ext cx="304130" cy="99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PRO FILLER BOOK copie"/>
          <p:cNvPicPr>
            <a:picLocks noChangeAspect="1" noChangeArrowheads="1"/>
          </p:cNvPicPr>
          <p:nvPr/>
        </p:nvPicPr>
        <p:blipFill>
          <a:blip r:embed="rId5" cstate="print">
            <a:extLst>
              <a:ext uri="{28A0092B-C50C-407E-A947-70E740481C1C}">
                <a14:useLocalDpi xmlns:a14="http://schemas.microsoft.com/office/drawing/2010/main" val="0"/>
              </a:ext>
            </a:extLst>
          </a:blip>
          <a:srcRect l="28427" t="24596" r="26996" b="2036"/>
          <a:stretch>
            <a:fillRect/>
          </a:stretch>
        </p:blipFill>
        <p:spPr bwMode="auto">
          <a:xfrm>
            <a:off x="2843807" y="4041974"/>
            <a:ext cx="247795" cy="81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327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HR UNIQUENESS – Re-PLASTY AGE RECOVERY DAY CREAM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3573016"/>
            <a:ext cx="4510089" cy="3168352"/>
          </a:xfrm>
          <a:prstGeom prst="wedgeEllipseCallout">
            <a:avLst>
              <a:gd name="adj1" fmla="val -80837"/>
              <a:gd name="adj2" fmla="val -81131"/>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04048" y="3991704"/>
            <a:ext cx="3598304" cy="2677656"/>
          </a:xfrm>
          <a:prstGeom prst="rect">
            <a:avLst/>
          </a:prstGeom>
          <a:noFill/>
        </p:spPr>
        <p:txBody>
          <a:bodyPr wrap="square">
            <a:spAutoFit/>
          </a:bodyPr>
          <a:lstStyle/>
          <a:p>
            <a:pPr lvl="0" algn="ctr" defTabSz="801472">
              <a:defRPr/>
            </a:pPr>
            <a:r>
              <a:rPr lang="en-US" sz="1200" b="1" dirty="0">
                <a:solidFill>
                  <a:srgbClr val="FFFFFF"/>
                </a:solidFill>
                <a:latin typeface="Century Gothic" pitchFamily="34" charset="0"/>
              </a:rPr>
              <a:t> </a:t>
            </a:r>
            <a:r>
              <a:rPr lang="en-US" sz="1200" b="1" u="sng" dirty="0">
                <a:solidFill>
                  <a:schemeClr val="bg1"/>
                </a:solidFill>
                <a:latin typeface="Century Gothic" pitchFamily="34" charset="0"/>
              </a:rPr>
              <a:t>To sooth, protect and repair the skin during the day </a:t>
            </a:r>
            <a:r>
              <a:rPr lang="en-US" sz="1200" b="1" u="sng" dirty="0" smtClean="0">
                <a:solidFill>
                  <a:schemeClr val="bg1"/>
                </a:solidFill>
                <a:latin typeface="Century Gothic" pitchFamily="34" charset="0"/>
              </a:rPr>
              <a:t>:</a:t>
            </a:r>
          </a:p>
          <a:p>
            <a:pPr lvl="0" algn="ctr" defTabSz="801472">
              <a:defRPr/>
            </a:pPr>
            <a:endParaRPr lang="en-US" sz="1200" dirty="0" smtClean="0">
              <a:solidFill>
                <a:srgbClr val="FFFFFF"/>
              </a:solidFill>
              <a:latin typeface="Century Gothic" pitchFamily="34" charset="0"/>
            </a:endParaRPr>
          </a:p>
          <a:p>
            <a:pPr algn="ctr" defTabSz="801472">
              <a:defRPr/>
            </a:pPr>
            <a:r>
              <a:rPr lang="en-US" sz="1200" dirty="0">
                <a:solidFill>
                  <a:schemeClr val="bg1"/>
                </a:solidFill>
                <a:latin typeface="Century Gothic" pitchFamily="34" charset="0"/>
                <a:ea typeface="MS PGothic" pitchFamily="34" charset="-128"/>
              </a:rPr>
              <a:t>- Developed </a:t>
            </a:r>
            <a:r>
              <a:rPr lang="en-US" sz="1200" dirty="0">
                <a:solidFill>
                  <a:schemeClr val="bg1"/>
                </a:solidFill>
                <a:latin typeface="Century Gothic" pitchFamily="34" charset="0"/>
              </a:rPr>
              <a:t>in collaboration with a </a:t>
            </a:r>
            <a:r>
              <a:rPr lang="en-US" sz="1200" dirty="0">
                <a:solidFill>
                  <a:srgbClr val="FFFFFF"/>
                </a:solidFill>
                <a:latin typeface="Century Gothic" pitchFamily="18" charset="0"/>
              </a:rPr>
              <a:t>prestigious aesthetic medicine clinic (stars). </a:t>
            </a:r>
            <a:r>
              <a:rPr lang="en-US" sz="1200" dirty="0">
                <a:solidFill>
                  <a:schemeClr val="bg1"/>
                </a:solidFill>
                <a:latin typeface="Century Gothic" pitchFamily="34" charset="0"/>
                <a:ea typeface="MS PGothic" pitchFamily="34" charset="-128"/>
              </a:rPr>
              <a:t> </a:t>
            </a:r>
          </a:p>
          <a:p>
            <a:pPr algn="ctr" defTabSz="801472">
              <a:defRPr/>
            </a:pPr>
            <a:r>
              <a:rPr lang="en-US" sz="1200" dirty="0">
                <a:solidFill>
                  <a:schemeClr val="bg1"/>
                </a:solidFill>
                <a:latin typeface="Century Gothic" pitchFamily="34" charset="0"/>
              </a:rPr>
              <a:t>- Replicates the efficacy of a post-procedure treatment to sooth, repair and protect the skin during the day.</a:t>
            </a:r>
          </a:p>
          <a:p>
            <a:pPr algn="ctr" defTabSz="801472">
              <a:defRPr/>
            </a:pPr>
            <a:r>
              <a:rPr lang="en-US" sz="1200" dirty="0">
                <a:solidFill>
                  <a:schemeClr val="bg1"/>
                </a:solidFill>
                <a:latin typeface="Century Gothic" pitchFamily="34" charset="0"/>
              </a:rPr>
              <a:t>- The 1</a:t>
            </a:r>
            <a:r>
              <a:rPr lang="en-US" sz="1200" baseline="30000" dirty="0">
                <a:solidFill>
                  <a:schemeClr val="bg1"/>
                </a:solidFill>
                <a:latin typeface="Century Gothic" pitchFamily="34" charset="0"/>
              </a:rPr>
              <a:t>st</a:t>
            </a:r>
            <a:r>
              <a:rPr lang="en-US" sz="1200" dirty="0">
                <a:solidFill>
                  <a:schemeClr val="bg1"/>
                </a:solidFill>
                <a:latin typeface="Century Gothic" pitchFamily="34" charset="0"/>
              </a:rPr>
              <a:t> “bandage” textured cream </a:t>
            </a:r>
          </a:p>
          <a:p>
            <a:pPr marL="171450" indent="-171450" algn="ctr" defTabSz="801472">
              <a:buFontTx/>
              <a:buChar char="-"/>
              <a:defRPr/>
            </a:pPr>
            <a:r>
              <a:rPr lang="en-US" sz="1200" dirty="0">
                <a:solidFill>
                  <a:schemeClr val="bg1"/>
                </a:solidFill>
                <a:latin typeface="Century Gothic" pitchFamily="34" charset="0"/>
              </a:rPr>
              <a:t>Strong and complete antioxidant complex (</a:t>
            </a:r>
            <a:r>
              <a:rPr lang="en-US" sz="1200" dirty="0" err="1">
                <a:solidFill>
                  <a:schemeClr val="bg1"/>
                </a:solidFill>
                <a:latin typeface="Century Gothic" pitchFamily="34" charset="0"/>
              </a:rPr>
              <a:t>vit</a:t>
            </a:r>
            <a:r>
              <a:rPr lang="en-US" sz="1200" dirty="0">
                <a:solidFill>
                  <a:schemeClr val="bg1"/>
                </a:solidFill>
                <a:latin typeface="Century Gothic" pitchFamily="34" charset="0"/>
              </a:rPr>
              <a:t>. C+ E):  protect the skin against a broad spectrum of free radicals.</a:t>
            </a:r>
          </a:p>
          <a:p>
            <a:pPr marL="171450" indent="-171450" algn="ctr" defTabSz="801472">
              <a:buFontTx/>
              <a:buChar char="-"/>
              <a:defRPr/>
            </a:pPr>
            <a:r>
              <a:rPr lang="en-US" sz="1200" dirty="0">
                <a:solidFill>
                  <a:schemeClr val="bg1"/>
                </a:solidFill>
                <a:latin typeface="Century Gothic" pitchFamily="34" charset="0"/>
              </a:rPr>
              <a:t>Amazing sensorial “bandage” texture cream.</a:t>
            </a: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7" name="Picture 6"/>
          <p:cNvPicPr>
            <a:picLocks noChangeAspect="1" noChangeArrowheads="1"/>
          </p:cNvPicPr>
          <p:nvPr/>
        </p:nvPicPr>
        <p:blipFill>
          <a:blip r:embed="rId5" cstate="print">
            <a:lum bright="-12000" contrast="30000"/>
            <a:extLst>
              <a:ext uri="{28A0092B-C50C-407E-A947-70E740481C1C}">
                <a14:useLocalDpi xmlns:a14="http://schemas.microsoft.com/office/drawing/2010/main" val="0"/>
              </a:ext>
            </a:extLst>
          </a:blip>
          <a:srcRect/>
          <a:stretch>
            <a:fillRect/>
          </a:stretch>
        </p:blipFill>
        <p:spPr bwMode="auto">
          <a:xfrm>
            <a:off x="6450278" y="2293963"/>
            <a:ext cx="858026" cy="9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noChangeArrowheads="1"/>
          </p:cNvPicPr>
          <p:nvPr/>
        </p:nvPicPr>
        <p:blipFill>
          <a:blip r:embed="rId5" cstate="print">
            <a:lum bright="-12000" contrast="30000"/>
            <a:extLst>
              <a:ext uri="{28A0092B-C50C-407E-A947-70E740481C1C}">
                <a14:useLocalDpi xmlns:a14="http://schemas.microsoft.com/office/drawing/2010/main" val="0"/>
              </a:ext>
            </a:extLst>
          </a:blip>
          <a:srcRect/>
          <a:stretch>
            <a:fillRect/>
          </a:stretch>
        </p:blipFill>
        <p:spPr bwMode="auto">
          <a:xfrm>
            <a:off x="2707729" y="4365104"/>
            <a:ext cx="49611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400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HR UNIQUENESS – Re-PLASTY AGE RECOVERY NIGHT CREAM</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3573016"/>
            <a:ext cx="4510089" cy="3168352"/>
          </a:xfrm>
          <a:prstGeom prst="wedgeEllipseCallout">
            <a:avLst>
              <a:gd name="adj1" fmla="val -81401"/>
              <a:gd name="adj2" fmla="val -82734"/>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04048" y="4032354"/>
            <a:ext cx="3598304" cy="2492990"/>
          </a:xfrm>
          <a:prstGeom prst="rect">
            <a:avLst/>
          </a:prstGeom>
          <a:noFill/>
        </p:spPr>
        <p:txBody>
          <a:bodyPr wrap="square">
            <a:spAutoFit/>
          </a:bodyPr>
          <a:lstStyle/>
          <a:p>
            <a:pPr lvl="0" algn="ctr" defTabSz="801472">
              <a:defRPr/>
            </a:pPr>
            <a:r>
              <a:rPr lang="en-US" sz="1200" b="1" u="sng" dirty="0">
                <a:solidFill>
                  <a:schemeClr val="bg1"/>
                </a:solidFill>
                <a:latin typeface="Century Gothic" pitchFamily="34" charset="0"/>
              </a:rPr>
              <a:t>To accelerate the skin regeneration during the </a:t>
            </a:r>
            <a:r>
              <a:rPr lang="en-US" sz="1200" b="1" u="sng" dirty="0" smtClean="0">
                <a:solidFill>
                  <a:schemeClr val="bg1"/>
                </a:solidFill>
                <a:latin typeface="Century Gothic" pitchFamily="34" charset="0"/>
              </a:rPr>
              <a:t>night:</a:t>
            </a:r>
          </a:p>
          <a:p>
            <a:pPr lvl="0" algn="ctr" defTabSz="801472">
              <a:defRPr/>
            </a:pPr>
            <a:endParaRPr lang="en-US" sz="1200" b="1" u="sng" dirty="0" smtClean="0">
              <a:solidFill>
                <a:schemeClr val="bg1"/>
              </a:solidFill>
              <a:latin typeface="Century Gothic" pitchFamily="34" charset="0"/>
            </a:endParaRPr>
          </a:p>
          <a:p>
            <a:pPr algn="ctr" defTabSz="801472">
              <a:defRPr/>
            </a:pPr>
            <a:r>
              <a:rPr lang="en-US" sz="1200" dirty="0">
                <a:solidFill>
                  <a:schemeClr val="bg1"/>
                </a:solidFill>
                <a:latin typeface="Century Gothic" pitchFamily="34" charset="0"/>
                <a:ea typeface="MS PGothic" pitchFamily="34" charset="-128"/>
              </a:rPr>
              <a:t>- Developed </a:t>
            </a:r>
            <a:r>
              <a:rPr lang="en-US" sz="1200" dirty="0">
                <a:solidFill>
                  <a:schemeClr val="bg1"/>
                </a:solidFill>
                <a:latin typeface="Century Gothic" pitchFamily="34" charset="0"/>
              </a:rPr>
              <a:t>in collaboration with a </a:t>
            </a:r>
            <a:r>
              <a:rPr lang="en-US" sz="1200" dirty="0">
                <a:solidFill>
                  <a:srgbClr val="FFFFFF"/>
                </a:solidFill>
                <a:latin typeface="Century Gothic" pitchFamily="18" charset="0"/>
              </a:rPr>
              <a:t>prestigious aesthetic medicine clinic (stars). </a:t>
            </a:r>
            <a:r>
              <a:rPr lang="en-US" sz="1200" dirty="0">
                <a:solidFill>
                  <a:schemeClr val="bg1"/>
                </a:solidFill>
                <a:latin typeface="Century Gothic" pitchFamily="34" charset="0"/>
                <a:ea typeface="MS PGothic" pitchFamily="34" charset="-128"/>
              </a:rPr>
              <a:t> </a:t>
            </a:r>
          </a:p>
          <a:p>
            <a:pPr marL="171450" indent="-171450" algn="ctr" defTabSz="801472">
              <a:buFontTx/>
              <a:buChar char="-"/>
              <a:defRPr/>
            </a:pPr>
            <a:r>
              <a:rPr lang="en-US" sz="1200" dirty="0">
                <a:solidFill>
                  <a:schemeClr val="bg1"/>
                </a:solidFill>
                <a:latin typeface="Century Gothic" pitchFamily="34" charset="0"/>
              </a:rPr>
              <a:t>Inspired by the post-procedure solution used by Dr. </a:t>
            </a:r>
            <a:r>
              <a:rPr lang="en-US" sz="1200" dirty="0" err="1">
                <a:solidFill>
                  <a:schemeClr val="bg1"/>
                </a:solidFill>
                <a:latin typeface="Century Gothic" pitchFamily="34" charset="0"/>
              </a:rPr>
              <a:t>Pfulg</a:t>
            </a:r>
            <a:r>
              <a:rPr lang="en-US" sz="1200" dirty="0">
                <a:solidFill>
                  <a:schemeClr val="bg1"/>
                </a:solidFill>
                <a:latin typeface="Century Gothic" pitchFamily="34" charset="0"/>
              </a:rPr>
              <a:t> to repair and regenerate skin after intervention: “bandage” cream.</a:t>
            </a:r>
          </a:p>
          <a:p>
            <a:pPr marL="171450" indent="-171450" algn="ctr" defTabSz="801472">
              <a:buFontTx/>
              <a:buChar char="-"/>
              <a:defRPr/>
            </a:pPr>
            <a:r>
              <a:rPr lang="en-US" sz="1200" dirty="0">
                <a:solidFill>
                  <a:schemeClr val="bg1"/>
                </a:solidFill>
                <a:latin typeface="Century Gothic" pitchFamily="34" charset="0"/>
              </a:rPr>
              <a:t>For the 1</a:t>
            </a:r>
            <a:r>
              <a:rPr lang="en-US" sz="1200" baseline="30000" dirty="0">
                <a:solidFill>
                  <a:schemeClr val="bg1"/>
                </a:solidFill>
                <a:latin typeface="Century Gothic" pitchFamily="34" charset="0"/>
              </a:rPr>
              <a:t>st</a:t>
            </a:r>
            <a:r>
              <a:rPr lang="en-US" sz="1200" dirty="0">
                <a:solidFill>
                  <a:schemeClr val="bg1"/>
                </a:solidFill>
                <a:latin typeface="Century Gothic" pitchFamily="34" charset="0"/>
              </a:rPr>
              <a:t> time, highly concentrated in </a:t>
            </a:r>
            <a:r>
              <a:rPr lang="en-US" sz="1200" dirty="0" err="1">
                <a:solidFill>
                  <a:schemeClr val="bg1"/>
                </a:solidFill>
                <a:latin typeface="Century Gothic" pitchFamily="34" charset="0"/>
              </a:rPr>
              <a:t>ProXylane</a:t>
            </a:r>
            <a:r>
              <a:rPr lang="en-US" sz="1200" dirty="0">
                <a:solidFill>
                  <a:schemeClr val="bg1"/>
                </a:solidFill>
                <a:latin typeface="Century Gothic" pitchFamily="34" charset="0"/>
              </a:rPr>
              <a:t> (30%), for an instant radical correction of all age scars: wrinkles, skin damage and imperfections. </a:t>
            </a:r>
          </a:p>
          <a:p>
            <a:pPr marL="171450" indent="-171450" algn="ctr" defTabSz="801472">
              <a:buFontTx/>
              <a:buChar char="-"/>
              <a:defRPr/>
            </a:pPr>
            <a:endParaRPr lang="en-US" sz="1200" dirty="0">
              <a:solidFill>
                <a:schemeClr val="bg1"/>
              </a:solidFill>
              <a:latin typeface="Century Gothic" pitchFamily="34" charset="0"/>
            </a:endParaRPr>
          </a:p>
        </p:txBody>
      </p:sp>
      <p:sp>
        <p:nvSpPr>
          <p:cNvPr id="10" name="ZoneTexte 9"/>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1" name="Flèche droite 10"/>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0556" y="2276872"/>
            <a:ext cx="12514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820" y="4304928"/>
            <a:ext cx="1043060" cy="78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466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2851312" y="75402"/>
            <a:ext cx="6202201" cy="104644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600" dirty="0" smtClean="0">
                <a:solidFill>
                  <a:srgbClr val="B5A692"/>
                </a:solidFill>
              </a:rPr>
              <a:t>CROSS SELLING </a:t>
            </a:r>
          </a:p>
          <a:p>
            <a:pPr algn="r" fontAlgn="base">
              <a:spcBef>
                <a:spcPct val="0"/>
              </a:spcBef>
              <a:spcAft>
                <a:spcPct val="0"/>
              </a:spcAft>
            </a:pPr>
            <a:r>
              <a:rPr lang="en-US" sz="2600" dirty="0" smtClean="0">
                <a:solidFill>
                  <a:srgbClr val="B5A692"/>
                </a:solidFill>
              </a:rPr>
              <a:t>FOUNDATION </a:t>
            </a:r>
            <a:r>
              <a:rPr lang="en-US" sz="2600" dirty="0" smtClean="0">
                <a:solidFill>
                  <a:srgbClr val="B5A692"/>
                </a:solidFill>
                <a:sym typeface="Wingdings" pitchFamily="2" charset="2"/>
              </a:rPr>
              <a:t></a:t>
            </a:r>
            <a:r>
              <a:rPr lang="en-US" sz="2600" dirty="0" smtClean="0">
                <a:solidFill>
                  <a:srgbClr val="B5A692"/>
                </a:solidFill>
              </a:rPr>
              <a:t> CLEANSERS</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pic>
        <p:nvPicPr>
          <p:cNvPr id="13"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4" name="Bulle ronde 4"/>
          <p:cNvSpPr>
            <a:spLocks noChangeArrowheads="1"/>
          </p:cNvSpPr>
          <p:nvPr/>
        </p:nvSpPr>
        <p:spPr bwMode="auto">
          <a:xfrm>
            <a:off x="5580112" y="1196752"/>
            <a:ext cx="2504601" cy="864096"/>
          </a:xfrm>
          <a:prstGeom prst="wedgeEllipseCallout">
            <a:avLst>
              <a:gd name="adj1" fmla="val -125414"/>
              <a:gd name="adj2" fmla="val 12686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5" name="ZoneTexte 14"/>
          <p:cNvSpPr txBox="1"/>
          <p:nvPr/>
        </p:nvSpPr>
        <p:spPr bwMode="auto">
          <a:xfrm>
            <a:off x="5292080" y="1178749"/>
            <a:ext cx="3024336" cy="954107"/>
          </a:xfrm>
          <a:prstGeom prst="rect">
            <a:avLst/>
          </a:prstGeom>
          <a:noFill/>
        </p:spPr>
        <p:txBody>
          <a:bodyPr wrap="square">
            <a:spAutoFit/>
          </a:bodyPr>
          <a:lstStyle/>
          <a:p>
            <a:pPr algn="ctr">
              <a:defRPr/>
            </a:pPr>
            <a:endParaRPr lang="en-US" sz="1400" b="1" dirty="0" smtClean="0">
              <a:solidFill>
                <a:schemeClr val="bg1"/>
              </a:solidFill>
            </a:endParaRPr>
          </a:p>
          <a:p>
            <a:pPr algn="ctr"/>
            <a:r>
              <a:rPr lang="en-US" sz="1400" b="1" i="1" dirty="0" smtClean="0">
                <a:solidFill>
                  <a:schemeClr val="bg1"/>
                </a:solidFill>
                <a:latin typeface="Century Gothic" pitchFamily="34" charset="0"/>
              </a:rPr>
              <a:t>“</a:t>
            </a:r>
            <a:r>
              <a:rPr lang="en-US" sz="1400" b="1" i="1" dirty="0">
                <a:solidFill>
                  <a:schemeClr val="bg1"/>
                </a:solidFill>
                <a:latin typeface="Century Gothic" pitchFamily="34" charset="0"/>
              </a:rPr>
              <a:t>What is your daily </a:t>
            </a:r>
            <a:endParaRPr lang="en-US" sz="1400" b="1" i="1" dirty="0" smtClean="0">
              <a:solidFill>
                <a:schemeClr val="bg1"/>
              </a:solidFill>
              <a:latin typeface="Century Gothic" pitchFamily="34" charset="0"/>
            </a:endParaRPr>
          </a:p>
          <a:p>
            <a:pPr algn="ctr"/>
            <a:r>
              <a:rPr lang="en-US" sz="1400" b="1" i="1" dirty="0" smtClean="0">
                <a:solidFill>
                  <a:schemeClr val="bg1"/>
                </a:solidFill>
                <a:latin typeface="Century Gothic" pitchFamily="34" charset="0"/>
              </a:rPr>
              <a:t>cleansing </a:t>
            </a:r>
            <a:r>
              <a:rPr lang="en-US" sz="1400" b="1" i="1" dirty="0">
                <a:solidFill>
                  <a:schemeClr val="bg1"/>
                </a:solidFill>
                <a:latin typeface="Century Gothic" pitchFamily="34" charset="0"/>
              </a:rPr>
              <a:t>ritual?” </a:t>
            </a:r>
            <a:endParaRPr lang="en-US" sz="1400" b="1" i="1" dirty="0">
              <a:solidFill>
                <a:schemeClr val="bg1"/>
              </a:solidFill>
              <a:latin typeface="Century Gothic" pitchFamily="34" charset="0"/>
              <a:sym typeface="Wingdings" pitchFamily="2" charset="2"/>
            </a:endParaRPr>
          </a:p>
          <a:p>
            <a:pPr algn="ctr">
              <a:defRPr/>
            </a:pPr>
            <a:r>
              <a:rPr lang="en-US" sz="1400" b="1" dirty="0">
                <a:solidFill>
                  <a:schemeClr val="bg1"/>
                </a:solidFill>
              </a:rPr>
              <a:t> </a:t>
            </a:r>
          </a:p>
        </p:txBody>
      </p:sp>
      <p:sp>
        <p:nvSpPr>
          <p:cNvPr id="18" name="Bulle ronde 4"/>
          <p:cNvSpPr>
            <a:spLocks noChangeArrowheads="1"/>
          </p:cNvSpPr>
          <p:nvPr/>
        </p:nvSpPr>
        <p:spPr bwMode="auto">
          <a:xfrm>
            <a:off x="4543426" y="2708920"/>
            <a:ext cx="4510087" cy="3960439"/>
          </a:xfrm>
          <a:prstGeom prst="wedgeEllipseCallout">
            <a:avLst>
              <a:gd name="adj1" fmla="val -71314"/>
              <a:gd name="adj2" fmla="val -4908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4925392" y="3203144"/>
            <a:ext cx="3744416" cy="3000821"/>
          </a:xfrm>
          <a:prstGeom prst="rect">
            <a:avLst/>
          </a:prstGeom>
          <a:noFill/>
        </p:spPr>
        <p:txBody>
          <a:bodyPr wrap="square">
            <a:spAutoFit/>
          </a:bodyPr>
          <a:lstStyle/>
          <a:p>
            <a:pPr algn="ctr" defTabSz="801472">
              <a:defRPr/>
            </a:pPr>
            <a:r>
              <a:rPr lang="en-US" sz="1050" dirty="0">
                <a:solidFill>
                  <a:schemeClr val="bg1"/>
                </a:solidFill>
                <a:latin typeface="Century Gothic" pitchFamily="34" charset="0"/>
                <a:sym typeface="Wingdings" pitchFamily="2" charset="2"/>
              </a:rPr>
              <a:t>“Before applying any beauty routine, it is very important to clean your skin with adapted </a:t>
            </a:r>
            <a:r>
              <a:rPr lang="en-US" sz="1050" dirty="0" smtClean="0">
                <a:solidFill>
                  <a:schemeClr val="bg1"/>
                </a:solidFill>
                <a:latin typeface="Century Gothic" pitchFamily="34" charset="0"/>
                <a:sym typeface="Wingdings" pitchFamily="2" charset="2"/>
              </a:rPr>
              <a:t>products </a:t>
            </a:r>
            <a:r>
              <a:rPr lang="en-US" sz="1050" dirty="0">
                <a:solidFill>
                  <a:schemeClr val="bg1"/>
                </a:solidFill>
                <a:latin typeface="Century Gothic" pitchFamily="34" charset="0"/>
                <a:sym typeface="Wingdings" pitchFamily="2" charset="2"/>
              </a:rPr>
              <a:t>in order t</a:t>
            </a:r>
            <a:r>
              <a:rPr lang="en-US" sz="1050" b="1" dirty="0">
                <a:solidFill>
                  <a:schemeClr val="bg1"/>
                </a:solidFill>
                <a:latin typeface="Century Gothic" pitchFamily="34" charset="0"/>
                <a:sym typeface="Wingdings" pitchFamily="2" charset="2"/>
              </a:rPr>
              <a:t>o boost the penetration and the action of the skincare and to improve make-up results</a:t>
            </a:r>
            <a:r>
              <a:rPr lang="en-US" sz="1050" b="1" dirty="0" smtClean="0">
                <a:solidFill>
                  <a:schemeClr val="bg1"/>
                </a:solidFill>
                <a:latin typeface="Century Gothic" pitchFamily="34" charset="0"/>
                <a:sym typeface="Wingdings" pitchFamily="2" charset="2"/>
              </a:rPr>
              <a:t>.</a:t>
            </a:r>
          </a:p>
          <a:p>
            <a:pPr algn="ctr" defTabSz="801472">
              <a:defRPr/>
            </a:pPr>
            <a:r>
              <a:rPr lang="en-US" sz="1050" b="1" dirty="0" smtClean="0">
                <a:solidFill>
                  <a:schemeClr val="bg1"/>
                </a:solidFill>
                <a:latin typeface="Century Gothic" pitchFamily="34" charset="0"/>
                <a:sym typeface="Wingdings" pitchFamily="2" charset="2"/>
              </a:rPr>
              <a:t>Moreover, a perfect cleansing is the guaranty </a:t>
            </a:r>
          </a:p>
          <a:p>
            <a:pPr algn="ctr" defTabSz="801472">
              <a:defRPr/>
            </a:pPr>
            <a:r>
              <a:rPr lang="en-US" sz="1050" b="1" dirty="0" smtClean="0">
                <a:solidFill>
                  <a:schemeClr val="bg1"/>
                </a:solidFill>
                <a:latin typeface="Century Gothic" pitchFamily="34" charset="0"/>
                <a:sym typeface="Wingdings" pitchFamily="2" charset="2"/>
              </a:rPr>
              <a:t>of a smooth and perfect skin allowing an easy </a:t>
            </a:r>
          </a:p>
          <a:p>
            <a:pPr algn="ctr" defTabSz="801472">
              <a:defRPr/>
            </a:pPr>
            <a:r>
              <a:rPr lang="en-US" sz="1050" b="1" dirty="0" smtClean="0">
                <a:solidFill>
                  <a:schemeClr val="bg1"/>
                </a:solidFill>
                <a:latin typeface="Century Gothic" pitchFamily="34" charset="0"/>
                <a:sym typeface="Wingdings" pitchFamily="2" charset="2"/>
              </a:rPr>
              <a:t>make-up application.  </a:t>
            </a:r>
            <a:endParaRPr lang="en-US" sz="1050" b="1" dirty="0">
              <a:solidFill>
                <a:schemeClr val="bg1"/>
              </a:solidFill>
              <a:latin typeface="Century Gothic" pitchFamily="34" charset="0"/>
              <a:sym typeface="Wingdings" pitchFamily="2" charset="2"/>
            </a:endParaRPr>
          </a:p>
          <a:p>
            <a:pPr algn="ctr" defTabSz="801472">
              <a:defRPr/>
            </a:pPr>
            <a:r>
              <a:rPr lang="en-US" sz="1050" dirty="0" smtClean="0">
                <a:solidFill>
                  <a:schemeClr val="bg1"/>
                </a:solidFill>
                <a:latin typeface="Century Gothic" pitchFamily="34" charset="0"/>
                <a:sym typeface="Wingdings" pitchFamily="2" charset="2"/>
              </a:rPr>
              <a:t>We </a:t>
            </a:r>
            <a:r>
              <a:rPr lang="en-US" sz="1050" dirty="0">
                <a:solidFill>
                  <a:schemeClr val="bg1"/>
                </a:solidFill>
                <a:latin typeface="Century Gothic" pitchFamily="34" charset="0"/>
                <a:sym typeface="Wingdings" pitchFamily="2" charset="2"/>
              </a:rPr>
              <a:t>have discovered that there are two types of impurities: </a:t>
            </a:r>
            <a:r>
              <a:rPr lang="en-US" sz="1050" b="1" dirty="0">
                <a:solidFill>
                  <a:schemeClr val="bg1"/>
                </a:solidFill>
                <a:latin typeface="Century Gothic" pitchFamily="34" charset="0"/>
                <a:sym typeface="Wingdings" pitchFamily="2" charset="2"/>
              </a:rPr>
              <a:t>external impurities </a:t>
            </a:r>
            <a:r>
              <a:rPr lang="en-US" sz="1050" dirty="0">
                <a:solidFill>
                  <a:schemeClr val="bg1"/>
                </a:solidFill>
                <a:latin typeface="Century Gothic" pitchFamily="34" charset="0"/>
                <a:sym typeface="Wingdings" pitchFamily="2" charset="2"/>
              </a:rPr>
              <a:t>(make-up, environmental residues) AND </a:t>
            </a:r>
            <a:r>
              <a:rPr lang="en-US" sz="1050" b="1" dirty="0" smtClean="0">
                <a:solidFill>
                  <a:schemeClr val="bg1"/>
                </a:solidFill>
                <a:latin typeface="Century Gothic" pitchFamily="34" charset="0"/>
                <a:sym typeface="Wingdings" pitchFamily="2" charset="2"/>
              </a:rPr>
              <a:t>internal impurities </a:t>
            </a:r>
            <a:r>
              <a:rPr lang="en-US" sz="1050" dirty="0" smtClean="0">
                <a:solidFill>
                  <a:schemeClr val="bg1"/>
                </a:solidFill>
                <a:latin typeface="Century Gothic" pitchFamily="34" charset="0"/>
                <a:sym typeface="Wingdings" pitchFamily="2" charset="2"/>
              </a:rPr>
              <a:t>(cell residues), </a:t>
            </a:r>
            <a:r>
              <a:rPr lang="en-US" sz="1050" dirty="0">
                <a:solidFill>
                  <a:schemeClr val="bg1"/>
                </a:solidFill>
                <a:latin typeface="Century Gothic" pitchFamily="34" charset="0"/>
                <a:sym typeface="Wingdings" pitchFamily="2" charset="2"/>
              </a:rPr>
              <a:t>which are inside the skin and accelerate skin ageing (dead cells, waste of melanin, free radicals, etc.)</a:t>
            </a:r>
          </a:p>
          <a:p>
            <a:pPr algn="ctr" defTabSz="801472">
              <a:defRPr/>
            </a:pPr>
            <a:endParaRPr lang="en-US" sz="1050" dirty="0">
              <a:solidFill>
                <a:schemeClr val="bg1"/>
              </a:solidFill>
              <a:latin typeface="Century Gothic" pitchFamily="34" charset="0"/>
              <a:sym typeface="Wingdings" pitchFamily="2" charset="2"/>
            </a:endParaRPr>
          </a:p>
          <a:p>
            <a:pPr algn="ctr" defTabSz="801472">
              <a:defRPr/>
            </a:pPr>
            <a:r>
              <a:rPr lang="en-US" sz="1050" dirty="0">
                <a:solidFill>
                  <a:schemeClr val="bg1"/>
                </a:solidFill>
                <a:latin typeface="Century Gothic" pitchFamily="34" charset="0"/>
                <a:sym typeface="Wingdings" pitchFamily="2" charset="2"/>
              </a:rPr>
              <a:t>May I present you our the </a:t>
            </a:r>
          </a:p>
          <a:p>
            <a:pPr algn="ctr" defTabSz="801472">
              <a:defRPr/>
            </a:pPr>
            <a:r>
              <a:rPr lang="en-US" sz="1050" b="1" dirty="0">
                <a:solidFill>
                  <a:schemeClr val="bg1"/>
                </a:solidFill>
                <a:latin typeface="Century Gothic" pitchFamily="34" charset="0"/>
                <a:sym typeface="Wingdings" pitchFamily="2" charset="2"/>
              </a:rPr>
              <a:t>1</a:t>
            </a:r>
            <a:r>
              <a:rPr lang="en-US" sz="1050" b="1" baseline="30000" dirty="0">
                <a:solidFill>
                  <a:schemeClr val="bg1"/>
                </a:solidFill>
                <a:latin typeface="Century Gothic" pitchFamily="34" charset="0"/>
                <a:sym typeface="Wingdings" pitchFamily="2" charset="2"/>
              </a:rPr>
              <a:t>st</a:t>
            </a:r>
            <a:r>
              <a:rPr lang="en-US" sz="1050" b="1" dirty="0">
                <a:solidFill>
                  <a:schemeClr val="bg1"/>
                </a:solidFill>
                <a:latin typeface="Century Gothic" pitchFamily="34" charset="0"/>
                <a:sym typeface="Wingdings" pitchFamily="2" charset="2"/>
              </a:rPr>
              <a:t> cleansing range able to clean your skin until cellular level? </a:t>
            </a:r>
          </a:p>
          <a:p>
            <a:pPr algn="ctr" defTabSz="801472">
              <a:defRPr/>
            </a:pPr>
            <a:r>
              <a:rPr lang="en-US" sz="1050" dirty="0">
                <a:solidFill>
                  <a:schemeClr val="bg1"/>
                </a:solidFill>
                <a:latin typeface="Century Gothic" pitchFamily="34" charset="0"/>
                <a:sym typeface="Wingdings" pitchFamily="2" charset="2"/>
              </a:rPr>
              <a:t>The </a:t>
            </a:r>
            <a:r>
              <a:rPr lang="en-US" sz="1050" b="1" dirty="0">
                <a:solidFill>
                  <a:schemeClr val="bg1"/>
                </a:solidFill>
                <a:latin typeface="Century Gothic" pitchFamily="34" charset="0"/>
                <a:sym typeface="Wingdings" pitchFamily="2" charset="2"/>
              </a:rPr>
              <a:t>textures</a:t>
            </a:r>
            <a:r>
              <a:rPr lang="en-US" sz="1050" dirty="0">
                <a:solidFill>
                  <a:schemeClr val="bg1"/>
                </a:solidFill>
                <a:latin typeface="Century Gothic" pitchFamily="34" charset="0"/>
                <a:sym typeface="Wingdings" pitchFamily="2" charset="2"/>
              </a:rPr>
              <a:t> are absolutely amazing, you have to try the oil-in-gel and the black peel!”</a:t>
            </a:r>
          </a:p>
        </p:txBody>
      </p:sp>
      <p:sp>
        <p:nvSpPr>
          <p:cNvPr id="21" name="Rectangle 20"/>
          <p:cNvSpPr/>
          <p:nvPr/>
        </p:nvSpPr>
        <p:spPr bwMode="auto">
          <a:xfrm>
            <a:off x="0" y="5949280"/>
            <a:ext cx="4543425" cy="908720"/>
          </a:xfrm>
          <a:prstGeom prst="rect">
            <a:avLst/>
          </a:prstGeom>
          <a:solidFill>
            <a:schemeClr val="bg2">
              <a:lumMod val="75000"/>
              <a:alpha val="4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dirty="0" smtClean="0">
              <a:ln>
                <a:noFill/>
              </a:ln>
              <a:solidFill>
                <a:schemeClr val="bg1"/>
              </a:solidFill>
              <a:effectLst/>
              <a:latin typeface="Arial" charset="0"/>
              <a:ea typeface="Microsoft YaHei" charset="-122"/>
            </a:endParaRPr>
          </a:p>
        </p:txBody>
      </p:sp>
      <p:sp>
        <p:nvSpPr>
          <p:cNvPr id="28" name="Flèche droite 27"/>
          <p:cNvSpPr/>
          <p:nvPr/>
        </p:nvSpPr>
        <p:spPr bwMode="auto">
          <a:xfrm>
            <a:off x="1979712" y="623731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sp>
        <p:nvSpPr>
          <p:cNvPr id="31" name="Flèche droite 30"/>
          <p:cNvSpPr/>
          <p:nvPr/>
        </p:nvSpPr>
        <p:spPr bwMode="auto">
          <a:xfrm rot="5400000">
            <a:off x="6588224" y="220486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pic>
        <p:nvPicPr>
          <p:cNvPr id="16"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5949280"/>
            <a:ext cx="474162" cy="8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G:\DPLI_HELENA_RUBINSTEIN_POWER_Beauty\Service\4. Projects\4. Products\1. Skincare\5. Cleansers\Cleansers 2014\Concept\Modélisation\Modélisation à date\Milk_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5949280"/>
            <a:ext cx="250993" cy="87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61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19" grpId="0"/>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3019599"/>
            <a:ext cx="6696744" cy="769441"/>
          </a:xfrm>
          <a:prstGeom prst="rect">
            <a:avLst/>
          </a:prstGeom>
          <a:noFill/>
        </p:spPr>
        <p:txBody>
          <a:bodyPr wrap="square" rtlCol="0">
            <a:spAutoFit/>
          </a:bodyPr>
          <a:lstStyle/>
          <a:p>
            <a:pPr algn="ctr"/>
            <a:r>
              <a:rPr lang="fr-FR" sz="4400" dirty="0" smtClean="0">
                <a:solidFill>
                  <a:schemeClr val="bg1"/>
                </a:solidFill>
              </a:rPr>
              <a:t>MAKE-UP TO SKINCARE</a:t>
            </a:r>
            <a:endParaRPr lang="fr-FR" sz="4400" dirty="0">
              <a:solidFill>
                <a:schemeClr val="bg1"/>
              </a:solidFill>
            </a:endParaRPr>
          </a:p>
        </p:txBody>
      </p:sp>
    </p:spTree>
    <p:extLst>
      <p:ext uri="{BB962C8B-B14F-4D97-AF65-F5344CB8AC3E}">
        <p14:creationId xmlns:p14="http://schemas.microsoft.com/office/powerpoint/2010/main" val="5108414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CLEANSER</a:t>
            </a:r>
          </a:p>
          <a:p>
            <a:pPr algn="r" fontAlgn="base">
              <a:spcBef>
                <a:spcPct val="0"/>
              </a:spcBef>
              <a:spcAft>
                <a:spcPct val="0"/>
              </a:spcAft>
            </a:pPr>
            <a:r>
              <a:rPr lang="en-US" sz="1600" dirty="0" smtClean="0">
                <a:solidFill>
                  <a:srgbClr val="FFFFFF"/>
                </a:solidFill>
              </a:rPr>
              <a:t>HR UNIQUENESS – MAKE-UP REMOVER</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2492896"/>
            <a:ext cx="4510089" cy="4104456"/>
          </a:xfrm>
          <a:prstGeom prst="wedgeEllipseCallout">
            <a:avLst>
              <a:gd name="adj1" fmla="val -79791"/>
              <a:gd name="adj2" fmla="val -4537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9" name="ZoneTexte 18"/>
          <p:cNvSpPr txBox="1"/>
          <p:nvPr/>
        </p:nvSpPr>
        <p:spPr bwMode="auto">
          <a:xfrm>
            <a:off x="5004048" y="2893000"/>
            <a:ext cx="3598304" cy="3416320"/>
          </a:xfrm>
          <a:prstGeom prst="rect">
            <a:avLst/>
          </a:prstGeom>
          <a:noFill/>
        </p:spPr>
        <p:txBody>
          <a:bodyPr wrap="square">
            <a:spAutoFit/>
          </a:bodyPr>
          <a:lstStyle/>
          <a:p>
            <a:pPr algn="ctr" defTabSz="801472">
              <a:defRPr/>
            </a:pPr>
            <a:r>
              <a:rPr lang="en-US" sz="1200" dirty="0">
                <a:solidFill>
                  <a:schemeClr val="bg1"/>
                </a:solidFill>
                <a:cs typeface="Arial" charset="0"/>
              </a:rPr>
              <a:t>RANGE UNIQUENESS: sumptuous and </a:t>
            </a:r>
            <a:r>
              <a:rPr lang="en-US" sz="1200" b="1" dirty="0">
                <a:solidFill>
                  <a:schemeClr val="bg1"/>
                </a:solidFill>
                <a:cs typeface="Arial" charset="0"/>
              </a:rPr>
              <a:t>addictive </a:t>
            </a:r>
            <a:r>
              <a:rPr lang="en-US" sz="1200" b="1" dirty="0" smtClean="0">
                <a:solidFill>
                  <a:schemeClr val="bg1"/>
                </a:solidFill>
                <a:cs typeface="Arial" charset="0"/>
              </a:rPr>
              <a:t>textures. </a:t>
            </a:r>
            <a:r>
              <a:rPr lang="en-US" sz="1200" dirty="0" smtClean="0">
                <a:solidFill>
                  <a:schemeClr val="bg1"/>
                </a:solidFill>
                <a:cs typeface="Arial" charset="0"/>
              </a:rPr>
              <a:t>The </a:t>
            </a:r>
            <a:r>
              <a:rPr lang="en-US" sz="1200" dirty="0">
                <a:solidFill>
                  <a:schemeClr val="bg1"/>
                </a:solidFill>
                <a:cs typeface="Arial" charset="0"/>
              </a:rPr>
              <a:t>only cleansing range able to </a:t>
            </a:r>
            <a:r>
              <a:rPr lang="en-US" sz="1200" dirty="0">
                <a:solidFill>
                  <a:schemeClr val="bg1"/>
                </a:solidFill>
                <a:latin typeface="Century Gothic" pitchFamily="34" charset="0"/>
                <a:sym typeface="Wingdings" pitchFamily="2" charset="2"/>
              </a:rPr>
              <a:t>clean </a:t>
            </a:r>
            <a:r>
              <a:rPr lang="en-US" sz="1200" b="1" dirty="0">
                <a:solidFill>
                  <a:schemeClr val="bg1"/>
                </a:solidFill>
                <a:latin typeface="Century Gothic" pitchFamily="34" charset="0"/>
                <a:sym typeface="Wingdings" pitchFamily="2" charset="2"/>
              </a:rPr>
              <a:t>external impurities </a:t>
            </a:r>
            <a:r>
              <a:rPr lang="en-US" sz="1200" dirty="0">
                <a:solidFill>
                  <a:schemeClr val="bg1"/>
                </a:solidFill>
                <a:latin typeface="Century Gothic" pitchFamily="34" charset="0"/>
                <a:sym typeface="Wingdings" pitchFamily="2" charset="2"/>
              </a:rPr>
              <a:t>AND for the 1</a:t>
            </a:r>
            <a:r>
              <a:rPr lang="en-US" sz="1200" baseline="30000" dirty="0">
                <a:solidFill>
                  <a:schemeClr val="bg1"/>
                </a:solidFill>
                <a:latin typeface="Century Gothic" pitchFamily="34" charset="0"/>
                <a:sym typeface="Wingdings" pitchFamily="2" charset="2"/>
              </a:rPr>
              <a:t>st</a:t>
            </a:r>
            <a:r>
              <a:rPr lang="en-US" sz="1200" dirty="0">
                <a:solidFill>
                  <a:schemeClr val="bg1"/>
                </a:solidFill>
                <a:latin typeface="Century Gothic" pitchFamily="34" charset="0"/>
                <a:sym typeface="Wingdings" pitchFamily="2" charset="2"/>
              </a:rPr>
              <a:t> time, </a:t>
            </a:r>
            <a:r>
              <a:rPr lang="en-US" sz="1200" b="1" dirty="0" smtClean="0">
                <a:solidFill>
                  <a:schemeClr val="bg1"/>
                </a:solidFill>
                <a:latin typeface="Century Gothic" pitchFamily="34" charset="0"/>
                <a:sym typeface="Wingdings" pitchFamily="2" charset="2"/>
              </a:rPr>
              <a:t>internal</a:t>
            </a:r>
            <a:r>
              <a:rPr lang="en-US" sz="1200" dirty="0" smtClean="0">
                <a:solidFill>
                  <a:schemeClr val="bg1"/>
                </a:solidFill>
                <a:latin typeface="Century Gothic" pitchFamily="34" charset="0"/>
                <a:sym typeface="Wingdings" pitchFamily="2" charset="2"/>
              </a:rPr>
              <a:t> (cellular) </a:t>
            </a:r>
            <a:r>
              <a:rPr lang="en-US" sz="1200" b="1" dirty="0">
                <a:solidFill>
                  <a:schemeClr val="bg1"/>
                </a:solidFill>
                <a:latin typeface="Century Gothic" pitchFamily="34" charset="0"/>
                <a:sym typeface="Wingdings" pitchFamily="2" charset="2"/>
              </a:rPr>
              <a:t>impurities</a:t>
            </a:r>
            <a:r>
              <a:rPr lang="en-US" sz="1200" dirty="0">
                <a:solidFill>
                  <a:schemeClr val="bg1"/>
                </a:solidFill>
                <a:latin typeface="Century Gothic" pitchFamily="34" charset="0"/>
                <a:sym typeface="Wingdings" pitchFamily="2" charset="2"/>
              </a:rPr>
              <a:t> (dead cells, waste of melanin, free radicals, etc.)</a:t>
            </a:r>
          </a:p>
          <a:p>
            <a:pPr lvl="0" algn="ctr" defTabSz="801472">
              <a:defRPr/>
            </a:pPr>
            <a:endParaRPr lang="en-US" sz="1200" b="1" u="sng" dirty="0" smtClean="0">
              <a:solidFill>
                <a:schemeClr val="bg1"/>
              </a:solidFill>
              <a:latin typeface="Century Gothic" pitchFamily="34" charset="0"/>
            </a:endParaRPr>
          </a:p>
          <a:p>
            <a:pPr lvl="0" algn="ctr" defTabSz="801472">
              <a:defRPr/>
            </a:pPr>
            <a:r>
              <a:rPr lang="en-US" sz="1200" b="1" u="sng" dirty="0" smtClean="0">
                <a:solidFill>
                  <a:schemeClr val="bg1"/>
                </a:solidFill>
                <a:latin typeface="Century Gothic" pitchFamily="34" charset="0"/>
              </a:rPr>
              <a:t>Oil-in-gel:</a:t>
            </a:r>
          </a:p>
          <a:p>
            <a:pPr lvl="0" algn="ctr" defTabSz="801472">
              <a:defRPr/>
            </a:pPr>
            <a:endParaRPr lang="en-US" sz="1200" b="1" u="sng" dirty="0" smtClean="0">
              <a:solidFill>
                <a:schemeClr val="bg1"/>
              </a:solidFill>
              <a:latin typeface="Century Gothic" pitchFamily="34" charset="0"/>
            </a:endParaRPr>
          </a:p>
          <a:p>
            <a:pPr lvl="0" algn="ctr"/>
            <a:r>
              <a:rPr lang="en-US" sz="1200" dirty="0">
                <a:solidFill>
                  <a:schemeClr val="bg1"/>
                </a:solidFill>
                <a:cs typeface="Arial" charset="0"/>
              </a:rPr>
              <a:t>- </a:t>
            </a:r>
            <a:r>
              <a:rPr lang="en-US" sz="1200" dirty="0" smtClean="0">
                <a:solidFill>
                  <a:schemeClr val="bg1"/>
                </a:solidFill>
                <a:cs typeface="Arial" charset="0"/>
              </a:rPr>
              <a:t>Addictive </a:t>
            </a:r>
            <a:r>
              <a:rPr lang="en-US" sz="1200" dirty="0">
                <a:solidFill>
                  <a:schemeClr val="bg1"/>
                </a:solidFill>
                <a:cs typeface="Arial" charset="0"/>
              </a:rPr>
              <a:t>massage transforming texture to eliminate even the most stubborn </a:t>
            </a:r>
            <a:r>
              <a:rPr lang="en-US" sz="1200" dirty="0" smtClean="0">
                <a:solidFill>
                  <a:schemeClr val="bg1"/>
                </a:solidFill>
                <a:cs typeface="Arial" charset="0"/>
              </a:rPr>
              <a:t>make-up. </a:t>
            </a:r>
            <a:endParaRPr lang="en-US" sz="1200" dirty="0">
              <a:solidFill>
                <a:schemeClr val="bg1"/>
              </a:solidFill>
              <a:cs typeface="Arial" charset="0"/>
            </a:endParaRPr>
          </a:p>
          <a:p>
            <a:pPr marL="171450" lvl="0" indent="-171450" algn="ctr">
              <a:buFontTx/>
              <a:buChar char="-"/>
            </a:pPr>
            <a:r>
              <a:rPr lang="en-US" sz="1200" dirty="0">
                <a:solidFill>
                  <a:schemeClr val="bg1"/>
                </a:solidFill>
                <a:cs typeface="Arial" charset="0"/>
              </a:rPr>
              <a:t>P</a:t>
            </a:r>
            <a:r>
              <a:rPr lang="en-US" sz="1200" dirty="0" smtClean="0">
                <a:solidFill>
                  <a:schemeClr val="bg1"/>
                </a:solidFill>
                <a:cs typeface="Arial" charset="0"/>
              </a:rPr>
              <a:t>recious </a:t>
            </a:r>
            <a:r>
              <a:rPr lang="en-US" sz="1200" dirty="0">
                <a:solidFill>
                  <a:schemeClr val="bg1"/>
                </a:solidFill>
                <a:cs typeface="Arial" charset="0"/>
              </a:rPr>
              <a:t>gel transforms into a smooth oil for a warm massage that drains and accelerates deep removal action. </a:t>
            </a:r>
            <a:endParaRPr lang="en-US" sz="1200" dirty="0" smtClean="0">
              <a:solidFill>
                <a:schemeClr val="bg1"/>
              </a:solidFill>
              <a:cs typeface="Arial" charset="0"/>
            </a:endParaRPr>
          </a:p>
          <a:p>
            <a:pPr marL="171450" lvl="0" indent="-171450" algn="ctr">
              <a:buFontTx/>
              <a:buChar char="-"/>
            </a:pPr>
            <a:r>
              <a:rPr lang="en-US" sz="1200" dirty="0">
                <a:solidFill>
                  <a:schemeClr val="bg1"/>
                </a:solidFill>
                <a:cs typeface="Arial" charset="0"/>
              </a:rPr>
              <a:t>T</a:t>
            </a:r>
            <a:r>
              <a:rPr lang="en-US" sz="1200" dirty="0" smtClean="0">
                <a:solidFill>
                  <a:schemeClr val="bg1"/>
                </a:solidFill>
                <a:cs typeface="Arial" charset="0"/>
              </a:rPr>
              <a:t>he </a:t>
            </a:r>
            <a:r>
              <a:rPr lang="en-US" sz="1200" dirty="0">
                <a:solidFill>
                  <a:schemeClr val="bg1"/>
                </a:solidFill>
                <a:cs typeface="Arial" charset="0"/>
              </a:rPr>
              <a:t>water changes into a milky emulsion to moisturize </a:t>
            </a:r>
            <a:r>
              <a:rPr lang="en-US" sz="1200" dirty="0" smtClean="0">
                <a:solidFill>
                  <a:schemeClr val="bg1"/>
                </a:solidFill>
                <a:cs typeface="Arial" charset="0"/>
              </a:rPr>
              <a:t>the skin.</a:t>
            </a:r>
          </a:p>
          <a:p>
            <a:pPr marL="171450" lvl="0" indent="-171450" algn="ctr">
              <a:buFontTx/>
              <a:buChar char="-"/>
            </a:pPr>
            <a:r>
              <a:rPr lang="en-US" sz="1200" dirty="0" smtClean="0">
                <a:solidFill>
                  <a:schemeClr val="bg1"/>
                </a:solidFill>
                <a:cs typeface="Arial" charset="0"/>
              </a:rPr>
              <a:t>This product is ideal for the stubborn </a:t>
            </a:r>
          </a:p>
          <a:p>
            <a:pPr lvl="0" algn="ctr"/>
            <a:r>
              <a:rPr lang="en-US" sz="1200" dirty="0" smtClean="0">
                <a:solidFill>
                  <a:schemeClr val="bg1"/>
                </a:solidFill>
                <a:cs typeface="Arial" charset="0"/>
              </a:rPr>
              <a:t>make-up, waterproof make-up and</a:t>
            </a:r>
          </a:p>
          <a:p>
            <a:pPr lvl="0" algn="ctr"/>
            <a:r>
              <a:rPr lang="en-US" sz="1200" dirty="0" smtClean="0">
                <a:solidFill>
                  <a:schemeClr val="bg1"/>
                </a:solidFill>
                <a:cs typeface="Arial" charset="0"/>
              </a:rPr>
              <a:t> high level impurities exposure.</a:t>
            </a:r>
            <a:endParaRPr lang="en-US" sz="1200" dirty="0">
              <a:solidFill>
                <a:schemeClr val="bg1"/>
              </a:solidFill>
              <a:cs typeface="Arial" charset="0"/>
            </a:endParaRPr>
          </a:p>
        </p:txBody>
      </p:sp>
      <p:pic>
        <p:nvPicPr>
          <p:cNvPr id="15" name="Picture 4" descr="G:\DPLI_HELENA_RUBINSTEIN_POWER_Beauty\Service\4. Projects\4. Products\1. Skincare\5. Cleansers\Cleansers 2014\Concept\Modélisation\Modélisation à date\Oil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916" y="1412776"/>
            <a:ext cx="922567" cy="8640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DPLI_HELENA_RUBINSTEIN_POWER_Beauty\Service\4. Projects\4. Products\1. Skincare\5. Cleansers\Cleansers 2014\Concept\Modélisation\Modélisation à date\Oil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4477469"/>
            <a:ext cx="461284"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34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CLEANSER</a:t>
            </a:r>
          </a:p>
          <a:p>
            <a:pPr algn="r" fontAlgn="base">
              <a:spcBef>
                <a:spcPct val="0"/>
              </a:spcBef>
              <a:spcAft>
                <a:spcPct val="0"/>
              </a:spcAft>
            </a:pPr>
            <a:r>
              <a:rPr lang="en-US" sz="1600" dirty="0" smtClean="0">
                <a:solidFill>
                  <a:srgbClr val="FFFFFF"/>
                </a:solidFill>
              </a:rPr>
              <a:t>HR UNIQUENESS – MAKE-UP REMOVER</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3068960"/>
            <a:ext cx="4510089" cy="3600400"/>
          </a:xfrm>
          <a:prstGeom prst="wedgeEllipseCallout">
            <a:avLst>
              <a:gd name="adj1" fmla="val -80547"/>
              <a:gd name="adj2" fmla="val -64501"/>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9" name="ZoneTexte 18"/>
          <p:cNvSpPr txBox="1"/>
          <p:nvPr/>
        </p:nvSpPr>
        <p:spPr bwMode="auto">
          <a:xfrm>
            <a:off x="5004048" y="3531891"/>
            <a:ext cx="3598304" cy="2677656"/>
          </a:xfrm>
          <a:prstGeom prst="rect">
            <a:avLst/>
          </a:prstGeom>
          <a:noFill/>
        </p:spPr>
        <p:txBody>
          <a:bodyPr wrap="square">
            <a:spAutoFit/>
          </a:bodyPr>
          <a:lstStyle/>
          <a:p>
            <a:pPr algn="ctr" defTabSz="801472">
              <a:defRPr/>
            </a:pPr>
            <a:r>
              <a:rPr lang="en-US" sz="1200" dirty="0">
                <a:solidFill>
                  <a:schemeClr val="bg1"/>
                </a:solidFill>
                <a:cs typeface="Arial" charset="0"/>
              </a:rPr>
              <a:t>RANGE UNIQUENESS: sumptuous and </a:t>
            </a:r>
            <a:r>
              <a:rPr lang="en-US" sz="1200" b="1" dirty="0">
                <a:solidFill>
                  <a:schemeClr val="bg1"/>
                </a:solidFill>
                <a:cs typeface="Arial" charset="0"/>
              </a:rPr>
              <a:t>addictive </a:t>
            </a:r>
            <a:r>
              <a:rPr lang="en-US" sz="1200" b="1" dirty="0" smtClean="0">
                <a:solidFill>
                  <a:schemeClr val="bg1"/>
                </a:solidFill>
                <a:cs typeface="Arial" charset="0"/>
              </a:rPr>
              <a:t>textures. </a:t>
            </a:r>
            <a:r>
              <a:rPr lang="en-US" sz="1200" dirty="0" smtClean="0">
                <a:solidFill>
                  <a:schemeClr val="bg1"/>
                </a:solidFill>
                <a:cs typeface="Arial" charset="0"/>
              </a:rPr>
              <a:t>The </a:t>
            </a:r>
            <a:r>
              <a:rPr lang="en-US" sz="1200" dirty="0">
                <a:solidFill>
                  <a:schemeClr val="bg1"/>
                </a:solidFill>
                <a:cs typeface="Arial" charset="0"/>
              </a:rPr>
              <a:t>only cleansing range able to </a:t>
            </a:r>
            <a:r>
              <a:rPr lang="en-US" sz="1200" dirty="0">
                <a:solidFill>
                  <a:schemeClr val="bg1"/>
                </a:solidFill>
                <a:latin typeface="Century Gothic" pitchFamily="34" charset="0"/>
                <a:sym typeface="Wingdings" pitchFamily="2" charset="2"/>
              </a:rPr>
              <a:t>clean </a:t>
            </a:r>
            <a:r>
              <a:rPr lang="en-US" sz="1200" b="1" dirty="0">
                <a:solidFill>
                  <a:schemeClr val="bg1"/>
                </a:solidFill>
                <a:latin typeface="Century Gothic" pitchFamily="34" charset="0"/>
                <a:sym typeface="Wingdings" pitchFamily="2" charset="2"/>
              </a:rPr>
              <a:t>external impurities </a:t>
            </a:r>
            <a:r>
              <a:rPr lang="en-US" sz="1200" dirty="0">
                <a:solidFill>
                  <a:schemeClr val="bg1"/>
                </a:solidFill>
                <a:latin typeface="Century Gothic" pitchFamily="34" charset="0"/>
                <a:sym typeface="Wingdings" pitchFamily="2" charset="2"/>
              </a:rPr>
              <a:t>AND for the 1</a:t>
            </a:r>
            <a:r>
              <a:rPr lang="en-US" sz="1200" baseline="30000" dirty="0">
                <a:solidFill>
                  <a:schemeClr val="bg1"/>
                </a:solidFill>
                <a:latin typeface="Century Gothic" pitchFamily="34" charset="0"/>
                <a:sym typeface="Wingdings" pitchFamily="2" charset="2"/>
              </a:rPr>
              <a:t>st</a:t>
            </a:r>
            <a:r>
              <a:rPr lang="en-US" sz="1200" dirty="0">
                <a:solidFill>
                  <a:schemeClr val="bg1"/>
                </a:solidFill>
                <a:latin typeface="Century Gothic" pitchFamily="34" charset="0"/>
                <a:sym typeface="Wingdings" pitchFamily="2" charset="2"/>
              </a:rPr>
              <a:t> time, </a:t>
            </a:r>
            <a:r>
              <a:rPr lang="en-US" sz="1200" b="1" dirty="0">
                <a:solidFill>
                  <a:schemeClr val="bg1"/>
                </a:solidFill>
                <a:latin typeface="Century Gothic" pitchFamily="34" charset="0"/>
                <a:sym typeface="Wingdings" pitchFamily="2" charset="2"/>
              </a:rPr>
              <a:t>internal</a:t>
            </a:r>
            <a:r>
              <a:rPr lang="en-US" sz="1200" dirty="0">
                <a:solidFill>
                  <a:schemeClr val="bg1"/>
                </a:solidFill>
                <a:latin typeface="Century Gothic" pitchFamily="34" charset="0"/>
                <a:sym typeface="Wingdings" pitchFamily="2" charset="2"/>
              </a:rPr>
              <a:t> (cellular) </a:t>
            </a:r>
            <a:r>
              <a:rPr lang="en-US" sz="1200" b="1" dirty="0">
                <a:solidFill>
                  <a:schemeClr val="bg1"/>
                </a:solidFill>
                <a:latin typeface="Century Gothic" pitchFamily="34" charset="0"/>
                <a:sym typeface="Wingdings" pitchFamily="2" charset="2"/>
              </a:rPr>
              <a:t>impurities</a:t>
            </a:r>
            <a:r>
              <a:rPr lang="en-US" sz="1200" dirty="0">
                <a:solidFill>
                  <a:schemeClr val="bg1"/>
                </a:solidFill>
                <a:latin typeface="Century Gothic" pitchFamily="34" charset="0"/>
                <a:sym typeface="Wingdings" pitchFamily="2" charset="2"/>
              </a:rPr>
              <a:t> (dead cells, waste of melanin, free radicals, etc.)</a:t>
            </a:r>
          </a:p>
          <a:p>
            <a:pPr lvl="0" algn="ctr" defTabSz="801472">
              <a:defRPr/>
            </a:pPr>
            <a:endParaRPr lang="en-US" sz="1200" b="1" u="sng" dirty="0" smtClean="0">
              <a:solidFill>
                <a:schemeClr val="bg1"/>
              </a:solidFill>
              <a:latin typeface="Century Gothic" pitchFamily="34" charset="0"/>
            </a:endParaRPr>
          </a:p>
          <a:p>
            <a:pPr lvl="0" algn="ctr" defTabSz="801472">
              <a:defRPr/>
            </a:pPr>
            <a:r>
              <a:rPr lang="en-US" sz="1200" b="1" u="sng" dirty="0" smtClean="0">
                <a:solidFill>
                  <a:schemeClr val="bg1"/>
                </a:solidFill>
                <a:latin typeface="Century Gothic" pitchFamily="34" charset="0"/>
              </a:rPr>
              <a:t>Care-in-milk:</a:t>
            </a:r>
          </a:p>
          <a:p>
            <a:pPr lvl="0" algn="ctr" defTabSz="801472">
              <a:defRPr/>
            </a:pPr>
            <a:endParaRPr lang="en-US" sz="1200" b="1" u="sng" dirty="0" smtClean="0">
              <a:solidFill>
                <a:schemeClr val="bg1"/>
              </a:solidFill>
              <a:latin typeface="Century Gothic" pitchFamily="34" charset="0"/>
            </a:endParaRPr>
          </a:p>
          <a:p>
            <a:pPr marL="171450" lvl="0" indent="-171450" algn="ctr">
              <a:buFontTx/>
              <a:buChar char="-"/>
            </a:pPr>
            <a:r>
              <a:rPr lang="en-US" sz="1200" dirty="0" smtClean="0">
                <a:solidFill>
                  <a:schemeClr val="bg1"/>
                </a:solidFill>
                <a:cs typeface="Arial" charset="0"/>
              </a:rPr>
              <a:t>The </a:t>
            </a:r>
            <a:r>
              <a:rPr lang="en-US" sz="1200" dirty="0">
                <a:solidFill>
                  <a:schemeClr val="bg1"/>
                </a:solidFill>
                <a:cs typeface="Arial" charset="0"/>
              </a:rPr>
              <a:t>most refreshing &amp; comfortable cleansing </a:t>
            </a:r>
            <a:r>
              <a:rPr lang="en-US" sz="1200" dirty="0" smtClean="0">
                <a:solidFill>
                  <a:schemeClr val="bg1"/>
                </a:solidFill>
                <a:cs typeface="Arial" charset="0"/>
              </a:rPr>
              <a:t>milk thanks to its high level</a:t>
            </a:r>
          </a:p>
          <a:p>
            <a:pPr lvl="0" algn="ctr"/>
            <a:r>
              <a:rPr lang="en-US" sz="1200" dirty="0" smtClean="0">
                <a:solidFill>
                  <a:schemeClr val="bg1"/>
                </a:solidFill>
                <a:cs typeface="Arial" charset="0"/>
              </a:rPr>
              <a:t>of water. </a:t>
            </a:r>
          </a:p>
          <a:p>
            <a:pPr marL="171450" lvl="0" indent="-171450" algn="ctr">
              <a:buFontTx/>
              <a:buChar char="-"/>
            </a:pPr>
            <a:r>
              <a:rPr lang="en-US" sz="1200" dirty="0" smtClean="0">
                <a:solidFill>
                  <a:schemeClr val="bg1"/>
                </a:solidFill>
                <a:cs typeface="Arial" charset="0"/>
              </a:rPr>
              <a:t>This product is ideal for women </a:t>
            </a:r>
          </a:p>
          <a:p>
            <a:pPr lvl="0" algn="ctr"/>
            <a:r>
              <a:rPr lang="en-US" sz="1200" dirty="0" smtClean="0">
                <a:solidFill>
                  <a:schemeClr val="bg1"/>
                </a:solidFill>
                <a:cs typeface="Arial" charset="0"/>
              </a:rPr>
              <a:t>who prefer to cleanse their face with </a:t>
            </a:r>
            <a:endParaRPr lang="en-US" sz="1200" dirty="0">
              <a:solidFill>
                <a:schemeClr val="bg1"/>
              </a:solidFill>
              <a:cs typeface="Arial" charset="0"/>
            </a:endParaRPr>
          </a:p>
          <a:p>
            <a:pPr lvl="0" algn="ctr"/>
            <a:r>
              <a:rPr lang="en-US" sz="1200" dirty="0" smtClean="0">
                <a:solidFill>
                  <a:schemeClr val="bg1"/>
                </a:solidFill>
                <a:cs typeface="Arial" charset="0"/>
              </a:rPr>
              <a:t>a milk and lotion.</a:t>
            </a:r>
            <a:endParaRPr lang="en-US" sz="1200" dirty="0">
              <a:solidFill>
                <a:schemeClr val="bg1"/>
              </a:solidFill>
              <a:cs typeface="Arial" charset="0"/>
            </a:endParaRPr>
          </a:p>
        </p:txBody>
      </p:sp>
      <p:pic>
        <p:nvPicPr>
          <p:cNvPr id="13" name="Picture 6" descr="G:\DPLI_HELENA_RUBINSTEIN_POWER_Beauty\Service\4. Projects\4. Products\1. Skincare\5. Cleansers\Cleansers 2014\Concept\Modélisation\Modélisation à date\Milk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179" y="1628800"/>
            <a:ext cx="360101" cy="12550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G:\DPLI_HELENA_RUBINSTEIN_POWER_Beauty\Service\4. Projects\4. Products\1. Skincare\5. Cleansers\Cleansers 2014\Concept\Modélisation\Modélisation à date\Milk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0728" y="4005064"/>
            <a:ext cx="246205" cy="85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92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CLEANSER</a:t>
            </a:r>
          </a:p>
          <a:p>
            <a:pPr algn="r" fontAlgn="base">
              <a:spcBef>
                <a:spcPct val="0"/>
              </a:spcBef>
              <a:spcAft>
                <a:spcPct val="0"/>
              </a:spcAft>
            </a:pPr>
            <a:r>
              <a:rPr lang="en-US" sz="1600" dirty="0" smtClean="0">
                <a:solidFill>
                  <a:srgbClr val="FFFFFF"/>
                </a:solidFill>
              </a:rPr>
              <a:t>HR UNIQUENESS – CLEANSER</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3068960"/>
            <a:ext cx="4510089" cy="3600400"/>
          </a:xfrm>
          <a:prstGeom prst="wedgeEllipseCallout">
            <a:avLst>
              <a:gd name="adj1" fmla="val -78802"/>
              <a:gd name="adj2" fmla="val -65086"/>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9" name="ZoneTexte 18"/>
          <p:cNvSpPr txBox="1"/>
          <p:nvPr/>
        </p:nvSpPr>
        <p:spPr bwMode="auto">
          <a:xfrm>
            <a:off x="5004048" y="3406348"/>
            <a:ext cx="3598304" cy="3046988"/>
          </a:xfrm>
          <a:prstGeom prst="rect">
            <a:avLst/>
          </a:prstGeom>
          <a:noFill/>
        </p:spPr>
        <p:txBody>
          <a:bodyPr wrap="square">
            <a:spAutoFit/>
          </a:bodyPr>
          <a:lstStyle/>
          <a:p>
            <a:pPr algn="ctr" defTabSz="801472">
              <a:defRPr/>
            </a:pPr>
            <a:r>
              <a:rPr lang="en-US" sz="1200" dirty="0">
                <a:solidFill>
                  <a:schemeClr val="bg1"/>
                </a:solidFill>
                <a:cs typeface="Arial" charset="0"/>
              </a:rPr>
              <a:t>RANGE UNIQUENESS: sumptuous and </a:t>
            </a:r>
            <a:r>
              <a:rPr lang="en-US" sz="1200" b="1" dirty="0">
                <a:solidFill>
                  <a:schemeClr val="bg1"/>
                </a:solidFill>
                <a:cs typeface="Arial" charset="0"/>
              </a:rPr>
              <a:t>addictive </a:t>
            </a:r>
            <a:r>
              <a:rPr lang="en-US" sz="1200" b="1" dirty="0" smtClean="0">
                <a:solidFill>
                  <a:schemeClr val="bg1"/>
                </a:solidFill>
                <a:cs typeface="Arial" charset="0"/>
              </a:rPr>
              <a:t>textures. </a:t>
            </a:r>
            <a:r>
              <a:rPr lang="en-US" sz="1200" dirty="0" smtClean="0">
                <a:solidFill>
                  <a:schemeClr val="bg1"/>
                </a:solidFill>
                <a:cs typeface="Arial" charset="0"/>
              </a:rPr>
              <a:t>The </a:t>
            </a:r>
            <a:r>
              <a:rPr lang="en-US" sz="1200" dirty="0">
                <a:solidFill>
                  <a:schemeClr val="bg1"/>
                </a:solidFill>
                <a:cs typeface="Arial" charset="0"/>
              </a:rPr>
              <a:t>only cleansing range able to </a:t>
            </a:r>
            <a:r>
              <a:rPr lang="en-US" sz="1200" dirty="0">
                <a:solidFill>
                  <a:schemeClr val="bg1"/>
                </a:solidFill>
                <a:latin typeface="Century Gothic" pitchFamily="34" charset="0"/>
                <a:sym typeface="Wingdings" pitchFamily="2" charset="2"/>
              </a:rPr>
              <a:t>clean </a:t>
            </a:r>
            <a:r>
              <a:rPr lang="en-US" sz="1200" b="1" dirty="0">
                <a:solidFill>
                  <a:schemeClr val="bg1"/>
                </a:solidFill>
                <a:latin typeface="Century Gothic" pitchFamily="34" charset="0"/>
                <a:sym typeface="Wingdings" pitchFamily="2" charset="2"/>
              </a:rPr>
              <a:t>external impurities </a:t>
            </a:r>
            <a:r>
              <a:rPr lang="en-US" sz="1200" dirty="0">
                <a:solidFill>
                  <a:schemeClr val="bg1"/>
                </a:solidFill>
                <a:latin typeface="Century Gothic" pitchFamily="34" charset="0"/>
                <a:sym typeface="Wingdings" pitchFamily="2" charset="2"/>
              </a:rPr>
              <a:t>AND for the 1</a:t>
            </a:r>
            <a:r>
              <a:rPr lang="en-US" sz="1200" baseline="30000" dirty="0">
                <a:solidFill>
                  <a:schemeClr val="bg1"/>
                </a:solidFill>
                <a:latin typeface="Century Gothic" pitchFamily="34" charset="0"/>
                <a:sym typeface="Wingdings" pitchFamily="2" charset="2"/>
              </a:rPr>
              <a:t>st</a:t>
            </a:r>
            <a:r>
              <a:rPr lang="en-US" sz="1200" dirty="0">
                <a:solidFill>
                  <a:schemeClr val="bg1"/>
                </a:solidFill>
                <a:latin typeface="Century Gothic" pitchFamily="34" charset="0"/>
                <a:sym typeface="Wingdings" pitchFamily="2" charset="2"/>
              </a:rPr>
              <a:t> time, </a:t>
            </a:r>
            <a:r>
              <a:rPr lang="en-US" sz="1200" b="1" dirty="0">
                <a:solidFill>
                  <a:schemeClr val="bg1"/>
                </a:solidFill>
                <a:latin typeface="Century Gothic" pitchFamily="34" charset="0"/>
                <a:sym typeface="Wingdings" pitchFamily="2" charset="2"/>
              </a:rPr>
              <a:t>internal</a:t>
            </a:r>
            <a:r>
              <a:rPr lang="en-US" sz="1200" dirty="0">
                <a:solidFill>
                  <a:schemeClr val="bg1"/>
                </a:solidFill>
                <a:latin typeface="Century Gothic" pitchFamily="34" charset="0"/>
                <a:sym typeface="Wingdings" pitchFamily="2" charset="2"/>
              </a:rPr>
              <a:t> (cellular) </a:t>
            </a:r>
            <a:r>
              <a:rPr lang="en-US" sz="1200" b="1" dirty="0">
                <a:solidFill>
                  <a:schemeClr val="bg1"/>
                </a:solidFill>
                <a:latin typeface="Century Gothic" pitchFamily="34" charset="0"/>
                <a:sym typeface="Wingdings" pitchFamily="2" charset="2"/>
              </a:rPr>
              <a:t>impurities</a:t>
            </a:r>
            <a:r>
              <a:rPr lang="en-US" sz="1200" dirty="0">
                <a:solidFill>
                  <a:schemeClr val="bg1"/>
                </a:solidFill>
                <a:latin typeface="Century Gothic" pitchFamily="34" charset="0"/>
                <a:sym typeface="Wingdings" pitchFamily="2" charset="2"/>
              </a:rPr>
              <a:t> (dead cells, waste of melanin, free radicals, etc.)</a:t>
            </a:r>
          </a:p>
          <a:p>
            <a:pPr lvl="0" algn="ctr" defTabSz="801472">
              <a:defRPr/>
            </a:pPr>
            <a:endParaRPr lang="en-US" sz="1200" b="1" u="sng" dirty="0" smtClean="0">
              <a:solidFill>
                <a:schemeClr val="bg1"/>
              </a:solidFill>
              <a:latin typeface="Century Gothic" pitchFamily="34" charset="0"/>
            </a:endParaRPr>
          </a:p>
          <a:p>
            <a:pPr lvl="0" algn="ctr" defTabSz="801472">
              <a:defRPr/>
            </a:pPr>
            <a:r>
              <a:rPr lang="en-US" sz="1200" b="1" u="sng" dirty="0" smtClean="0">
                <a:solidFill>
                  <a:schemeClr val="bg1"/>
                </a:solidFill>
                <a:latin typeface="Century Gothic" pitchFamily="34" charset="0"/>
              </a:rPr>
              <a:t>Care-in-foam:</a:t>
            </a:r>
          </a:p>
          <a:p>
            <a:pPr lvl="0" algn="ctr" defTabSz="801472">
              <a:defRPr/>
            </a:pPr>
            <a:endParaRPr lang="en-US" sz="1200" b="1" u="sng" dirty="0" smtClean="0">
              <a:solidFill>
                <a:schemeClr val="bg1"/>
              </a:solidFill>
              <a:latin typeface="Century Gothic" pitchFamily="34" charset="0"/>
            </a:endParaRPr>
          </a:p>
          <a:p>
            <a:pPr marL="171450" lvl="0" indent="-171450" algn="ctr">
              <a:buFontTx/>
              <a:buChar char="-"/>
            </a:pPr>
            <a:r>
              <a:rPr lang="en-US" sz="1200" dirty="0" smtClean="0">
                <a:solidFill>
                  <a:schemeClr val="bg1"/>
                </a:solidFill>
                <a:cs typeface="Arial" charset="0"/>
              </a:rPr>
              <a:t>The </a:t>
            </a:r>
            <a:r>
              <a:rPr lang="en-US" sz="1200" dirty="0">
                <a:solidFill>
                  <a:schemeClr val="bg1"/>
                </a:solidFill>
                <a:cs typeface="Arial" charset="0"/>
              </a:rPr>
              <a:t>best cleansing efficacy inspired by the Asian expertise, texture developed in Asia. </a:t>
            </a:r>
          </a:p>
          <a:p>
            <a:pPr marL="171450" lvl="0" indent="-171450" algn="ctr">
              <a:buFontTx/>
              <a:buChar char="-"/>
            </a:pPr>
            <a:r>
              <a:rPr lang="en-US" sz="1200" dirty="0">
                <a:solidFill>
                  <a:schemeClr val="bg1"/>
                </a:solidFill>
                <a:cs typeface="Arial" charset="0"/>
              </a:rPr>
              <a:t>Light and airy foam like a whipped cream for a unique sensorial </a:t>
            </a:r>
            <a:r>
              <a:rPr lang="en-US" sz="1200" dirty="0" smtClean="0">
                <a:solidFill>
                  <a:schemeClr val="bg1"/>
                </a:solidFill>
                <a:cs typeface="Arial" charset="0"/>
              </a:rPr>
              <a:t>experience.</a:t>
            </a:r>
          </a:p>
          <a:p>
            <a:pPr marL="171450" lvl="0" indent="-171450" algn="ctr">
              <a:buFontTx/>
              <a:buChar char="-"/>
            </a:pPr>
            <a:r>
              <a:rPr lang="en-US" sz="1200" dirty="0" smtClean="0">
                <a:solidFill>
                  <a:schemeClr val="bg1"/>
                </a:solidFill>
                <a:cs typeface="Arial" charset="0"/>
              </a:rPr>
              <a:t>This product is ideal for women who prefer to cleanse their face under shower, or who like to purify their skin right after milk application.</a:t>
            </a:r>
            <a:endParaRPr lang="en-US" sz="1200" dirty="0">
              <a:solidFill>
                <a:schemeClr val="bg1"/>
              </a:solidFill>
              <a:cs typeface="Arial" charset="0"/>
            </a:endParaRPr>
          </a:p>
        </p:txBody>
      </p:sp>
      <p:pic>
        <p:nvPicPr>
          <p:cNvPr id="12" name="Picture 3" descr="G:\DPLI_HELENA_RUBINSTEIN_POWER_Beauty\Service\4. Projects\4. Products\1. Skincare\5. Cleansers\Cleansers 2014\Concept\Modélisation\Modélisation à date\Tube_Blanc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5882" y="1750164"/>
            <a:ext cx="40639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G:\DPLI_HELENA_RUBINSTEIN_POWER_Beauty\Service\4. Projects\4. Products\1. Skincare\5. Cleansers\Cleansers 2014\Concept\Modélisation\Modélisation à date\Tube_Blanc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9261" y="3988321"/>
            <a:ext cx="342579" cy="97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47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CLEANSER</a:t>
            </a:r>
          </a:p>
          <a:p>
            <a:pPr algn="r" fontAlgn="base">
              <a:spcBef>
                <a:spcPct val="0"/>
              </a:spcBef>
              <a:spcAft>
                <a:spcPct val="0"/>
              </a:spcAft>
            </a:pPr>
            <a:r>
              <a:rPr lang="en-US" sz="1600" dirty="0" smtClean="0">
                <a:solidFill>
                  <a:srgbClr val="FFFFFF"/>
                </a:solidFill>
              </a:rPr>
              <a:t>HR UNIQUENESS – LOTION</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602416" y="2780928"/>
            <a:ext cx="4421064" cy="3960440"/>
          </a:xfrm>
          <a:prstGeom prst="wedgeEllipseCallout">
            <a:avLst>
              <a:gd name="adj1" fmla="val -80026"/>
              <a:gd name="adj2" fmla="val -57978"/>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04048" y="3212976"/>
            <a:ext cx="3598304" cy="3231654"/>
          </a:xfrm>
          <a:prstGeom prst="rect">
            <a:avLst/>
          </a:prstGeom>
          <a:noFill/>
        </p:spPr>
        <p:txBody>
          <a:bodyPr wrap="square">
            <a:spAutoFit/>
          </a:bodyPr>
          <a:lstStyle/>
          <a:p>
            <a:pPr algn="ctr" defTabSz="801472">
              <a:defRPr/>
            </a:pPr>
            <a:r>
              <a:rPr lang="en-US" sz="1200" dirty="0">
                <a:solidFill>
                  <a:schemeClr val="bg1"/>
                </a:solidFill>
                <a:cs typeface="Arial" charset="0"/>
              </a:rPr>
              <a:t>RANGE UNIQUENESS: sumptuous and </a:t>
            </a:r>
            <a:r>
              <a:rPr lang="en-US" sz="1200" b="1" dirty="0">
                <a:solidFill>
                  <a:schemeClr val="bg1"/>
                </a:solidFill>
                <a:cs typeface="Arial" charset="0"/>
              </a:rPr>
              <a:t>addictive </a:t>
            </a:r>
            <a:r>
              <a:rPr lang="en-US" sz="1200" b="1" dirty="0" smtClean="0">
                <a:solidFill>
                  <a:schemeClr val="bg1"/>
                </a:solidFill>
                <a:cs typeface="Arial" charset="0"/>
              </a:rPr>
              <a:t>textures. </a:t>
            </a:r>
            <a:r>
              <a:rPr lang="en-US" sz="1200" dirty="0" smtClean="0">
                <a:solidFill>
                  <a:schemeClr val="bg1"/>
                </a:solidFill>
                <a:cs typeface="Arial" charset="0"/>
              </a:rPr>
              <a:t>The </a:t>
            </a:r>
            <a:r>
              <a:rPr lang="en-US" sz="1200" dirty="0">
                <a:solidFill>
                  <a:schemeClr val="bg1"/>
                </a:solidFill>
                <a:cs typeface="Arial" charset="0"/>
              </a:rPr>
              <a:t>only cleansing range able to </a:t>
            </a:r>
            <a:r>
              <a:rPr lang="en-US" sz="1200" dirty="0">
                <a:solidFill>
                  <a:schemeClr val="bg1"/>
                </a:solidFill>
                <a:latin typeface="Century Gothic" pitchFamily="34" charset="0"/>
                <a:sym typeface="Wingdings" pitchFamily="2" charset="2"/>
              </a:rPr>
              <a:t>clean </a:t>
            </a:r>
            <a:r>
              <a:rPr lang="en-US" sz="1200" b="1" dirty="0">
                <a:solidFill>
                  <a:schemeClr val="bg1"/>
                </a:solidFill>
                <a:latin typeface="Century Gothic" pitchFamily="34" charset="0"/>
                <a:sym typeface="Wingdings" pitchFamily="2" charset="2"/>
              </a:rPr>
              <a:t>external impurities </a:t>
            </a:r>
            <a:r>
              <a:rPr lang="en-US" sz="1200" dirty="0">
                <a:solidFill>
                  <a:schemeClr val="bg1"/>
                </a:solidFill>
                <a:latin typeface="Century Gothic" pitchFamily="34" charset="0"/>
                <a:sym typeface="Wingdings" pitchFamily="2" charset="2"/>
              </a:rPr>
              <a:t>AND for the 1</a:t>
            </a:r>
            <a:r>
              <a:rPr lang="en-US" sz="1200" baseline="30000" dirty="0">
                <a:solidFill>
                  <a:schemeClr val="bg1"/>
                </a:solidFill>
                <a:latin typeface="Century Gothic" pitchFamily="34" charset="0"/>
                <a:sym typeface="Wingdings" pitchFamily="2" charset="2"/>
              </a:rPr>
              <a:t>st</a:t>
            </a:r>
            <a:r>
              <a:rPr lang="en-US" sz="1200" dirty="0">
                <a:solidFill>
                  <a:schemeClr val="bg1"/>
                </a:solidFill>
                <a:latin typeface="Century Gothic" pitchFamily="34" charset="0"/>
                <a:sym typeface="Wingdings" pitchFamily="2" charset="2"/>
              </a:rPr>
              <a:t> time, </a:t>
            </a:r>
            <a:r>
              <a:rPr lang="en-US" sz="1200" b="1" dirty="0">
                <a:solidFill>
                  <a:schemeClr val="bg1"/>
                </a:solidFill>
                <a:latin typeface="Century Gothic" pitchFamily="34" charset="0"/>
                <a:sym typeface="Wingdings" pitchFamily="2" charset="2"/>
              </a:rPr>
              <a:t>internal</a:t>
            </a:r>
            <a:r>
              <a:rPr lang="en-US" sz="1200" dirty="0">
                <a:solidFill>
                  <a:schemeClr val="bg1"/>
                </a:solidFill>
                <a:latin typeface="Century Gothic" pitchFamily="34" charset="0"/>
                <a:sym typeface="Wingdings" pitchFamily="2" charset="2"/>
              </a:rPr>
              <a:t> (cellular) </a:t>
            </a:r>
            <a:r>
              <a:rPr lang="en-US" sz="1200" b="1" dirty="0">
                <a:solidFill>
                  <a:schemeClr val="bg1"/>
                </a:solidFill>
                <a:latin typeface="Century Gothic" pitchFamily="34" charset="0"/>
                <a:sym typeface="Wingdings" pitchFamily="2" charset="2"/>
              </a:rPr>
              <a:t>impurities</a:t>
            </a:r>
            <a:r>
              <a:rPr lang="en-US" sz="1200" dirty="0">
                <a:solidFill>
                  <a:schemeClr val="bg1"/>
                </a:solidFill>
                <a:latin typeface="Century Gothic" pitchFamily="34" charset="0"/>
                <a:sym typeface="Wingdings" pitchFamily="2" charset="2"/>
              </a:rPr>
              <a:t> (dead cells, waste of melanin, free radicals, etc.)</a:t>
            </a:r>
          </a:p>
          <a:p>
            <a:pPr lvl="0" algn="ctr" defTabSz="801472">
              <a:defRPr/>
            </a:pPr>
            <a:endParaRPr lang="en-US" sz="1200" b="1" u="sng" dirty="0" smtClean="0">
              <a:solidFill>
                <a:schemeClr val="bg1"/>
              </a:solidFill>
              <a:latin typeface="Century Gothic" pitchFamily="34" charset="0"/>
            </a:endParaRPr>
          </a:p>
          <a:p>
            <a:pPr lvl="0" algn="ctr" defTabSz="801472">
              <a:defRPr/>
            </a:pPr>
            <a:r>
              <a:rPr lang="en-US" sz="1200" b="1" u="sng" dirty="0" smtClean="0">
                <a:solidFill>
                  <a:schemeClr val="bg1"/>
                </a:solidFill>
                <a:latin typeface="Century Gothic" pitchFamily="34" charset="0"/>
              </a:rPr>
              <a:t>Care-in-lotion:</a:t>
            </a:r>
          </a:p>
          <a:p>
            <a:pPr lvl="0" algn="ctr" defTabSz="801472">
              <a:defRPr/>
            </a:pPr>
            <a:endParaRPr lang="en-US" sz="1200" b="1" u="sng" dirty="0" smtClean="0">
              <a:solidFill>
                <a:schemeClr val="bg1"/>
              </a:solidFill>
              <a:latin typeface="Century Gothic" pitchFamily="34" charset="0"/>
            </a:endParaRPr>
          </a:p>
          <a:p>
            <a:pPr marL="171450" lvl="0" indent="-171450" algn="ctr">
              <a:buFontTx/>
              <a:buChar char="-"/>
            </a:pPr>
            <a:r>
              <a:rPr lang="en-US" sz="1200" dirty="0">
                <a:solidFill>
                  <a:schemeClr val="bg1"/>
                </a:solidFill>
                <a:cs typeface="Arial" charset="0"/>
              </a:rPr>
              <a:t>The 1</a:t>
            </a:r>
            <a:r>
              <a:rPr lang="en-US" sz="1200" baseline="30000" dirty="0">
                <a:solidFill>
                  <a:schemeClr val="bg1"/>
                </a:solidFill>
                <a:cs typeface="Arial" charset="0"/>
              </a:rPr>
              <a:t>st</a:t>
            </a:r>
            <a:r>
              <a:rPr lang="en-US" sz="1200" dirty="0">
                <a:solidFill>
                  <a:schemeClr val="bg1"/>
                </a:solidFill>
                <a:cs typeface="Arial" charset="0"/>
              </a:rPr>
              <a:t> cellular lotion with a 12h purifying action, thanks to a specific detoxifying active ingredient</a:t>
            </a:r>
            <a:r>
              <a:rPr lang="en-US" sz="1200" dirty="0" smtClean="0">
                <a:solidFill>
                  <a:schemeClr val="bg1"/>
                </a:solidFill>
                <a:cs typeface="Arial" charset="0"/>
              </a:rPr>
              <a:t>.</a:t>
            </a:r>
          </a:p>
          <a:p>
            <a:pPr marL="171450" lvl="0" indent="-171450" algn="ctr">
              <a:buFontTx/>
              <a:buChar char="-"/>
            </a:pPr>
            <a:r>
              <a:rPr lang="en-US" sz="1200" dirty="0" smtClean="0">
                <a:solidFill>
                  <a:schemeClr val="bg1"/>
                </a:solidFill>
                <a:cs typeface="Arial" charset="0"/>
              </a:rPr>
              <a:t>This product is ideal in complement </a:t>
            </a:r>
          </a:p>
          <a:p>
            <a:pPr lvl="0" algn="ctr"/>
            <a:r>
              <a:rPr lang="en-US" sz="1200" dirty="0" smtClean="0">
                <a:solidFill>
                  <a:schemeClr val="bg1"/>
                </a:solidFill>
                <a:cs typeface="Arial" charset="0"/>
              </a:rPr>
              <a:t>of all cleansers to remove limestone of water and to rinse off the milk of course, but also to purify and  provide a gentle peel action </a:t>
            </a:r>
          </a:p>
          <a:p>
            <a:pPr lvl="0" algn="ctr"/>
            <a:r>
              <a:rPr lang="en-US" sz="1200" dirty="0" smtClean="0">
                <a:solidFill>
                  <a:schemeClr val="bg1"/>
                </a:solidFill>
                <a:cs typeface="Arial" charset="0"/>
              </a:rPr>
              <a:t>day after day</a:t>
            </a:r>
          </a:p>
          <a:p>
            <a:pPr lvl="0" algn="ctr"/>
            <a:r>
              <a:rPr lang="en-US" sz="1200" dirty="0" smtClean="0">
                <a:solidFill>
                  <a:schemeClr val="bg1"/>
                </a:solidFill>
                <a:cs typeface="Arial" charset="0"/>
              </a:rPr>
              <a:t> for an anti-wrinkles benefit.</a:t>
            </a:r>
            <a:endParaRPr lang="en-US" sz="1200" dirty="0">
              <a:solidFill>
                <a:schemeClr val="bg1"/>
              </a:solidFill>
              <a:cs typeface="Arial" charset="0"/>
            </a:endParaRPr>
          </a:p>
        </p:txBody>
      </p:sp>
      <p:pic>
        <p:nvPicPr>
          <p:cNvPr id="17" name="Picture 5" descr="G:\DPLI_HELENA_RUBINSTEIN_POWER_Beauty\Service\4. Projects\4. Products\1. Skincare\5. Cleansers\Cleansers 2014\Concept\Modélisation\Modélisation à date\LOTION 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84784"/>
            <a:ext cx="339991" cy="1184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G:\DPLI_HELENA_RUBINSTEIN_POWER_Beauty\Service\4. Projects\4. Products\1. Skincare\5. Cleansers\Cleansers 2014\Concept\Modélisation\Modélisation à date\LOTION 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4041972"/>
            <a:ext cx="246756" cy="85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41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010779" y="16748"/>
            <a:ext cx="6097725"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CLEANSER</a:t>
            </a:r>
          </a:p>
          <a:p>
            <a:pPr algn="r" fontAlgn="base">
              <a:spcBef>
                <a:spcPct val="0"/>
              </a:spcBef>
              <a:spcAft>
                <a:spcPct val="0"/>
              </a:spcAft>
            </a:pPr>
            <a:r>
              <a:rPr lang="en-US" sz="1600" dirty="0" smtClean="0">
                <a:solidFill>
                  <a:srgbClr val="FFFFFF"/>
                </a:solidFill>
              </a:rPr>
              <a:t>HR UNIQUENESS – BLACK SCRUB</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543424" y="3501008"/>
            <a:ext cx="4510089" cy="3168351"/>
          </a:xfrm>
          <a:prstGeom prst="wedgeEllipseCallout">
            <a:avLst>
              <a:gd name="adj1" fmla="val -79593"/>
              <a:gd name="adj2" fmla="val -8147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004048" y="3861048"/>
            <a:ext cx="3598304" cy="2308324"/>
          </a:xfrm>
          <a:prstGeom prst="rect">
            <a:avLst/>
          </a:prstGeom>
          <a:noFill/>
        </p:spPr>
        <p:txBody>
          <a:bodyPr wrap="square">
            <a:spAutoFit/>
          </a:bodyPr>
          <a:lstStyle/>
          <a:p>
            <a:pPr algn="ctr" defTabSz="801472">
              <a:defRPr/>
            </a:pPr>
            <a:r>
              <a:rPr lang="en-US" sz="1200" dirty="0">
                <a:solidFill>
                  <a:schemeClr val="bg1"/>
                </a:solidFill>
                <a:cs typeface="Arial" charset="0"/>
              </a:rPr>
              <a:t>RANGE UNIQUENESS: sumptuous and </a:t>
            </a:r>
            <a:r>
              <a:rPr lang="en-US" sz="1200" b="1" dirty="0">
                <a:solidFill>
                  <a:schemeClr val="bg1"/>
                </a:solidFill>
                <a:cs typeface="Arial" charset="0"/>
              </a:rPr>
              <a:t>addictive </a:t>
            </a:r>
            <a:r>
              <a:rPr lang="en-US" sz="1200" b="1" dirty="0" smtClean="0">
                <a:solidFill>
                  <a:schemeClr val="bg1"/>
                </a:solidFill>
                <a:cs typeface="Arial" charset="0"/>
              </a:rPr>
              <a:t>textures. </a:t>
            </a:r>
            <a:r>
              <a:rPr lang="en-US" sz="1200" dirty="0" smtClean="0">
                <a:solidFill>
                  <a:schemeClr val="bg1"/>
                </a:solidFill>
                <a:cs typeface="Arial" charset="0"/>
              </a:rPr>
              <a:t>The </a:t>
            </a:r>
            <a:r>
              <a:rPr lang="en-US" sz="1200" dirty="0">
                <a:solidFill>
                  <a:schemeClr val="bg1"/>
                </a:solidFill>
                <a:cs typeface="Arial" charset="0"/>
              </a:rPr>
              <a:t>only cleansing range able to </a:t>
            </a:r>
            <a:r>
              <a:rPr lang="en-US" sz="1200" dirty="0">
                <a:solidFill>
                  <a:schemeClr val="bg1"/>
                </a:solidFill>
                <a:latin typeface="Century Gothic" pitchFamily="34" charset="0"/>
                <a:sym typeface="Wingdings" pitchFamily="2" charset="2"/>
              </a:rPr>
              <a:t>clean </a:t>
            </a:r>
            <a:r>
              <a:rPr lang="en-US" sz="1200" b="1" dirty="0">
                <a:solidFill>
                  <a:schemeClr val="bg1"/>
                </a:solidFill>
                <a:latin typeface="Century Gothic" pitchFamily="34" charset="0"/>
                <a:sym typeface="Wingdings" pitchFamily="2" charset="2"/>
              </a:rPr>
              <a:t>external impurities </a:t>
            </a:r>
            <a:r>
              <a:rPr lang="en-US" sz="1200" dirty="0">
                <a:solidFill>
                  <a:schemeClr val="bg1"/>
                </a:solidFill>
                <a:latin typeface="Century Gothic" pitchFamily="34" charset="0"/>
                <a:sym typeface="Wingdings" pitchFamily="2" charset="2"/>
              </a:rPr>
              <a:t>AND for the 1</a:t>
            </a:r>
            <a:r>
              <a:rPr lang="en-US" sz="1200" baseline="30000" dirty="0">
                <a:solidFill>
                  <a:schemeClr val="bg1"/>
                </a:solidFill>
                <a:latin typeface="Century Gothic" pitchFamily="34" charset="0"/>
                <a:sym typeface="Wingdings" pitchFamily="2" charset="2"/>
              </a:rPr>
              <a:t>st</a:t>
            </a:r>
            <a:r>
              <a:rPr lang="en-US" sz="1200" dirty="0">
                <a:solidFill>
                  <a:schemeClr val="bg1"/>
                </a:solidFill>
                <a:latin typeface="Century Gothic" pitchFamily="34" charset="0"/>
                <a:sym typeface="Wingdings" pitchFamily="2" charset="2"/>
              </a:rPr>
              <a:t> time, </a:t>
            </a:r>
            <a:r>
              <a:rPr lang="en-US" sz="1200" b="1" dirty="0">
                <a:solidFill>
                  <a:schemeClr val="bg1"/>
                </a:solidFill>
                <a:latin typeface="Century Gothic" pitchFamily="34" charset="0"/>
                <a:sym typeface="Wingdings" pitchFamily="2" charset="2"/>
              </a:rPr>
              <a:t>internal</a:t>
            </a:r>
            <a:r>
              <a:rPr lang="en-US" sz="1200" dirty="0">
                <a:solidFill>
                  <a:schemeClr val="bg1"/>
                </a:solidFill>
                <a:latin typeface="Century Gothic" pitchFamily="34" charset="0"/>
                <a:sym typeface="Wingdings" pitchFamily="2" charset="2"/>
              </a:rPr>
              <a:t> (cellular) </a:t>
            </a:r>
            <a:r>
              <a:rPr lang="en-US" sz="1200" b="1" dirty="0">
                <a:solidFill>
                  <a:schemeClr val="bg1"/>
                </a:solidFill>
                <a:latin typeface="Century Gothic" pitchFamily="34" charset="0"/>
                <a:sym typeface="Wingdings" pitchFamily="2" charset="2"/>
              </a:rPr>
              <a:t>impurities</a:t>
            </a:r>
            <a:r>
              <a:rPr lang="en-US" sz="1200" dirty="0">
                <a:solidFill>
                  <a:schemeClr val="bg1"/>
                </a:solidFill>
                <a:latin typeface="Century Gothic" pitchFamily="34" charset="0"/>
                <a:sym typeface="Wingdings" pitchFamily="2" charset="2"/>
              </a:rPr>
              <a:t> (dead cells, waste of melanin, free radicals, etc.)</a:t>
            </a:r>
          </a:p>
          <a:p>
            <a:pPr lvl="0" algn="ctr" defTabSz="801472">
              <a:defRPr/>
            </a:pPr>
            <a:endParaRPr lang="en-US" sz="1200" b="1" u="sng" dirty="0" smtClean="0">
              <a:solidFill>
                <a:schemeClr val="bg1"/>
              </a:solidFill>
              <a:latin typeface="Century Gothic" pitchFamily="34" charset="0"/>
            </a:endParaRPr>
          </a:p>
          <a:p>
            <a:pPr lvl="0" algn="ctr" defTabSz="801472">
              <a:defRPr/>
            </a:pPr>
            <a:r>
              <a:rPr lang="en-US" sz="1200" b="1" u="sng" dirty="0" smtClean="0">
                <a:solidFill>
                  <a:schemeClr val="bg1"/>
                </a:solidFill>
                <a:latin typeface="Century Gothic" pitchFamily="34" charset="0"/>
              </a:rPr>
              <a:t>Care-in-peel:</a:t>
            </a:r>
          </a:p>
          <a:p>
            <a:pPr lvl="0" algn="ctr" defTabSz="801472">
              <a:defRPr/>
            </a:pPr>
            <a:endParaRPr lang="en-US" sz="1200" b="1" u="sng" dirty="0" smtClean="0">
              <a:solidFill>
                <a:schemeClr val="bg1"/>
              </a:solidFill>
              <a:latin typeface="Century Gothic" pitchFamily="34" charset="0"/>
            </a:endParaRPr>
          </a:p>
          <a:p>
            <a:pPr marL="171450" lvl="0" indent="-171450" algn="ctr">
              <a:buFontTx/>
              <a:buChar char="-"/>
            </a:pPr>
            <a:r>
              <a:rPr lang="en-US" sz="1200" dirty="0" smtClean="0">
                <a:solidFill>
                  <a:schemeClr val="bg1"/>
                </a:solidFill>
                <a:cs typeface="Arial" charset="0"/>
              </a:rPr>
              <a:t>The </a:t>
            </a:r>
            <a:r>
              <a:rPr lang="en-US" sz="1200" dirty="0">
                <a:solidFill>
                  <a:schemeClr val="bg1"/>
                </a:solidFill>
                <a:cs typeface="Arial" charset="0"/>
              </a:rPr>
              <a:t>1</a:t>
            </a:r>
            <a:r>
              <a:rPr lang="en-US" sz="1200" baseline="30000" dirty="0">
                <a:solidFill>
                  <a:schemeClr val="bg1"/>
                </a:solidFill>
                <a:cs typeface="Arial" charset="0"/>
              </a:rPr>
              <a:t>st</a:t>
            </a:r>
            <a:r>
              <a:rPr lang="en-US" sz="1200" dirty="0">
                <a:solidFill>
                  <a:schemeClr val="bg1"/>
                </a:solidFill>
                <a:cs typeface="Arial" charset="0"/>
              </a:rPr>
              <a:t> bi-functional peeling biological &amp; mechanical with a non-drying texture</a:t>
            </a:r>
            <a:r>
              <a:rPr lang="en-US" sz="1200" dirty="0" smtClean="0">
                <a:solidFill>
                  <a:schemeClr val="bg1"/>
                </a:solidFill>
                <a:cs typeface="Arial" charset="0"/>
              </a:rPr>
              <a:t>.</a:t>
            </a:r>
          </a:p>
          <a:p>
            <a:pPr marL="171450" lvl="0" indent="-171450" algn="ctr">
              <a:buFontTx/>
              <a:buChar char="-"/>
            </a:pPr>
            <a:r>
              <a:rPr lang="en-US" sz="1200" dirty="0" smtClean="0">
                <a:solidFill>
                  <a:schemeClr val="bg1"/>
                </a:solidFill>
                <a:cs typeface="Arial" charset="0"/>
              </a:rPr>
              <a:t>Please let me show you its efficiency with a short patch test on your hand.</a:t>
            </a:r>
            <a:endParaRPr lang="en-US" sz="800" dirty="0">
              <a:solidFill>
                <a:schemeClr val="bg1"/>
              </a:solidFill>
              <a:cs typeface="Arial" charset="0"/>
            </a:endParaRPr>
          </a:p>
        </p:txBody>
      </p:sp>
      <p:pic>
        <p:nvPicPr>
          <p:cNvPr id="13" name="Picture 2" descr="G:\DPLI_HELENA_RUBINSTEIN_POWER_Beauty\Service\4. Projects\4. Products\1. Skincare\5. Cleansers\Cleansers 2014\Concept\Modélisation\Modélisation à date\Tube_Noir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6652" y="2204864"/>
            <a:ext cx="379208" cy="10750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DPLI_HELENA_RUBINSTEIN_POWER_Beauty\Service\4. Projects\4. Products\1. Skincare\5. Cleansers\Cleansers 2014\Concept\Modélisation\Modélisation à date\Tube_Noir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175" y="4077072"/>
            <a:ext cx="309726" cy="87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31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53642525"/>
              </p:ext>
            </p:extLst>
          </p:nvPr>
        </p:nvGraphicFramePr>
        <p:xfrm>
          <a:off x="179512" y="1628800"/>
          <a:ext cx="8784976" cy="5059680"/>
        </p:xfrm>
        <a:graphic>
          <a:graphicData uri="http://schemas.openxmlformats.org/drawingml/2006/table">
            <a:tbl>
              <a:tblPr firstRow="1" bandRow="1">
                <a:tableStyleId>{5C22544A-7EE6-4342-B048-85BDC9FD1C3A}</a:tableStyleId>
              </a:tblPr>
              <a:tblGrid>
                <a:gridCol w="885869"/>
                <a:gridCol w="871126"/>
                <a:gridCol w="1843405"/>
                <a:gridCol w="432048"/>
                <a:gridCol w="4752528"/>
              </a:tblGrid>
              <a:tr h="1952104">
                <a:tc>
                  <a:txBody>
                    <a:bodyPr/>
                    <a:lstStyle/>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r>
                        <a:rPr lang="en-US" sz="1000" b="0" dirty="0" smtClean="0">
                          <a:solidFill>
                            <a:schemeClr val="bg1"/>
                          </a:solidFill>
                          <a:latin typeface="Century Gothic" pitchFamily="34" charset="0"/>
                        </a:rPr>
                        <a:t>HR </a:t>
                      </a:r>
                    </a:p>
                    <a:p>
                      <a:pPr algn="ctr"/>
                      <a:r>
                        <a:rPr lang="en-US" sz="1000" b="0" dirty="0" smtClean="0">
                          <a:solidFill>
                            <a:schemeClr val="bg1"/>
                          </a:solidFill>
                          <a:latin typeface="Century Gothic" pitchFamily="34" charset="0"/>
                        </a:rPr>
                        <a:t>MASCARA</a:t>
                      </a:r>
                      <a:endParaRPr lang="en-US" sz="1000" b="0" dirty="0">
                        <a:solidFill>
                          <a:schemeClr val="bg1"/>
                        </a:solidFill>
                        <a:latin typeface="Century Gothic" pitchFamily="34" charset="0"/>
                      </a:endParaRPr>
                    </a:p>
                  </a:txBody>
                  <a:tcPr>
                    <a:noFill/>
                  </a:tcPr>
                </a:tc>
                <a:tc>
                  <a:txBody>
                    <a:bodyPr/>
                    <a:lstStyle/>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r>
                        <a:rPr lang="en-US" sz="1000" b="0" dirty="0" smtClean="0">
                          <a:solidFill>
                            <a:schemeClr val="bg1"/>
                          </a:solidFill>
                          <a:latin typeface="Century Gothic" pitchFamily="34" charset="0"/>
                        </a:rPr>
                        <a:t>HR </a:t>
                      </a:r>
                    </a:p>
                    <a:p>
                      <a:pPr algn="ctr"/>
                      <a:r>
                        <a:rPr lang="en-US" sz="1000" b="0" dirty="0" smtClean="0">
                          <a:solidFill>
                            <a:schemeClr val="bg1"/>
                          </a:solidFill>
                          <a:latin typeface="Century Gothic" pitchFamily="34" charset="0"/>
                        </a:rPr>
                        <a:t>EYE</a:t>
                      </a:r>
                      <a:r>
                        <a:rPr lang="en-US" sz="1000" b="0" baseline="0" dirty="0" smtClean="0">
                          <a:solidFill>
                            <a:schemeClr val="bg1"/>
                          </a:solidFill>
                          <a:latin typeface="Century Gothic" pitchFamily="34" charset="0"/>
                        </a:rPr>
                        <a:t> CONTOUR</a:t>
                      </a:r>
                      <a:endParaRPr lang="en-US" sz="1000" b="0" dirty="0" smtClean="0">
                        <a:solidFill>
                          <a:schemeClr val="bg1"/>
                        </a:solidFill>
                        <a:latin typeface="Century Gothic" pitchFamily="34" charset="0"/>
                      </a:endParaRPr>
                    </a:p>
                    <a:p>
                      <a:pPr algn="ctr"/>
                      <a:endParaRPr lang="en-US" sz="1000" b="0" dirty="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p>
                      <a:pPr algn="ctr"/>
                      <a:endParaRPr lang="en-US" sz="1050" b="0" noProof="0" dirty="0" smtClean="0">
                        <a:solidFill>
                          <a:schemeClr val="bg1"/>
                        </a:solidFill>
                        <a:latin typeface="Century Gothic" pitchFamily="34" charset="0"/>
                      </a:endParaRPr>
                    </a:p>
                    <a:p>
                      <a:pPr algn="ctr"/>
                      <a:endParaRPr lang="en-US" sz="1050" b="0" noProof="0" dirty="0" smtClean="0">
                        <a:solidFill>
                          <a:schemeClr val="bg1"/>
                        </a:solidFill>
                        <a:latin typeface="Century Gothic" pitchFamily="34" charset="0"/>
                      </a:endParaRPr>
                    </a:p>
                    <a:p>
                      <a:pPr algn="ctr"/>
                      <a:r>
                        <a:rPr lang="en-US" sz="1050" b="0" noProof="0" dirty="0" smtClean="0">
                          <a:solidFill>
                            <a:schemeClr val="bg1"/>
                          </a:solidFill>
                          <a:latin typeface="Century Gothic" pitchFamily="34" charset="0"/>
                        </a:rPr>
                        <a:t>BA: </a:t>
                      </a:r>
                      <a:r>
                        <a:rPr lang="en-US" sz="1050" b="1" i="1" noProof="0" dirty="0" smtClean="0">
                          <a:solidFill>
                            <a:schemeClr val="bg1"/>
                          </a:solidFill>
                          <a:latin typeface="Century Gothic" pitchFamily="34" charset="0"/>
                        </a:rPr>
                        <a:t>“How do you take care of your eye contour?” </a:t>
                      </a:r>
                    </a:p>
                    <a:p>
                      <a:pPr algn="ctr"/>
                      <a:endParaRPr lang="en-US" sz="1050" b="0" noProof="0" dirty="0" smtClean="0">
                        <a:solidFill>
                          <a:schemeClr val="bg1"/>
                        </a:solidFill>
                        <a:latin typeface="Century Gothic" pitchFamily="34" charset="0"/>
                      </a:endParaRPr>
                    </a:p>
                    <a:p>
                      <a:pPr algn="ctr"/>
                      <a:endParaRPr lang="en-US" sz="1050" b="0" noProof="0" dirty="0" smtClean="0">
                        <a:solidFill>
                          <a:schemeClr val="bg1"/>
                        </a:solidFill>
                        <a:latin typeface="Century Gothic" pitchFamily="34" charset="0"/>
                      </a:endParaRPr>
                    </a:p>
                    <a:p>
                      <a:pPr algn="ctr"/>
                      <a:endParaRPr lang="en-US" sz="1050" b="0" noProof="0" dirty="0" smtClean="0">
                        <a:solidFill>
                          <a:schemeClr val="bg1"/>
                        </a:solidFill>
                        <a:latin typeface="Century Gothic" pitchFamily="34" charset="0"/>
                      </a:endParaRPr>
                    </a:p>
                    <a:p>
                      <a:pPr algn="ctr"/>
                      <a:r>
                        <a:rPr lang="en-US" sz="1000" b="0" baseline="0" noProof="0" dirty="0" smtClean="0">
                          <a:solidFill>
                            <a:schemeClr val="bg1"/>
                          </a:solidFill>
                          <a:latin typeface="Century Gothic" pitchFamily="34" charset="0"/>
                        </a:rPr>
                        <a:t>“Skin of the eye contour is the area where the first wrinkles appear because it’s the </a:t>
                      </a:r>
                      <a:r>
                        <a:rPr lang="en-US" sz="1000" b="1" baseline="0" noProof="0" dirty="0" smtClean="0">
                          <a:solidFill>
                            <a:schemeClr val="bg1"/>
                          </a:solidFill>
                          <a:latin typeface="Century Gothic" pitchFamily="34" charset="0"/>
                        </a:rPr>
                        <a:t>thinnest part </a:t>
                      </a:r>
                      <a:r>
                        <a:rPr lang="en-US" sz="1000" b="0" baseline="0" noProof="0" dirty="0" smtClean="0">
                          <a:solidFill>
                            <a:schemeClr val="bg1"/>
                          </a:solidFill>
                          <a:latin typeface="Century Gothic" pitchFamily="34" charset="0"/>
                        </a:rPr>
                        <a:t>of the face.</a:t>
                      </a:r>
                      <a:r>
                        <a:rPr lang="en-US" sz="1000" b="0" baseline="0" noProof="0" dirty="0" smtClean="0">
                          <a:solidFill>
                            <a:schemeClr val="bg1"/>
                          </a:solidFill>
                          <a:latin typeface="Century Gothic" pitchFamily="34" charset="0"/>
                          <a:sym typeface="Wingdings" pitchFamily="2" charset="2"/>
                        </a:rPr>
                        <a:t> That’s why it is very important to take care of the eye contour from 20 years with specific and appropriate formulas.</a:t>
                      </a:r>
                    </a:p>
                    <a:p>
                      <a:pPr algn="ctr"/>
                      <a:r>
                        <a:rPr lang="en-US" sz="1000" b="0" baseline="0" noProof="0" dirty="0" smtClean="0">
                          <a:solidFill>
                            <a:schemeClr val="bg1"/>
                          </a:solidFill>
                          <a:latin typeface="Century Gothic" pitchFamily="34" charset="0"/>
                        </a:rPr>
                        <a:t> </a:t>
                      </a:r>
                    </a:p>
                    <a:p>
                      <a:pPr algn="ctr"/>
                      <a:r>
                        <a:rPr lang="en-US" sz="1000" b="0" baseline="0" noProof="0" dirty="0" smtClean="0">
                          <a:solidFill>
                            <a:schemeClr val="bg1"/>
                          </a:solidFill>
                          <a:latin typeface="Century Gothic" pitchFamily="34" charset="0"/>
                        </a:rPr>
                        <a:t>Moreover, because </a:t>
                      </a:r>
                      <a:r>
                        <a:rPr lang="en-US" sz="1000" b="1" baseline="0" noProof="0" dirty="0" smtClean="0">
                          <a:solidFill>
                            <a:schemeClr val="bg1"/>
                          </a:solidFill>
                          <a:latin typeface="Century Gothic" pitchFamily="34" charset="0"/>
                        </a:rPr>
                        <a:t>skincare brings 50% </a:t>
                      </a:r>
                      <a:r>
                        <a:rPr lang="en-US" sz="1000" b="0" baseline="0" noProof="0" dirty="0" smtClean="0">
                          <a:solidFill>
                            <a:schemeClr val="bg1"/>
                          </a:solidFill>
                          <a:latin typeface="Century Gothic" pitchFamily="34" charset="0"/>
                        </a:rPr>
                        <a:t>of make-up result, it is really necessary to prepare the delicate skin of the eye contour before any make-up application.</a:t>
                      </a:r>
                      <a:r>
                        <a:rPr lang="en-US" sz="900" b="0" baseline="0" noProof="0" dirty="0" smtClean="0">
                          <a:solidFill>
                            <a:schemeClr val="bg1"/>
                          </a:solidFill>
                          <a:latin typeface="Century Gothic" pitchFamily="34" charset="0"/>
                          <a:sym typeface="Wingdings" pitchFamily="2" charset="2"/>
                        </a:rPr>
                        <a:t>”</a:t>
                      </a:r>
                      <a:endParaRPr lang="en-US" sz="900" b="0" noProof="0" dirty="0">
                        <a:solidFill>
                          <a:schemeClr val="bg1"/>
                        </a:solidFill>
                        <a:latin typeface="Century Gothic" pitchFamily="34" charset="0"/>
                      </a:endParaRPr>
                    </a:p>
                  </a:txBody>
                  <a:tcPr>
                    <a:noFill/>
                  </a:tcPr>
                </a:tc>
                <a:tc>
                  <a:txBody>
                    <a:bodyPr/>
                    <a:lstStyle/>
                    <a:p>
                      <a:pPr algn="ctr"/>
                      <a:endParaRPr lang="en-US" sz="1000" b="0" noProof="0" dirty="0">
                        <a:solidFill>
                          <a:schemeClr val="bg1"/>
                        </a:solidFill>
                        <a:latin typeface="Century Gothic" pitchFamily="34" charset="0"/>
                      </a:endParaRPr>
                    </a:p>
                  </a:txBody>
                  <a:tcPr>
                    <a:noFill/>
                  </a:tcPr>
                </a:tc>
                <a:tc>
                  <a:txBody>
                    <a:bodyPr/>
                    <a:lstStyle/>
                    <a:p>
                      <a:pPr algn="ctr"/>
                      <a:r>
                        <a:rPr lang="en-US" sz="1000" b="1" u="sng" noProof="0" dirty="0" smtClean="0">
                          <a:solidFill>
                            <a:schemeClr val="bg1"/>
                          </a:solidFill>
                          <a:latin typeface="Century Gothic" pitchFamily="34" charset="0"/>
                        </a:rPr>
                        <a:t>GLOBAL</a:t>
                      </a:r>
                      <a:r>
                        <a:rPr lang="en-US" sz="1000" b="1" u="sng" baseline="0" noProof="0" dirty="0" smtClean="0">
                          <a:solidFill>
                            <a:schemeClr val="bg1"/>
                          </a:solidFill>
                          <a:latin typeface="Century Gothic" pitchFamily="34" charset="0"/>
                        </a:rPr>
                        <a:t> EYE CONTOUR:</a:t>
                      </a:r>
                      <a:endParaRPr lang="en-US" sz="1000" b="1" u="sng" noProof="0" dirty="0" smtClean="0">
                        <a:solidFill>
                          <a:schemeClr val="bg1"/>
                        </a:solidFill>
                        <a:latin typeface="Century Gothic" pitchFamily="34" charset="0"/>
                      </a:endParaRPr>
                    </a:p>
                    <a:p>
                      <a:pPr algn="ctr"/>
                      <a:endParaRPr lang="en-US" sz="800" b="1" u="sng" noProof="0" dirty="0" smtClean="0">
                        <a:solidFill>
                          <a:schemeClr val="bg1"/>
                        </a:solidFill>
                        <a:latin typeface="Century Gothic" pitchFamily="34" charset="0"/>
                      </a:endParaRPr>
                    </a:p>
                    <a:p>
                      <a:pPr algn="ctr"/>
                      <a:r>
                        <a:rPr lang="en-US" sz="1000" b="1" u="sng" noProof="0" dirty="0" smtClean="0">
                          <a:solidFill>
                            <a:schemeClr val="bg1"/>
                          </a:solidFill>
                          <a:latin typeface="Century Gothic" pitchFamily="34" charset="0"/>
                        </a:rPr>
                        <a:t>From</a:t>
                      </a:r>
                      <a:r>
                        <a:rPr lang="en-US" sz="1000" b="1" u="sng" baseline="0" noProof="0" dirty="0" smtClean="0">
                          <a:solidFill>
                            <a:schemeClr val="bg1"/>
                          </a:solidFill>
                          <a:latin typeface="Century Gothic" pitchFamily="34" charset="0"/>
                        </a:rPr>
                        <a:t> 30</a:t>
                      </a:r>
                      <a:r>
                        <a:rPr lang="en-US" sz="1000" b="1" u="sng" baseline="0" noProof="0" dirty="0" smtClean="0">
                          <a:solidFill>
                            <a:schemeClr val="bg1"/>
                          </a:solidFill>
                          <a:latin typeface="Century Gothic" pitchFamily="34" charset="0"/>
                          <a:sym typeface="Wingdings" pitchFamily="2" charset="2"/>
                        </a:rPr>
                        <a:t></a:t>
                      </a:r>
                      <a:r>
                        <a:rPr lang="en-US" sz="1000" b="1" u="none" baseline="0" noProof="0" dirty="0" smtClean="0">
                          <a:solidFill>
                            <a:schemeClr val="bg1"/>
                          </a:solidFill>
                          <a:latin typeface="Century Gothic" pitchFamily="34" charset="0"/>
                        </a:rPr>
                        <a:t> </a:t>
                      </a:r>
                      <a:r>
                        <a:rPr lang="en-US" sz="1000" b="0" baseline="0" noProof="0" dirty="0" smtClean="0">
                          <a:solidFill>
                            <a:schemeClr val="bg1"/>
                          </a:solidFill>
                          <a:latin typeface="Century Gothic" pitchFamily="34" charset="0"/>
                        </a:rPr>
                        <a:t>POWERCELL THE EYE CONTOUR: </a:t>
                      </a:r>
                    </a:p>
                    <a:p>
                      <a:pPr algn="ctr"/>
                      <a:r>
                        <a:rPr lang="en-US" sz="1000" b="0" baseline="0" noProof="0" dirty="0" smtClean="0">
                          <a:solidFill>
                            <a:schemeClr val="bg1"/>
                          </a:solidFill>
                          <a:latin typeface="Century Gothic" pitchFamily="34" charset="0"/>
                        </a:rPr>
                        <a:t>- The 1</a:t>
                      </a:r>
                      <a:r>
                        <a:rPr lang="en-US" sz="1000" b="0" baseline="30000" noProof="0" dirty="0" smtClean="0">
                          <a:solidFill>
                            <a:schemeClr val="bg1"/>
                          </a:solidFill>
                          <a:latin typeface="Century Gothic" pitchFamily="34" charset="0"/>
                        </a:rPr>
                        <a:t>st</a:t>
                      </a:r>
                      <a:r>
                        <a:rPr lang="en-US" sz="1000" b="0" baseline="0" noProof="0" dirty="0" smtClean="0">
                          <a:solidFill>
                            <a:schemeClr val="bg1"/>
                          </a:solidFill>
                          <a:latin typeface="Century Gothic" pitchFamily="34" charset="0"/>
                        </a:rPr>
                        <a:t> brand to use native vegetal cells in a skincare.</a:t>
                      </a:r>
                    </a:p>
                    <a:p>
                      <a:pPr algn="ctr"/>
                      <a:r>
                        <a:rPr lang="en-US" sz="1000" b="0" baseline="0" noProof="0" dirty="0" smtClean="0">
                          <a:solidFill>
                            <a:schemeClr val="bg1"/>
                          </a:solidFill>
                          <a:latin typeface="Century Gothic" pitchFamily="34" charset="0"/>
                        </a:rPr>
                        <a:t> - Highest concentration in native vegetal cells.</a:t>
                      </a:r>
                    </a:p>
                    <a:p>
                      <a:pPr marL="171450" indent="-171450" algn="ctr">
                        <a:buFontTx/>
                        <a:buChar char="-"/>
                      </a:pPr>
                      <a:r>
                        <a:rPr lang="en-US" sz="1000" b="0" baseline="0" noProof="0" dirty="0" smtClean="0">
                          <a:solidFill>
                            <a:schemeClr val="bg1"/>
                          </a:solidFill>
                          <a:latin typeface="Century Gothic" pitchFamily="34" charset="0"/>
                        </a:rPr>
                        <a:t>Applicator in </a:t>
                      </a:r>
                      <a:r>
                        <a:rPr lang="en-US" sz="1000" b="0" baseline="0" noProof="0" dirty="0" err="1" smtClean="0">
                          <a:solidFill>
                            <a:schemeClr val="bg1"/>
                          </a:solidFill>
                          <a:latin typeface="Century Gothic" pitchFamily="34" charset="0"/>
                        </a:rPr>
                        <a:t>zamac</a:t>
                      </a:r>
                      <a:r>
                        <a:rPr lang="en-US" sz="1000" b="0" baseline="0" noProof="0" dirty="0" smtClean="0">
                          <a:solidFill>
                            <a:schemeClr val="bg1"/>
                          </a:solidFill>
                          <a:latin typeface="Century Gothic" pitchFamily="34" charset="0"/>
                        </a:rPr>
                        <a:t> for a fresh effect to boost results.</a:t>
                      </a:r>
                    </a:p>
                    <a:p>
                      <a:pPr marL="171450" indent="-171450" algn="ctr">
                        <a:buFontTx/>
                        <a:buChar char="-"/>
                      </a:pPr>
                      <a:r>
                        <a:rPr lang="en-US" sz="1000" b="0" baseline="0" noProof="0" dirty="0" smtClean="0">
                          <a:solidFill>
                            <a:schemeClr val="bg1"/>
                          </a:solidFill>
                          <a:latin typeface="Century Gothic" pitchFamily="34" charset="0"/>
                        </a:rPr>
                        <a:t>Very light and fresh texture for an instant penetration.</a:t>
                      </a:r>
                    </a:p>
                    <a:p>
                      <a:pPr marL="171450" indent="-171450" algn="ctr">
                        <a:buFontTx/>
                        <a:buChar char="-"/>
                      </a:pPr>
                      <a:r>
                        <a:rPr lang="en-US" sz="1000" b="0" dirty="0" smtClean="0">
                          <a:solidFill>
                            <a:schemeClr val="bg1"/>
                          </a:solidFill>
                          <a:latin typeface="Century Gothic" pitchFamily="34" charset="0"/>
                        </a:rPr>
                        <a:t>Skin boosted and protected against 25 youth aggressors.</a:t>
                      </a:r>
                      <a:endParaRPr lang="en-US" sz="1100" b="0" noProof="0" dirty="0" smtClean="0">
                        <a:solidFill>
                          <a:schemeClr val="bg1"/>
                        </a:solidFill>
                        <a:latin typeface="Century Gothic" pitchFamily="34" charset="0"/>
                      </a:endParaRPr>
                    </a:p>
                    <a:p>
                      <a:pPr algn="ctr"/>
                      <a:endParaRPr lang="en-US" sz="1100" b="0" noProof="0" dirty="0" smtClean="0">
                        <a:solidFill>
                          <a:schemeClr val="bg1"/>
                        </a:solidFill>
                        <a:latin typeface="Century Gothic" pitchFamily="34" charset="0"/>
                      </a:endParaRPr>
                    </a:p>
                    <a:p>
                      <a:pPr algn="ctr"/>
                      <a:endParaRPr lang="en-US" sz="1100" b="0" noProof="0" dirty="0" smtClean="0">
                        <a:solidFill>
                          <a:schemeClr val="bg1"/>
                        </a:solidFill>
                        <a:latin typeface="Century Gothic" pitchFamily="34" charset="0"/>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rgbClr val="FFFFFF"/>
                          </a:solidFill>
                          <a:effectLst/>
                          <a:uLnTx/>
                          <a:uFillTx/>
                          <a:latin typeface="Century Gothic" pitchFamily="34" charset="0"/>
                          <a:cs typeface="+mn-cs"/>
                        </a:rPr>
                        <a:t>From 40</a:t>
                      </a:r>
                      <a:r>
                        <a:rPr kumimoji="0" lang="en-US" sz="1000" b="1" i="0" u="sng" strike="noStrike" kern="1200" cap="none" spc="0" normalizeH="0" baseline="0" noProof="0" dirty="0" smtClean="0">
                          <a:ln>
                            <a:noFill/>
                          </a:ln>
                          <a:solidFill>
                            <a:srgbClr val="FFFFFF"/>
                          </a:solidFill>
                          <a:effectLst/>
                          <a:uLnTx/>
                          <a:uFillTx/>
                          <a:latin typeface="Century Gothic" pitchFamily="34" charset="0"/>
                          <a:cs typeface="+mn-cs"/>
                          <a:sym typeface="Wingdings" pitchFamily="2" charset="2"/>
                        </a:rPr>
                        <a:t></a:t>
                      </a:r>
                      <a:r>
                        <a:rPr kumimoji="0" lang="en-US" sz="1000" b="1" i="0" u="none" strike="noStrike" kern="1200" cap="none" spc="0" normalizeH="0" baseline="0" noProof="0" dirty="0" smtClean="0">
                          <a:ln>
                            <a:noFill/>
                          </a:ln>
                          <a:solidFill>
                            <a:srgbClr val="FFFFFF"/>
                          </a:solidFill>
                          <a:effectLst/>
                          <a:uLnTx/>
                          <a:uFillTx/>
                          <a:latin typeface="Century Gothic" pitchFamily="34" charset="0"/>
                          <a:cs typeface="+mn-cs"/>
                        </a:rPr>
                        <a:t> </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PRODIGY EYES: </a:t>
                      </a: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 The 1</a:t>
                      </a:r>
                      <a:r>
                        <a:rPr kumimoji="0" lang="en-US" sz="1000" b="0" i="0" u="none" strike="noStrike" kern="1200" cap="none" spc="0" normalizeH="0" baseline="30000" noProof="0" dirty="0" smtClean="0">
                          <a:ln>
                            <a:noFill/>
                          </a:ln>
                          <a:solidFill>
                            <a:srgbClr val="FFFFFF"/>
                          </a:solidFill>
                          <a:effectLst/>
                          <a:uLnTx/>
                          <a:uFillTx/>
                          <a:latin typeface="Century Gothic" pitchFamily="34" charset="0"/>
                          <a:cs typeface="+mn-cs"/>
                        </a:rPr>
                        <a:t>st</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 brand that developed the 1st global anti-ageing skincare.</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The skincare that does everything but with an in-depth </a:t>
                      </a:r>
                      <a:r>
                        <a:rPr kumimoji="0" lang="en-US" sz="1000" b="0" i="0" u="none" strike="noStrike" kern="1200" cap="none" spc="0" normalizeH="0" baseline="0" noProof="0" dirty="0" err="1" smtClean="0">
                          <a:ln>
                            <a:noFill/>
                          </a:ln>
                          <a:solidFill>
                            <a:srgbClr val="FFFFFF"/>
                          </a:solidFill>
                          <a:effectLst/>
                          <a:uLnTx/>
                          <a:uFillTx/>
                          <a:latin typeface="Century Gothic" pitchFamily="34" charset="0"/>
                          <a:cs typeface="+mn-cs"/>
                        </a:rPr>
                        <a:t>redensification</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 even at the deepest dermis (stops collagen </a:t>
                      </a:r>
                      <a:r>
                        <a:rPr kumimoji="0" lang="en-US" sz="1000" b="0" i="0" u="none" strike="noStrike" kern="1200" cap="none" spc="0" normalizeH="0" baseline="0" noProof="0" dirty="0" err="1" smtClean="0">
                          <a:ln>
                            <a:noFill/>
                          </a:ln>
                          <a:solidFill>
                            <a:srgbClr val="FFFFFF"/>
                          </a:solidFill>
                          <a:effectLst/>
                          <a:uLnTx/>
                          <a:uFillTx/>
                          <a:latin typeface="Century Gothic" pitchFamily="34" charset="0"/>
                          <a:cs typeface="+mn-cs"/>
                        </a:rPr>
                        <a:t>caramelization</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 and prevents fibroblasts death).</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Velvety texture for an ultimate comfort &amp; delicate fragrance.</a:t>
                      </a:r>
                    </a:p>
                    <a:p>
                      <a:pPr algn="ctr"/>
                      <a:endParaRPr lang="en-US" sz="1100" b="0" noProof="0" dirty="0" smtClean="0">
                        <a:solidFill>
                          <a:schemeClr val="bg1"/>
                        </a:solidFill>
                        <a:latin typeface="Century Gothic" pitchFamily="34" charset="0"/>
                      </a:endParaRPr>
                    </a:p>
                    <a:p>
                      <a:pPr algn="ctr"/>
                      <a:endParaRPr lang="en-US" sz="1100" b="0" noProof="0" dirty="0" smtClean="0">
                        <a:solidFill>
                          <a:schemeClr val="bg1"/>
                        </a:solidFill>
                        <a:latin typeface="Century Gothic" pitchFamily="34" charset="0"/>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rgbClr val="FFFFFF"/>
                          </a:solidFill>
                          <a:effectLst/>
                          <a:uLnTx/>
                          <a:uFillTx/>
                          <a:latin typeface="Century Gothic" pitchFamily="34" charset="0"/>
                          <a:cs typeface="+mn-cs"/>
                        </a:rPr>
                        <a:t>From 50</a:t>
                      </a:r>
                      <a:r>
                        <a:rPr kumimoji="0" lang="en-US" sz="1000" b="1" i="0" u="sng" strike="noStrike" kern="1200" cap="none" spc="0" normalizeH="0" baseline="0" noProof="0" dirty="0" smtClean="0">
                          <a:ln>
                            <a:noFill/>
                          </a:ln>
                          <a:solidFill>
                            <a:srgbClr val="FFFFFF"/>
                          </a:solidFill>
                          <a:effectLst/>
                          <a:uLnTx/>
                          <a:uFillTx/>
                          <a:latin typeface="Century Gothic" pitchFamily="34" charset="0"/>
                          <a:cs typeface="+mn-cs"/>
                          <a:sym typeface="Wingdings" pitchFamily="2" charset="2"/>
                        </a:rPr>
                        <a:t></a:t>
                      </a:r>
                      <a:r>
                        <a:rPr kumimoji="0" lang="en-US" sz="1000" b="1" i="0" u="none" strike="noStrike" kern="1200" cap="none" spc="0" normalizeH="0" baseline="0" noProof="0" dirty="0" smtClean="0">
                          <a:ln>
                            <a:noFill/>
                          </a:ln>
                          <a:solidFill>
                            <a:srgbClr val="FFFFFF"/>
                          </a:solidFill>
                          <a:effectLst/>
                          <a:uLnTx/>
                          <a:uFillTx/>
                          <a:latin typeface="Century Gothic" pitchFamily="34" charset="0"/>
                          <a:cs typeface="+mn-cs"/>
                        </a:rPr>
                        <a:t> </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PRODIGY EXTREME  EYES &amp; LIPS: </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The skincare that does everything but with an extreme nutrition of the eye contour for an ultimate comfort.</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Could be used for the eye contour AND lip contour.</a:t>
                      </a:r>
                    </a:p>
                    <a:p>
                      <a:pPr algn="ctr"/>
                      <a:endParaRPr lang="en-US" sz="1100" b="0" noProof="0" dirty="0" smtClean="0">
                        <a:solidFill>
                          <a:schemeClr val="bg1"/>
                        </a:solidFill>
                        <a:latin typeface="Century Gothic" pitchFamily="34" charset="0"/>
                      </a:endParaRPr>
                    </a:p>
                    <a:p>
                      <a:pPr algn="ctr"/>
                      <a:endParaRPr lang="en-US" sz="1100" b="0" noProof="0" dirty="0" smtClean="0">
                        <a:solidFill>
                          <a:schemeClr val="bg1"/>
                        </a:solidFill>
                        <a:latin typeface="Century Gothic" pitchFamily="34" charset="0"/>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srgbClr val="FFFFFF"/>
                          </a:solidFill>
                          <a:effectLst/>
                          <a:uLnTx/>
                          <a:uFillTx/>
                          <a:latin typeface="Century Gothic" pitchFamily="34" charset="0"/>
                          <a:cs typeface="+mn-cs"/>
                        </a:rPr>
                        <a:t>RADICAL/ TARGETED EYE CONTOUR:</a:t>
                      </a:r>
                    </a:p>
                    <a:p>
                      <a:pPr algn="ctr"/>
                      <a:endParaRPr lang="en-US" sz="1100" b="0" noProof="0" dirty="0" smtClean="0">
                        <a:solidFill>
                          <a:schemeClr val="bg1"/>
                        </a:solidFill>
                        <a:latin typeface="Century Gothic" pitchFamily="34" charset="0"/>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rgbClr val="FFFFFF"/>
                          </a:solidFill>
                          <a:effectLst/>
                          <a:uLnTx/>
                          <a:uFillTx/>
                          <a:latin typeface="Century Gothic" pitchFamily="34" charset="0"/>
                          <a:cs typeface="+mn-cs"/>
                        </a:rPr>
                        <a:t>From 30</a:t>
                      </a:r>
                      <a:r>
                        <a:rPr kumimoji="0" lang="en-US" sz="1000" b="1" i="0" u="sng" strike="noStrike" kern="1200" cap="none" spc="0" normalizeH="0" baseline="0" noProof="0" dirty="0" smtClean="0">
                          <a:ln>
                            <a:noFill/>
                          </a:ln>
                          <a:solidFill>
                            <a:srgbClr val="FFFFFF"/>
                          </a:solidFill>
                          <a:effectLst/>
                          <a:uLnTx/>
                          <a:uFillTx/>
                          <a:latin typeface="Century Gothic" pitchFamily="34" charset="0"/>
                          <a:cs typeface="+mn-cs"/>
                          <a:sym typeface="Wingdings" pitchFamily="2" charset="2"/>
                        </a:rPr>
                        <a:t></a:t>
                      </a:r>
                      <a:r>
                        <a:rPr kumimoji="0" lang="en-US" sz="1000" b="1" i="0" u="none" strike="noStrike" kern="1200" cap="none" spc="0" normalizeH="0" baseline="0" noProof="0" dirty="0" smtClean="0">
                          <a:ln>
                            <a:noFill/>
                          </a:ln>
                          <a:solidFill>
                            <a:srgbClr val="FFFFFF"/>
                          </a:solidFill>
                          <a:effectLst/>
                          <a:uLnTx/>
                          <a:uFillTx/>
                          <a:latin typeface="Century Gothic" pitchFamily="34" charset="0"/>
                          <a:cs typeface="+mn-cs"/>
                        </a:rPr>
                        <a:t> </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Re-PLASTY MESOLIFT EYE GEL: </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The 1</a:t>
                      </a:r>
                      <a:r>
                        <a:rPr kumimoji="0" lang="en-US" sz="1000" b="0" i="0" u="none" strike="noStrike" kern="1200" cap="none" spc="0" normalizeH="0" baseline="30000" noProof="0" dirty="0" smtClean="0">
                          <a:ln>
                            <a:noFill/>
                          </a:ln>
                          <a:solidFill>
                            <a:srgbClr val="FFFFFF"/>
                          </a:solidFill>
                          <a:effectLst/>
                          <a:uLnTx/>
                          <a:uFillTx/>
                          <a:latin typeface="Century Gothic" pitchFamily="34" charset="0"/>
                          <a:cs typeface="+mn-cs"/>
                        </a:rPr>
                        <a:t>st</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 brand to develop a range with aesthetic doctors.</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Same active ingredients as those used in aesthetic medicine, in the highest concentrations (vitamin C, </a:t>
                      </a:r>
                      <a:r>
                        <a:rPr kumimoji="0" lang="en-US" sz="1000" b="0" i="0" u="none" strike="noStrike" kern="1200" cap="none" spc="0" normalizeH="0" baseline="0" noProof="0" dirty="0" err="1" smtClean="0">
                          <a:ln>
                            <a:noFill/>
                          </a:ln>
                          <a:solidFill>
                            <a:srgbClr val="FFFFFF"/>
                          </a:solidFill>
                          <a:effectLst/>
                          <a:uLnTx/>
                          <a:uFillTx/>
                          <a:latin typeface="Century Gothic" pitchFamily="34" charset="0"/>
                          <a:cs typeface="+mn-cs"/>
                        </a:rPr>
                        <a:t>ferulic</a:t>
                      </a:r>
                      <a:r>
                        <a:rPr kumimoji="0" lang="en-US" sz="1000" b="0" i="0" u="none" strike="noStrike" kern="1200" cap="none" spc="0" normalizeH="0" baseline="0" noProof="0" dirty="0" smtClean="0">
                          <a:ln>
                            <a:noFill/>
                          </a:ln>
                          <a:solidFill>
                            <a:srgbClr val="FFFFFF"/>
                          </a:solidFill>
                          <a:effectLst/>
                          <a:uLnTx/>
                          <a:uFillTx/>
                          <a:latin typeface="Century Gothic" pitchFamily="34" charset="0"/>
                          <a:cs typeface="+mn-cs"/>
                        </a:rPr>
                        <a:t> acid for an instant radiance; expert dosage of draining active ingredients for an anti-under eye bags, anti-dark circles)</a:t>
                      </a:r>
                    </a:p>
                  </a:txBody>
                  <a:tcPr>
                    <a:noFill/>
                  </a:tcPr>
                </a:tc>
              </a:tr>
            </a:tbl>
          </a:graphicData>
        </a:graphic>
      </p:graphicFrame>
      <p:pic>
        <p:nvPicPr>
          <p:cNvPr id="3" name="Picture 20" descr="LASH QUEEN FELINE BLA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407020"/>
            <a:ext cx="191712" cy="86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5497" y="1124744"/>
            <a:ext cx="1152128" cy="553998"/>
          </a:xfrm>
          <a:prstGeom prst="rect">
            <a:avLst/>
          </a:prstGeom>
          <a:noFill/>
        </p:spPr>
        <p:txBody>
          <a:bodyPr wrap="square" rtlCol="0">
            <a:spAutoFit/>
          </a:bodyPr>
          <a:lstStyle/>
          <a:p>
            <a:pPr algn="ctr"/>
            <a:r>
              <a:rPr lang="fr-FR" sz="1000" dirty="0" smtClean="0">
                <a:solidFill>
                  <a:schemeClr val="bg1"/>
                </a:solidFill>
                <a:latin typeface="Century Gothic" pitchFamily="34" charset="0"/>
              </a:rPr>
              <a:t>IF THE CUSTOMER BUYS:</a:t>
            </a:r>
            <a:endParaRPr lang="fr-FR" sz="1000" dirty="0">
              <a:solidFill>
                <a:schemeClr val="bg1"/>
              </a:solidFill>
              <a:latin typeface="Century Gothic" pitchFamily="34" charset="0"/>
            </a:endParaRPr>
          </a:p>
        </p:txBody>
      </p:sp>
      <p:sp>
        <p:nvSpPr>
          <p:cNvPr id="5" name="ZoneTexte 4"/>
          <p:cNvSpPr txBox="1"/>
          <p:nvPr/>
        </p:nvSpPr>
        <p:spPr>
          <a:xfrm>
            <a:off x="827584" y="1196752"/>
            <a:ext cx="129614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LINK SELL WITH SKINCARE :</a:t>
            </a:r>
            <a:endParaRPr lang="fr-FR" sz="1000" dirty="0">
              <a:solidFill>
                <a:schemeClr val="bg1"/>
              </a:solidFill>
              <a:latin typeface="Century Gothic" pitchFamily="34" charset="0"/>
            </a:endParaRPr>
          </a:p>
        </p:txBody>
      </p:sp>
      <p:sp>
        <p:nvSpPr>
          <p:cNvPr id="6" name="Flèche droite 5"/>
          <p:cNvSpPr/>
          <p:nvPr/>
        </p:nvSpPr>
        <p:spPr bwMode="auto">
          <a:xfrm>
            <a:off x="971600" y="4623045"/>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7" name="ZoneTexte 6"/>
          <p:cNvSpPr txBox="1"/>
          <p:nvPr/>
        </p:nvSpPr>
        <p:spPr>
          <a:xfrm>
            <a:off x="2051719" y="1196752"/>
            <a:ext cx="165618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INTRODUCTION + GLOBAL ARGUMENT:</a:t>
            </a:r>
            <a:endParaRPr lang="fr-FR" sz="1000" dirty="0">
              <a:solidFill>
                <a:schemeClr val="bg1"/>
              </a:solidFill>
              <a:latin typeface="Century Gothic" pitchFamily="34" charset="0"/>
            </a:endParaRPr>
          </a:p>
        </p:txBody>
      </p:sp>
      <p:sp>
        <p:nvSpPr>
          <p:cNvPr id="8" name="ZoneTexte 7"/>
          <p:cNvSpPr txBox="1"/>
          <p:nvPr/>
        </p:nvSpPr>
        <p:spPr>
          <a:xfrm>
            <a:off x="5724127" y="1238563"/>
            <a:ext cx="1656185" cy="246221"/>
          </a:xfrm>
          <a:prstGeom prst="rect">
            <a:avLst/>
          </a:prstGeom>
          <a:noFill/>
        </p:spPr>
        <p:txBody>
          <a:bodyPr wrap="square" rtlCol="0">
            <a:spAutoFit/>
          </a:bodyPr>
          <a:lstStyle/>
          <a:p>
            <a:pPr algn="ctr"/>
            <a:r>
              <a:rPr lang="fr-FR" sz="1000" dirty="0" smtClean="0">
                <a:solidFill>
                  <a:schemeClr val="bg1"/>
                </a:solidFill>
                <a:latin typeface="Century Gothic" pitchFamily="34" charset="0"/>
              </a:rPr>
              <a:t>HR UNIQUENESS:</a:t>
            </a:r>
            <a:endParaRPr lang="fr-FR" sz="1000" dirty="0">
              <a:solidFill>
                <a:schemeClr val="bg1"/>
              </a:solidFill>
              <a:latin typeface="Century Gothic" pitchFamily="34" charset="0"/>
            </a:endParaRPr>
          </a:p>
        </p:txBody>
      </p:sp>
      <p:sp>
        <p:nvSpPr>
          <p:cNvPr id="9" name="ZoneTexte 8"/>
          <p:cNvSpPr txBox="1"/>
          <p:nvPr/>
        </p:nvSpPr>
        <p:spPr>
          <a:xfrm rot="16200000">
            <a:off x="1577282" y="3953381"/>
            <a:ext cx="4774594" cy="369332"/>
          </a:xfrm>
          <a:prstGeom prst="rect">
            <a:avLst/>
          </a:prstGeom>
          <a:noFill/>
        </p:spPr>
        <p:txBody>
          <a:bodyPr wrap="square" rtlCol="0">
            <a:spAutoFit/>
          </a:bodyPr>
          <a:lstStyle/>
          <a:p>
            <a:pPr algn="ctr"/>
            <a:r>
              <a:rPr lang="fr-FR" dirty="0" smtClean="0">
                <a:solidFill>
                  <a:schemeClr val="bg1"/>
                </a:solidFill>
                <a:latin typeface="Century Gothic" pitchFamily="34" charset="0"/>
              </a:rPr>
              <a:t>MIRROR DIAGNOSIS</a:t>
            </a:r>
            <a:endParaRPr lang="fr-FR" dirty="0">
              <a:solidFill>
                <a:schemeClr val="bg1"/>
              </a:solidFill>
              <a:latin typeface="Century Gothic" pitchFamily="34" charset="0"/>
            </a:endParaRPr>
          </a:p>
        </p:txBody>
      </p:sp>
      <p:pic>
        <p:nvPicPr>
          <p:cNvPr id="10" name="Picture 39" descr="C:\Documents and Settings\Claire.IMBERT.EMEA\Bureau\POWERCELL 2014\wetransfer-6285dd\HR - Eye care Powercell (DBD).png"/>
          <p:cNvPicPr>
            <a:picLocks noChangeAspect="1" noChangeArrowheads="1"/>
          </p:cNvPicPr>
          <p:nvPr/>
        </p:nvPicPr>
        <p:blipFill>
          <a:blip r:embed="rId5" cstate="print">
            <a:extLst>
              <a:ext uri="{28A0092B-C50C-407E-A947-70E740481C1C}">
                <a14:useLocalDpi xmlns:a14="http://schemas.microsoft.com/office/drawing/2010/main" val="0"/>
              </a:ext>
            </a:extLst>
          </a:blip>
          <a:srcRect l="28674" t="5920" r="28409" b="24174"/>
          <a:stretch>
            <a:fillRect/>
          </a:stretch>
        </p:blipFill>
        <p:spPr bwMode="auto">
          <a:xfrm>
            <a:off x="4382631" y="1935794"/>
            <a:ext cx="124578" cy="5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RODIGY_EY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7279" y="3132978"/>
            <a:ext cx="234721" cy="25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PRODIGY_EXTREME_EYE_AND_L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0629" y="4330457"/>
            <a:ext cx="238726" cy="25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prodigy_replasty_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7984" y="5500105"/>
            <a:ext cx="6970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descr="a4.png"/>
          <p:cNvPicPr>
            <a:picLocks noChangeAspect="1"/>
          </p:cNvPicPr>
          <p:nvPr/>
        </p:nvPicPr>
        <p:blipFill rotWithShape="1">
          <a:blip r:embed="rId9" cstate="print">
            <a:extLst>
              <a:ext uri="{28A0092B-C50C-407E-A947-70E740481C1C}">
                <a14:useLocalDpi xmlns:a14="http://schemas.microsoft.com/office/drawing/2010/main" val="0"/>
              </a:ext>
            </a:extLst>
          </a:blip>
          <a:srcRect l="45803"/>
          <a:stretch/>
        </p:blipFill>
        <p:spPr>
          <a:xfrm>
            <a:off x="1403648" y="4455922"/>
            <a:ext cx="302014" cy="557254"/>
          </a:xfrm>
          <a:prstGeom prst="rect">
            <a:avLst/>
          </a:prstGeom>
        </p:spPr>
      </p:pic>
      <p:sp>
        <p:nvSpPr>
          <p:cNvPr id="15" name="Rectangle 14"/>
          <p:cNvSpPr/>
          <p:nvPr/>
        </p:nvSpPr>
        <p:spPr bwMode="auto">
          <a:xfrm>
            <a:off x="1979712" y="2060848"/>
            <a:ext cx="1656184" cy="648072"/>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21"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MASCARA </a:t>
            </a:r>
            <a:r>
              <a:rPr lang="en-US" sz="2800" dirty="0" smtClean="0">
                <a:solidFill>
                  <a:srgbClr val="B5A692"/>
                </a:solidFill>
                <a:sym typeface="Wingdings" pitchFamily="2" charset="2"/>
              </a:rPr>
              <a:t></a:t>
            </a:r>
            <a:r>
              <a:rPr lang="en-US" sz="2800" dirty="0" smtClean="0">
                <a:solidFill>
                  <a:srgbClr val="B5A692"/>
                </a:solidFill>
              </a:rPr>
              <a:t> EYE CONTOUR</a:t>
            </a:r>
          </a:p>
          <a:p>
            <a:pPr algn="r" fontAlgn="base">
              <a:spcBef>
                <a:spcPct val="0"/>
              </a:spcBef>
              <a:spcAft>
                <a:spcPct val="0"/>
              </a:spcAft>
            </a:pPr>
            <a:r>
              <a:rPr lang="en-US" sz="1600" dirty="0" smtClean="0">
                <a:solidFill>
                  <a:srgbClr val="FFFFFF"/>
                </a:solidFill>
              </a:rPr>
              <a:t>SYNTHESIS</a:t>
            </a:r>
            <a:endParaRPr lang="en-US" sz="1600" dirty="0">
              <a:solidFill>
                <a:srgbClr val="FFFFFF"/>
              </a:solidFill>
            </a:endParaRPr>
          </a:p>
        </p:txBody>
      </p:sp>
    </p:spTree>
    <p:extLst>
      <p:ext uri="{BB962C8B-B14F-4D97-AF65-F5344CB8AC3E}">
        <p14:creationId xmlns:p14="http://schemas.microsoft.com/office/powerpoint/2010/main" val="124782629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262591977"/>
              </p:ext>
            </p:extLst>
          </p:nvPr>
        </p:nvGraphicFramePr>
        <p:xfrm>
          <a:off x="35496" y="1685032"/>
          <a:ext cx="8856983" cy="5056336"/>
        </p:xfrm>
        <a:graphic>
          <a:graphicData uri="http://schemas.openxmlformats.org/drawingml/2006/table">
            <a:tbl>
              <a:tblPr firstRow="1" bandRow="1">
                <a:tableStyleId>{5C22544A-7EE6-4342-B048-85BDC9FD1C3A}</a:tableStyleId>
              </a:tblPr>
              <a:tblGrid>
                <a:gridCol w="1080120"/>
                <a:gridCol w="792088"/>
                <a:gridCol w="2160240"/>
                <a:gridCol w="432048"/>
                <a:gridCol w="4392487"/>
              </a:tblGrid>
              <a:tr h="5056336">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FOUNDATION</a:t>
                      </a:r>
                    </a:p>
                  </a:txBody>
                  <a:tcPr>
                    <a:noFill/>
                  </a:tcPr>
                </a:tc>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SERUM</a:t>
                      </a:r>
                    </a:p>
                    <a:p>
                      <a:pPr algn="ctr"/>
                      <a:r>
                        <a:rPr lang="fr-FR" sz="1000" b="0" baseline="0" dirty="0" smtClean="0">
                          <a:solidFill>
                            <a:schemeClr val="bg1"/>
                          </a:solidFill>
                          <a:latin typeface="Century Gothic" pitchFamily="34" charset="0"/>
                        </a:rPr>
                        <a:t> + </a:t>
                      </a:r>
                    </a:p>
                    <a:p>
                      <a:pPr algn="ctr"/>
                      <a:r>
                        <a:rPr lang="fr-FR" sz="1000" b="0" baseline="0" dirty="0" smtClean="0">
                          <a:solidFill>
                            <a:schemeClr val="bg1"/>
                          </a:solidFill>
                          <a:latin typeface="Century Gothic" pitchFamily="34" charset="0"/>
                        </a:rPr>
                        <a:t>CREAM</a:t>
                      </a:r>
                      <a:endParaRPr lang="fr-FR" sz="1000" b="0" dirty="0" smtClean="0">
                        <a:solidFill>
                          <a:schemeClr val="bg1"/>
                        </a:solidFill>
                        <a:latin typeface="Century Gothic" pitchFamily="34" charset="0"/>
                      </a:endParaRPr>
                    </a:p>
                    <a:p>
                      <a:pPr algn="ctr"/>
                      <a:endParaRPr lang="fr-FR" sz="1000" b="0" dirty="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p>
                      <a:pPr algn="ctr"/>
                      <a:endParaRPr lang="en-US" sz="900" b="0" noProof="0" dirty="0" smtClean="0">
                        <a:solidFill>
                          <a:schemeClr val="bg1"/>
                        </a:solidFill>
                        <a:latin typeface="Century Gothic" pitchFamily="34" charset="0"/>
                      </a:endParaRPr>
                    </a:p>
                    <a:p>
                      <a:pPr algn="ctr"/>
                      <a:r>
                        <a:rPr lang="en-US" sz="1050" b="0" noProof="0" dirty="0" smtClean="0">
                          <a:solidFill>
                            <a:schemeClr val="bg1"/>
                          </a:solidFill>
                          <a:latin typeface="Century Gothic" pitchFamily="34" charset="0"/>
                        </a:rPr>
                        <a:t>BA: “</a:t>
                      </a:r>
                      <a:r>
                        <a:rPr lang="en-US" sz="1050" b="1" i="1" noProof="0" dirty="0" smtClean="0">
                          <a:solidFill>
                            <a:schemeClr val="bg1"/>
                          </a:solidFill>
                          <a:latin typeface="Century Gothic" pitchFamily="34" charset="0"/>
                        </a:rPr>
                        <a:t>How do</a:t>
                      </a:r>
                      <a:r>
                        <a:rPr lang="en-US" sz="1050" b="1" i="1" baseline="0" noProof="0" dirty="0" smtClean="0">
                          <a:solidFill>
                            <a:schemeClr val="bg1"/>
                          </a:solidFill>
                          <a:latin typeface="Century Gothic" pitchFamily="34" charset="0"/>
                        </a:rPr>
                        <a:t> you take care of your skin?/ What is your daily skincare routine?”</a:t>
                      </a:r>
                      <a:endParaRPr lang="en-US" sz="1050" b="1" i="1" noProof="0" dirty="0" smtClean="0">
                        <a:solidFill>
                          <a:schemeClr val="bg1"/>
                        </a:solidFill>
                        <a:latin typeface="Century Gothic" pitchFamily="34" charset="0"/>
                      </a:endParaRPr>
                    </a:p>
                    <a:p>
                      <a:pPr algn="ctr"/>
                      <a:endParaRPr lang="en-US" sz="900" b="0" baseline="0" noProof="0" dirty="0" smtClean="0">
                        <a:solidFill>
                          <a:schemeClr val="bg1"/>
                        </a:solidFill>
                        <a:latin typeface="Century Gothic" pitchFamily="34" charset="0"/>
                        <a:sym typeface="Wingdings" pitchFamily="2" charset="2"/>
                      </a:endParaRPr>
                    </a:p>
                    <a:p>
                      <a:pPr algn="ctr"/>
                      <a:endParaRPr lang="en-US" sz="900" b="0" baseline="0" noProof="0" dirty="0" smtClean="0">
                        <a:solidFill>
                          <a:schemeClr val="bg1"/>
                        </a:solidFill>
                        <a:latin typeface="Century Gothic" pitchFamily="34" charset="0"/>
                        <a:sym typeface="Wingdings" pitchFamily="2" charset="2"/>
                      </a:endParaRPr>
                    </a:p>
                    <a:p>
                      <a:pPr algn="ctr"/>
                      <a:endParaRPr lang="en-US" sz="900" b="0" baseline="0" noProof="0" dirty="0" smtClean="0">
                        <a:solidFill>
                          <a:schemeClr val="bg1"/>
                        </a:solidFill>
                        <a:latin typeface="Century Gothic" pitchFamily="34" charset="0"/>
                        <a:sym typeface="Wingdings" pitchFamily="2" charset="2"/>
                      </a:endParaRPr>
                    </a:p>
                    <a:p>
                      <a:pPr algn="ctr"/>
                      <a:r>
                        <a:rPr lang="en-US" sz="1000" b="0" baseline="0" noProof="0" dirty="0" smtClean="0">
                          <a:solidFill>
                            <a:schemeClr val="bg1"/>
                          </a:solidFill>
                          <a:latin typeface="Century Gothic" pitchFamily="34" charset="0"/>
                        </a:rPr>
                        <a:t>“As </a:t>
                      </a:r>
                      <a:r>
                        <a:rPr lang="en-US" sz="1000" b="1" baseline="0" noProof="0" dirty="0" smtClean="0">
                          <a:solidFill>
                            <a:schemeClr val="bg1"/>
                          </a:solidFill>
                          <a:latin typeface="Century Gothic" pitchFamily="34" charset="0"/>
                        </a:rPr>
                        <a:t>skincare brings 50% of make-up result</a:t>
                      </a:r>
                      <a:r>
                        <a:rPr lang="en-US" sz="1000" b="0" baseline="0" noProof="0" dirty="0" smtClean="0">
                          <a:solidFill>
                            <a:schemeClr val="bg1"/>
                          </a:solidFill>
                          <a:latin typeface="Century Gothic" pitchFamily="34" charset="0"/>
                        </a:rPr>
                        <a:t>, it is really necessary to prepare the skin with an adapted skincare routine before any make-up application.” </a:t>
                      </a: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SERUM?</a:t>
                      </a:r>
                    </a:p>
                    <a:p>
                      <a:pPr algn="ctr"/>
                      <a:r>
                        <a:rPr lang="en-US" sz="1000" b="0" baseline="0" noProof="0" dirty="0" smtClean="0">
                          <a:solidFill>
                            <a:schemeClr val="bg1"/>
                          </a:solidFill>
                          <a:latin typeface="Century Gothic" pitchFamily="34" charset="0"/>
                          <a:sym typeface="Wingdings" pitchFamily="2" charset="2"/>
                        </a:rPr>
                        <a:t> “A serum is </a:t>
                      </a:r>
                      <a:r>
                        <a:rPr lang="en-US" sz="1000" b="1" baseline="0" noProof="0" dirty="0" smtClean="0">
                          <a:solidFill>
                            <a:schemeClr val="bg1"/>
                          </a:solidFill>
                          <a:latin typeface="Century Gothic" pitchFamily="34" charset="0"/>
                          <a:sym typeface="Wingdings" pitchFamily="2" charset="2"/>
                        </a:rPr>
                        <a:t>highly concentrated in active ingredients</a:t>
                      </a:r>
                      <a:r>
                        <a:rPr lang="en-US" sz="1000" b="0" baseline="0" noProof="0" dirty="0" smtClean="0">
                          <a:solidFill>
                            <a:schemeClr val="bg1"/>
                          </a:solidFill>
                          <a:latin typeface="Century Gothic" pitchFamily="34" charset="0"/>
                          <a:sym typeface="Wingdings" pitchFamily="2" charset="2"/>
                        </a:rPr>
                        <a:t>, its fluid texture melts instantly onto the skin to </a:t>
                      </a:r>
                      <a:r>
                        <a:rPr lang="en-US" sz="1000" b="1" baseline="0" noProof="0" dirty="0" smtClean="0">
                          <a:solidFill>
                            <a:schemeClr val="bg1"/>
                          </a:solidFill>
                          <a:latin typeface="Century Gothic" pitchFamily="34" charset="0"/>
                          <a:sym typeface="Wingdings" pitchFamily="2" charset="2"/>
                        </a:rPr>
                        <a:t>act in depth</a:t>
                      </a:r>
                      <a:r>
                        <a:rPr lang="en-US" sz="1000" b="0" baseline="0" noProof="0" dirty="0" smtClean="0">
                          <a:solidFill>
                            <a:schemeClr val="bg1"/>
                          </a:solidFill>
                          <a:latin typeface="Century Gothic" pitchFamily="34" charset="0"/>
                          <a:sym typeface="Wingdings" pitchFamily="2" charset="2"/>
                        </a:rPr>
                        <a:t> and at the heart of the skin.”</a:t>
                      </a: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CREAM?</a:t>
                      </a:r>
                    </a:p>
                    <a:p>
                      <a:pPr algn="ctr"/>
                      <a:r>
                        <a:rPr lang="en-US" sz="1000" b="0" baseline="0" noProof="0" dirty="0" smtClean="0">
                          <a:solidFill>
                            <a:schemeClr val="bg1"/>
                          </a:solidFill>
                          <a:latin typeface="Century Gothic" pitchFamily="34" charset="0"/>
                          <a:sym typeface="Wingdings" pitchFamily="2" charset="2"/>
                        </a:rPr>
                        <a:t>“A cream </a:t>
                      </a:r>
                      <a:r>
                        <a:rPr lang="en-US" sz="1000" b="1" baseline="0" noProof="0" dirty="0" smtClean="0">
                          <a:solidFill>
                            <a:schemeClr val="bg1"/>
                          </a:solidFill>
                          <a:latin typeface="Century Gothic" pitchFamily="34" charset="0"/>
                          <a:sym typeface="Wingdings" pitchFamily="2" charset="2"/>
                        </a:rPr>
                        <a:t>completes and prolongs </a:t>
                      </a:r>
                      <a:r>
                        <a:rPr lang="en-US" sz="1000" b="0" baseline="0" noProof="0" dirty="0" smtClean="0">
                          <a:solidFill>
                            <a:schemeClr val="bg1"/>
                          </a:solidFill>
                          <a:latin typeface="Century Gothic" pitchFamily="34" charset="0"/>
                          <a:sym typeface="Wingdings" pitchFamily="2" charset="2"/>
                        </a:rPr>
                        <a:t>the serum effects and brings </a:t>
                      </a:r>
                      <a:r>
                        <a:rPr lang="en-US" sz="1000" b="1" baseline="0" noProof="0" dirty="0" smtClean="0">
                          <a:solidFill>
                            <a:schemeClr val="bg1"/>
                          </a:solidFill>
                          <a:latin typeface="Century Gothic" pitchFamily="34" charset="0"/>
                          <a:sym typeface="Wingdings" pitchFamily="2" charset="2"/>
                        </a:rPr>
                        <a:t>comfort</a:t>
                      </a:r>
                      <a:r>
                        <a:rPr lang="en-US" sz="1000" b="0" baseline="0" noProof="0" dirty="0" smtClean="0">
                          <a:solidFill>
                            <a:schemeClr val="bg1"/>
                          </a:solidFill>
                          <a:latin typeface="Century Gothic" pitchFamily="34" charset="0"/>
                          <a:sym typeface="Wingdings" pitchFamily="2" charset="2"/>
                        </a:rPr>
                        <a:t> to the skin.”</a:t>
                      </a:r>
                      <a:endParaRPr lang="en-US" sz="1000" b="0" noProof="0" dirty="0">
                        <a:solidFill>
                          <a:schemeClr val="bg1"/>
                        </a:solidFill>
                        <a:latin typeface="Century Gothic" pitchFamily="34" charset="0"/>
                      </a:endParaRPr>
                    </a:p>
                  </a:txBody>
                  <a:tcPr>
                    <a:noFill/>
                  </a:tcPr>
                </a:tc>
                <a:tc>
                  <a:txBody>
                    <a:bodyPr/>
                    <a:lstStyle/>
                    <a:p>
                      <a:pPr algn="ctr"/>
                      <a:endParaRPr lang="en-US" sz="900" b="0" noProof="0" dirty="0">
                        <a:solidFill>
                          <a:schemeClr val="bg1"/>
                        </a:solidFill>
                        <a:latin typeface="Century Gothic" pitchFamily="34" charset="0"/>
                      </a:endParaRPr>
                    </a:p>
                  </a:txBody>
                  <a:tcPr>
                    <a:noFill/>
                  </a:tcPr>
                </a:tc>
                <a:tc>
                  <a:txBody>
                    <a:bodyPr/>
                    <a:lstStyle/>
                    <a:p>
                      <a:pPr algn="ctr"/>
                      <a:endParaRPr lang="en-US" sz="700" b="1" u="sng" noProof="0" dirty="0" smtClean="0">
                        <a:solidFill>
                          <a:schemeClr val="bg1"/>
                        </a:solidFill>
                        <a:latin typeface="Century Gothic" pitchFamily="34" charset="0"/>
                      </a:endParaRPr>
                    </a:p>
                    <a:p>
                      <a:pPr algn="ctr"/>
                      <a:endParaRPr lang="en-US" sz="700" b="1" u="sng" noProof="0" dirty="0" smtClean="0">
                        <a:solidFill>
                          <a:schemeClr val="bg1"/>
                        </a:solidFill>
                        <a:latin typeface="Century Gothic" pitchFamily="34" charset="0"/>
                      </a:endParaRPr>
                    </a:p>
                    <a:p>
                      <a:pPr algn="ctr"/>
                      <a:r>
                        <a:rPr lang="en-US" sz="1000" b="1" u="sng" noProof="0" dirty="0" smtClean="0">
                          <a:solidFill>
                            <a:schemeClr val="bg1"/>
                          </a:solidFill>
                          <a:latin typeface="Century Gothic" pitchFamily="34" charset="0"/>
                        </a:rPr>
                        <a:t>GLOBAL</a:t>
                      </a:r>
                      <a:r>
                        <a:rPr lang="en-US" sz="1000" b="1" u="sng" baseline="0" noProof="0" dirty="0" smtClean="0">
                          <a:solidFill>
                            <a:schemeClr val="bg1"/>
                          </a:solidFill>
                          <a:latin typeface="Century Gothic" pitchFamily="34" charset="0"/>
                        </a:rPr>
                        <a:t> ANTI- AGEING </a:t>
                      </a:r>
                      <a:r>
                        <a:rPr lang="en-US" sz="1000" b="1" u="sng" noProof="0" dirty="0" smtClean="0">
                          <a:solidFill>
                            <a:schemeClr val="bg1"/>
                          </a:solidFill>
                          <a:latin typeface="Century Gothic" pitchFamily="34" charset="0"/>
                        </a:rPr>
                        <a:t>SERUM:</a:t>
                      </a:r>
                    </a:p>
                    <a:p>
                      <a:pPr algn="ctr"/>
                      <a:endParaRPr lang="en-US" sz="1000" b="0" u="sng" noProof="0" dirty="0" smtClean="0">
                        <a:solidFill>
                          <a:schemeClr val="bg1"/>
                        </a:solidFill>
                        <a:latin typeface="Century Gothic" pitchFamily="34" charset="0"/>
                      </a:endParaRPr>
                    </a:p>
                    <a:p>
                      <a:pPr algn="ctr"/>
                      <a:r>
                        <a:rPr lang="en-US" sz="1000" b="0" u="sng" noProof="0" dirty="0" smtClean="0">
                          <a:solidFill>
                            <a:schemeClr val="bg1"/>
                          </a:solidFill>
                          <a:latin typeface="Century Gothic" pitchFamily="34" charset="0"/>
                        </a:rPr>
                        <a:t>From</a:t>
                      </a:r>
                      <a:r>
                        <a:rPr lang="en-US" sz="1000" b="0" u="sng" baseline="0" noProof="0" dirty="0" smtClean="0">
                          <a:solidFill>
                            <a:schemeClr val="bg1"/>
                          </a:solidFill>
                          <a:latin typeface="Century Gothic" pitchFamily="34" charset="0"/>
                        </a:rPr>
                        <a:t> 30</a:t>
                      </a:r>
                      <a:r>
                        <a:rPr lang="en-US" sz="1000" b="0" u="sng" baseline="0" noProof="0" dirty="0" smtClean="0">
                          <a:solidFill>
                            <a:schemeClr val="bg1"/>
                          </a:solidFill>
                          <a:latin typeface="Century Gothic" pitchFamily="34" charset="0"/>
                          <a:sym typeface="Wingdings" pitchFamily="2" charset="2"/>
                        </a:rPr>
                        <a:t></a:t>
                      </a:r>
                      <a:r>
                        <a:rPr lang="en-US" sz="1000" b="0" u="none" baseline="0" noProof="0" dirty="0" smtClean="0">
                          <a:solidFill>
                            <a:schemeClr val="bg1"/>
                          </a:solidFill>
                          <a:latin typeface="Century Gothic" pitchFamily="34" charset="0"/>
                        </a:rPr>
                        <a:t> </a:t>
                      </a:r>
                      <a:r>
                        <a:rPr lang="en-US" sz="1000" b="0" u="none" noProof="0" dirty="0" smtClean="0">
                          <a:solidFill>
                            <a:schemeClr val="bg1"/>
                          </a:solidFill>
                          <a:latin typeface="Century Gothic" pitchFamily="34" charset="0"/>
                        </a:rPr>
                        <a:t>POWERCELL SERUM:</a:t>
                      </a: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1000" b="0" dirty="0" smtClean="0">
                          <a:solidFill>
                            <a:schemeClr val="bg1"/>
                          </a:solidFill>
                          <a:latin typeface="Century Gothic" pitchFamily="34" charset="0"/>
                        </a:rPr>
                        <a:t>The</a:t>
                      </a:r>
                      <a:r>
                        <a:rPr lang="en-US" sz="1000" b="0" baseline="0" dirty="0" smtClean="0">
                          <a:solidFill>
                            <a:schemeClr val="bg1"/>
                          </a:solidFill>
                          <a:latin typeface="Century Gothic" pitchFamily="34" charset="0"/>
                        </a:rPr>
                        <a:t> “</a:t>
                      </a:r>
                      <a:r>
                        <a:rPr lang="en-US" sz="1000" b="0" dirty="0" err="1" smtClean="0">
                          <a:solidFill>
                            <a:schemeClr val="bg1"/>
                          </a:solidFill>
                          <a:latin typeface="Century Gothic" pitchFamily="34" charset="0"/>
                        </a:rPr>
                        <a:t>Actimel</a:t>
                      </a:r>
                      <a:r>
                        <a:rPr lang="en-US" sz="1000" b="0" dirty="0" smtClean="0">
                          <a:solidFill>
                            <a:schemeClr val="bg1"/>
                          </a:solidFill>
                          <a:latin typeface="Century Gothic" pitchFamily="34" charset="0"/>
                        </a:rPr>
                        <a:t>”</a:t>
                      </a:r>
                      <a:r>
                        <a:rPr lang="en-US" sz="1000" b="0" baseline="0" dirty="0" smtClean="0">
                          <a:solidFill>
                            <a:schemeClr val="bg1"/>
                          </a:solidFill>
                          <a:latin typeface="Century Gothic" pitchFamily="34" charset="0"/>
                        </a:rPr>
                        <a:t> of the skin.</a:t>
                      </a:r>
                      <a:r>
                        <a:rPr lang="en-US" sz="1000" b="0" dirty="0" smtClean="0">
                          <a:solidFill>
                            <a:schemeClr val="bg1"/>
                          </a:solidFill>
                          <a:latin typeface="Century Gothic" pitchFamily="34" charset="0"/>
                        </a:rPr>
                        <a:t> </a:t>
                      </a: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1000" b="0" baseline="0" noProof="0" dirty="0" smtClean="0">
                          <a:solidFill>
                            <a:schemeClr val="bg1"/>
                          </a:solidFill>
                          <a:latin typeface="Century Gothic" pitchFamily="34" charset="0"/>
                        </a:rPr>
                        <a:t>The 1</a:t>
                      </a:r>
                      <a:r>
                        <a:rPr lang="en-US" sz="1000" b="0" baseline="30000" noProof="0" dirty="0" smtClean="0">
                          <a:solidFill>
                            <a:schemeClr val="bg1"/>
                          </a:solidFill>
                          <a:latin typeface="Century Gothic" pitchFamily="34" charset="0"/>
                        </a:rPr>
                        <a:t>st</a:t>
                      </a:r>
                      <a:r>
                        <a:rPr lang="en-US" sz="1000" b="0" baseline="0" noProof="0" dirty="0" smtClean="0">
                          <a:solidFill>
                            <a:schemeClr val="bg1"/>
                          </a:solidFill>
                          <a:latin typeface="Century Gothic" pitchFamily="34" charset="0"/>
                        </a:rPr>
                        <a:t> brand to use native </a:t>
                      </a:r>
                      <a:r>
                        <a:rPr lang="en-US" sz="1000" b="0" baseline="0" noProof="0" dirty="0" err="1" smtClean="0">
                          <a:solidFill>
                            <a:schemeClr val="bg1"/>
                          </a:solidFill>
                          <a:latin typeface="Century Gothic" pitchFamily="34" charset="0"/>
                        </a:rPr>
                        <a:t>vegeta</a:t>
                      </a:r>
                      <a:r>
                        <a:rPr lang="en-US" sz="1000" b="0" baseline="0" noProof="0" dirty="0" smtClean="0">
                          <a:solidFill>
                            <a:schemeClr val="bg1"/>
                          </a:solidFill>
                          <a:latin typeface="Century Gothic" pitchFamily="34" charset="0"/>
                        </a:rPr>
                        <a:t> cells in a skincare.</a:t>
                      </a:r>
                      <a:endParaRPr lang="en-US" sz="1000" b="0" dirty="0" smtClean="0">
                        <a:solidFill>
                          <a:schemeClr val="bg1"/>
                        </a:solidFill>
                        <a:latin typeface="Century Gothic" pitchFamily="34" charset="0"/>
                      </a:endParaRPr>
                    </a:p>
                    <a:p>
                      <a:pPr marL="0" indent="0" algn="ctr">
                        <a:buFont typeface="Arial" pitchFamily="34" charset="0"/>
                        <a:buNone/>
                      </a:pPr>
                      <a:r>
                        <a:rPr lang="en-US" sz="1000" b="0" dirty="0" smtClean="0">
                          <a:solidFill>
                            <a:schemeClr val="bg1"/>
                          </a:solidFill>
                          <a:latin typeface="Century Gothic" pitchFamily="34" charset="0"/>
                        </a:rPr>
                        <a:t>- Protects, repairs and regenerates the</a:t>
                      </a:r>
                      <a:r>
                        <a:rPr lang="en-US" sz="1000" b="0" baseline="0" dirty="0" smtClean="0">
                          <a:solidFill>
                            <a:schemeClr val="bg1"/>
                          </a:solidFill>
                          <a:latin typeface="Century Gothic" pitchFamily="34" charset="0"/>
                        </a:rPr>
                        <a:t> skin, protects against 25 daily youth aggressors</a:t>
                      </a:r>
                      <a:r>
                        <a:rPr lang="en-US" sz="1000" b="0" dirty="0" smtClean="0">
                          <a:solidFill>
                            <a:schemeClr val="bg1"/>
                          </a:solidFill>
                          <a:latin typeface="Century Gothic" pitchFamily="34" charset="0"/>
                        </a:rPr>
                        <a:t>.</a:t>
                      </a:r>
                    </a:p>
                    <a:p>
                      <a:pPr marL="171450" indent="-171450" algn="ctr">
                        <a:buFontTx/>
                        <a:buChar char="-"/>
                      </a:pPr>
                      <a:r>
                        <a:rPr lang="en-US" sz="1000" b="0" dirty="0" smtClean="0">
                          <a:solidFill>
                            <a:schemeClr val="bg1"/>
                          </a:solidFill>
                          <a:latin typeface="Century Gothic" pitchFamily="34" charset="0"/>
                        </a:rPr>
                        <a:t>THE</a:t>
                      </a:r>
                      <a:r>
                        <a:rPr lang="en-US" sz="1000" b="0" baseline="0" dirty="0" smtClean="0">
                          <a:solidFill>
                            <a:schemeClr val="bg1"/>
                          </a:solidFill>
                          <a:latin typeface="Century Gothic" pitchFamily="34" charset="0"/>
                        </a:rPr>
                        <a:t> daily dose of youth to boost skin’s cells and to optimize your cream action.</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Century Gothic" pitchFamily="34" charset="0"/>
                        </a:rPr>
                        <a:t>- Can be used all year long and under any cream</a:t>
                      </a:r>
                      <a:r>
                        <a:rPr lang="en-US" sz="1000" b="0" baseline="0" dirty="0" smtClean="0">
                          <a:solidFill>
                            <a:schemeClr val="bg1"/>
                          </a:solidFill>
                          <a:latin typeface="Century Gothic" pitchFamily="34" charset="0"/>
                        </a:rPr>
                        <a:t>.</a:t>
                      </a:r>
                      <a:endParaRPr lang="en-US" sz="1000" b="0" dirty="0" smtClean="0">
                        <a:solidFill>
                          <a:schemeClr val="bg1"/>
                        </a:solidFill>
                        <a:latin typeface="Century Gothic" pitchFamily="34" charset="0"/>
                      </a:endParaRPr>
                    </a:p>
                    <a:p>
                      <a:pPr algn="ctr"/>
                      <a:endParaRPr lang="en-US" sz="1000" b="0" u="none" noProof="0" dirty="0" smtClean="0">
                        <a:solidFill>
                          <a:schemeClr val="bg1"/>
                        </a:solidFill>
                        <a:latin typeface="Century Gothic" pitchFamily="34" charset="0"/>
                      </a:endParaRPr>
                    </a:p>
                    <a:p>
                      <a:pPr algn="ctr"/>
                      <a:endParaRPr lang="en-US" sz="1000" b="0" u="sng" noProof="0" dirty="0" smtClean="0">
                        <a:solidFill>
                          <a:schemeClr val="bg1"/>
                        </a:solidFill>
                        <a:latin typeface="Century Gothic" pitchFamily="34" charset="0"/>
                      </a:endParaRPr>
                    </a:p>
                    <a:p>
                      <a:pPr algn="ctr"/>
                      <a:endParaRPr lang="en-US" sz="1000" b="0" u="sng" noProof="0" dirty="0" smtClean="0">
                        <a:solidFill>
                          <a:schemeClr val="bg1"/>
                        </a:solidFill>
                        <a:latin typeface="Century Gothic" pitchFamily="34" charset="0"/>
                      </a:endParaRPr>
                    </a:p>
                    <a:p>
                      <a:pPr algn="ctr"/>
                      <a:endParaRPr lang="en-US" sz="1000" b="0" u="sng" noProof="0" dirty="0" smtClean="0">
                        <a:solidFill>
                          <a:schemeClr val="bg1"/>
                        </a:solidFill>
                        <a:latin typeface="Century Gothic" pitchFamily="34" charset="0"/>
                      </a:endParaRPr>
                    </a:p>
                    <a:p>
                      <a:pPr algn="ctr"/>
                      <a:r>
                        <a:rPr lang="en-US" sz="1000" b="0" u="sng" noProof="0" dirty="0" smtClean="0">
                          <a:solidFill>
                            <a:schemeClr val="bg1"/>
                          </a:solidFill>
                          <a:latin typeface="Century Gothic" pitchFamily="34" charset="0"/>
                        </a:rPr>
                        <a:t>From</a:t>
                      </a:r>
                      <a:r>
                        <a:rPr lang="en-US" sz="1000" b="0" u="sng" baseline="0" noProof="0" dirty="0" smtClean="0">
                          <a:solidFill>
                            <a:schemeClr val="bg1"/>
                          </a:solidFill>
                          <a:latin typeface="Century Gothic" pitchFamily="34" charset="0"/>
                        </a:rPr>
                        <a:t> 45</a:t>
                      </a:r>
                      <a:r>
                        <a:rPr lang="en-US" sz="1000" b="0" u="sng" baseline="0" noProof="0" dirty="0" smtClean="0">
                          <a:solidFill>
                            <a:schemeClr val="bg1"/>
                          </a:solidFill>
                          <a:latin typeface="Century Gothic" pitchFamily="34" charset="0"/>
                          <a:sym typeface="Wingdings" pitchFamily="2" charset="2"/>
                        </a:rPr>
                        <a:t></a:t>
                      </a:r>
                      <a:r>
                        <a:rPr lang="en-US" sz="1000" b="0" u="none" baseline="0" noProof="0" dirty="0" smtClean="0">
                          <a:solidFill>
                            <a:schemeClr val="bg1"/>
                          </a:solidFill>
                          <a:latin typeface="Century Gothic" pitchFamily="34" charset="0"/>
                        </a:rPr>
                        <a:t> </a:t>
                      </a:r>
                      <a:r>
                        <a:rPr lang="en-US" sz="1000" b="0" u="none" noProof="0" dirty="0" smtClean="0">
                          <a:solidFill>
                            <a:schemeClr val="bg1"/>
                          </a:solidFill>
                          <a:latin typeface="Century Gothic" pitchFamily="34" charset="0"/>
                        </a:rPr>
                        <a:t>LIFE</a:t>
                      </a:r>
                      <a:r>
                        <a:rPr lang="en-US" sz="1000" b="0" u="none" baseline="0" noProof="0" dirty="0" smtClean="0">
                          <a:solidFill>
                            <a:schemeClr val="bg1"/>
                          </a:solidFill>
                          <a:latin typeface="Century Gothic" pitchFamily="34" charset="0"/>
                        </a:rPr>
                        <a:t> PEARL CELLULAR ESSENCE:</a:t>
                      </a:r>
                    </a:p>
                    <a:p>
                      <a:pPr marL="171450" indent="-171450" algn="ctr">
                        <a:buFontTx/>
                        <a:buChar char="-"/>
                      </a:pPr>
                      <a:r>
                        <a:rPr lang="en-US" sz="1000" b="0" u="none" baseline="0" noProof="0" dirty="0" smtClean="0">
                          <a:solidFill>
                            <a:schemeClr val="bg1"/>
                          </a:solidFill>
                          <a:latin typeface="Century Gothic" pitchFamily="34" charset="0"/>
                        </a:rPr>
                        <a:t>THE exceptional complete care of HR.</a:t>
                      </a:r>
                    </a:p>
                    <a:p>
                      <a:pPr marL="171450" indent="-171450" algn="ctr">
                        <a:buFontTx/>
                        <a:buChar char="-"/>
                      </a:pPr>
                      <a:r>
                        <a:rPr lang="en-US" sz="1000" b="0" baseline="0" dirty="0" smtClean="0">
                          <a:solidFill>
                            <a:schemeClr val="bg1"/>
                          </a:solidFill>
                          <a:latin typeface="Century Gothic" pitchFamily="34" charset="0"/>
                        </a:rPr>
                        <a:t>The only skincare of the market able to have an intra cellular action and an extra cellular action to allow your skin’s cells to be healthy, layers after layers, secret of a perfect skin. </a:t>
                      </a:r>
                    </a:p>
                    <a:p>
                      <a:pPr marL="171450" indent="-171450" algn="ctr">
                        <a:buFontTx/>
                        <a:buChar char="-"/>
                      </a:pPr>
                      <a:r>
                        <a:rPr lang="en-US" sz="1000" b="0" baseline="0" dirty="0" smtClean="0">
                          <a:solidFill>
                            <a:schemeClr val="bg1"/>
                          </a:solidFill>
                          <a:latin typeface="Century Gothic" pitchFamily="34" charset="0"/>
                        </a:rPr>
                        <a:t>4 years to create the packaging with “</a:t>
                      </a:r>
                      <a:r>
                        <a:rPr lang="en-US" sz="1000" b="0" baseline="0" dirty="0" err="1" smtClean="0">
                          <a:solidFill>
                            <a:schemeClr val="bg1"/>
                          </a:solidFill>
                          <a:latin typeface="Century Gothic" pitchFamily="34" charset="0"/>
                        </a:rPr>
                        <a:t>Verreries</a:t>
                      </a:r>
                      <a:r>
                        <a:rPr lang="en-US" sz="1000" b="0" baseline="0" dirty="0" smtClean="0">
                          <a:solidFill>
                            <a:schemeClr val="bg1"/>
                          </a:solidFill>
                          <a:latin typeface="Century Gothic" pitchFamily="34" charset="0"/>
                        </a:rPr>
                        <a:t> </a:t>
                      </a:r>
                      <a:r>
                        <a:rPr lang="en-US" sz="1000" b="0" baseline="0" dirty="0" err="1" smtClean="0">
                          <a:solidFill>
                            <a:schemeClr val="bg1"/>
                          </a:solidFill>
                          <a:latin typeface="Century Gothic" pitchFamily="34" charset="0"/>
                        </a:rPr>
                        <a:t>Brosse</a:t>
                      </a:r>
                      <a:r>
                        <a:rPr lang="en-US" sz="1000" b="0" baseline="0" dirty="0" smtClean="0">
                          <a:solidFill>
                            <a:schemeClr val="bg1"/>
                          </a:solidFill>
                          <a:latin typeface="Century Gothic" pitchFamily="34" charset="0"/>
                        </a:rPr>
                        <a:t>”</a:t>
                      </a:r>
                    </a:p>
                    <a:p>
                      <a:pPr marL="171450" indent="-171450" algn="ctr">
                        <a:buFontTx/>
                        <a:buChar char="-"/>
                      </a:pPr>
                      <a:r>
                        <a:rPr lang="en-US" sz="1000" b="0" baseline="0" dirty="0" smtClean="0">
                          <a:solidFill>
                            <a:schemeClr val="bg1"/>
                          </a:solidFill>
                          <a:latin typeface="Century Gothic" pitchFamily="34" charset="0"/>
                        </a:rPr>
                        <a:t>Contains micro pearl extracts (precious)</a:t>
                      </a:r>
                    </a:p>
                    <a:p>
                      <a:pPr marL="171450" indent="-171450" algn="ctr">
                        <a:buFontTx/>
                        <a:buChar char="-"/>
                      </a:pPr>
                      <a:r>
                        <a:rPr lang="en-US" sz="1000" b="0" baseline="0" dirty="0" smtClean="0">
                          <a:solidFill>
                            <a:schemeClr val="bg1"/>
                          </a:solidFill>
                          <a:latin typeface="Century Gothic" pitchFamily="34" charset="0"/>
                        </a:rPr>
                        <a:t>Supreme melting oil-in-texture for an unique sensorial experience.</a:t>
                      </a:r>
                    </a:p>
                    <a:p>
                      <a:pPr marL="0" indent="0" algn="l">
                        <a:buFontTx/>
                        <a:buNone/>
                      </a:pPr>
                      <a:endParaRPr lang="en-US" sz="800" b="0" u="none" baseline="0" noProof="0" dirty="0" smtClean="0">
                        <a:solidFill>
                          <a:schemeClr val="bg1"/>
                        </a:solidFill>
                        <a:latin typeface="Century Gothic" pitchFamily="34" charset="0"/>
                      </a:endParaRPr>
                    </a:p>
                    <a:p>
                      <a:pPr algn="ctr"/>
                      <a:endParaRPr lang="en-US" sz="1000" b="0" noProof="0" dirty="0" smtClean="0">
                        <a:solidFill>
                          <a:schemeClr val="bg1"/>
                        </a:solidFill>
                        <a:latin typeface="Century Gothic" pitchFamily="34" charset="0"/>
                      </a:endParaRPr>
                    </a:p>
                  </a:txBody>
                  <a:tcPr>
                    <a:noFill/>
                  </a:tcPr>
                </a:tc>
              </a:tr>
            </a:tbl>
          </a:graphicData>
        </a:graphic>
      </p:graphicFrame>
      <p:sp>
        <p:nvSpPr>
          <p:cNvPr id="3" name="Flèche droite 2"/>
          <p:cNvSpPr/>
          <p:nvPr/>
        </p:nvSpPr>
        <p:spPr bwMode="auto">
          <a:xfrm>
            <a:off x="755576" y="436510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16" y="4174179"/>
            <a:ext cx="368545" cy="69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rot="16200000">
            <a:off x="1865314" y="3953381"/>
            <a:ext cx="4774594" cy="369332"/>
          </a:xfrm>
          <a:prstGeom prst="rect">
            <a:avLst/>
          </a:prstGeom>
          <a:noFill/>
        </p:spPr>
        <p:txBody>
          <a:bodyPr wrap="square" rtlCol="0">
            <a:spAutoFit/>
          </a:bodyPr>
          <a:lstStyle/>
          <a:p>
            <a:pPr algn="ctr"/>
            <a:r>
              <a:rPr lang="fr-FR" dirty="0" smtClean="0">
                <a:solidFill>
                  <a:schemeClr val="bg1"/>
                </a:solidFill>
                <a:latin typeface="Century Gothic" pitchFamily="34" charset="0"/>
              </a:rPr>
              <a:t>MIRROR DIAGNOSIS</a:t>
            </a:r>
            <a:endParaRPr lang="fr-FR" dirty="0">
              <a:solidFill>
                <a:schemeClr val="bg1"/>
              </a:solidFill>
              <a:latin typeface="Century Gothic" pitchFamily="34" charset="0"/>
            </a:endParaRPr>
          </a:p>
        </p:txBody>
      </p:sp>
      <p:pic>
        <p:nvPicPr>
          <p:cNvPr id="6" name="Image 5" descr="a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4221088"/>
            <a:ext cx="576064" cy="576064"/>
          </a:xfrm>
          <a:prstGeom prst="rect">
            <a:avLst/>
          </a:prstGeom>
        </p:spPr>
      </p:pic>
      <p:sp>
        <p:nvSpPr>
          <p:cNvPr id="7" name="ZoneTexte 6"/>
          <p:cNvSpPr txBox="1"/>
          <p:nvPr/>
        </p:nvSpPr>
        <p:spPr>
          <a:xfrm>
            <a:off x="35497" y="1124744"/>
            <a:ext cx="1152128" cy="553998"/>
          </a:xfrm>
          <a:prstGeom prst="rect">
            <a:avLst/>
          </a:prstGeom>
          <a:noFill/>
        </p:spPr>
        <p:txBody>
          <a:bodyPr wrap="square" rtlCol="0">
            <a:spAutoFit/>
          </a:bodyPr>
          <a:lstStyle/>
          <a:p>
            <a:pPr algn="ctr"/>
            <a:r>
              <a:rPr lang="fr-FR" sz="1000" dirty="0" smtClean="0">
                <a:solidFill>
                  <a:schemeClr val="bg1"/>
                </a:solidFill>
                <a:latin typeface="Century Gothic" pitchFamily="34" charset="0"/>
              </a:rPr>
              <a:t>IF THE CUSTOMER BUYS:</a:t>
            </a:r>
            <a:endParaRPr lang="fr-FR" sz="1000" dirty="0">
              <a:solidFill>
                <a:schemeClr val="bg1"/>
              </a:solidFill>
              <a:latin typeface="Century Gothic" pitchFamily="34" charset="0"/>
            </a:endParaRPr>
          </a:p>
        </p:txBody>
      </p:sp>
      <p:sp>
        <p:nvSpPr>
          <p:cNvPr id="8" name="ZoneTexte 7"/>
          <p:cNvSpPr txBox="1"/>
          <p:nvPr/>
        </p:nvSpPr>
        <p:spPr>
          <a:xfrm>
            <a:off x="899591" y="1196752"/>
            <a:ext cx="129614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LINK SELL WITH SKINCARE :</a:t>
            </a:r>
            <a:endParaRPr lang="fr-FR" sz="1000" dirty="0">
              <a:solidFill>
                <a:schemeClr val="bg1"/>
              </a:solidFill>
              <a:latin typeface="Century Gothic" pitchFamily="34" charset="0"/>
            </a:endParaRPr>
          </a:p>
        </p:txBody>
      </p:sp>
      <p:sp>
        <p:nvSpPr>
          <p:cNvPr id="9" name="ZoneTexte 8"/>
          <p:cNvSpPr txBox="1"/>
          <p:nvPr/>
        </p:nvSpPr>
        <p:spPr>
          <a:xfrm>
            <a:off x="2195735" y="1196752"/>
            <a:ext cx="165618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INTRODUCTION + GLOBAL ARGUMENT:</a:t>
            </a:r>
            <a:endParaRPr lang="fr-FR" sz="1000" dirty="0">
              <a:solidFill>
                <a:schemeClr val="bg1"/>
              </a:solidFill>
              <a:latin typeface="Century Gothic" pitchFamily="34" charset="0"/>
            </a:endParaRPr>
          </a:p>
        </p:txBody>
      </p:sp>
      <p:sp>
        <p:nvSpPr>
          <p:cNvPr id="10" name="ZoneTexte 9"/>
          <p:cNvSpPr txBox="1"/>
          <p:nvPr/>
        </p:nvSpPr>
        <p:spPr>
          <a:xfrm>
            <a:off x="5868143" y="1238563"/>
            <a:ext cx="1656185" cy="246221"/>
          </a:xfrm>
          <a:prstGeom prst="rect">
            <a:avLst/>
          </a:prstGeom>
          <a:noFill/>
        </p:spPr>
        <p:txBody>
          <a:bodyPr wrap="square" rtlCol="0">
            <a:spAutoFit/>
          </a:bodyPr>
          <a:lstStyle/>
          <a:p>
            <a:pPr algn="ctr"/>
            <a:r>
              <a:rPr lang="fr-FR" sz="1000" dirty="0" smtClean="0">
                <a:solidFill>
                  <a:schemeClr val="bg1"/>
                </a:solidFill>
                <a:latin typeface="Century Gothic" pitchFamily="34" charset="0"/>
              </a:rPr>
              <a:t>HR UNIQUENESS:</a:t>
            </a:r>
            <a:endParaRPr lang="fr-FR" sz="1000" dirty="0">
              <a:solidFill>
                <a:schemeClr val="bg1"/>
              </a:solidFill>
              <a:latin typeface="Century Gothic" pitchFamily="34" charset="0"/>
            </a:endParaRPr>
          </a:p>
        </p:txBody>
      </p:sp>
      <p:sp>
        <p:nvSpPr>
          <p:cNvPr id="11" name="Rectangle 10"/>
          <p:cNvSpPr/>
          <p:nvPr/>
        </p:nvSpPr>
        <p:spPr bwMode="auto">
          <a:xfrm>
            <a:off x="1979712" y="1883477"/>
            <a:ext cx="1980219" cy="7534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4"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0700" y="3769018"/>
            <a:ext cx="545503" cy="5960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SERUM</a:t>
            </a:r>
          </a:p>
          <a:p>
            <a:pPr algn="r" fontAlgn="base">
              <a:spcBef>
                <a:spcPct val="0"/>
              </a:spcBef>
              <a:spcAft>
                <a:spcPct val="0"/>
              </a:spcAft>
            </a:pPr>
            <a:r>
              <a:rPr lang="en-US" sz="1600" dirty="0" smtClean="0">
                <a:solidFill>
                  <a:srgbClr val="FFFFFF"/>
                </a:solidFill>
              </a:rPr>
              <a:t>SYNTHESIS</a:t>
            </a:r>
            <a:endParaRPr lang="en-US" sz="1600" dirty="0">
              <a:solidFill>
                <a:srgbClr val="FFFFFF"/>
              </a:solidFill>
            </a:endParaRPr>
          </a:p>
        </p:txBody>
      </p:sp>
      <p:pic>
        <p:nvPicPr>
          <p:cNvPr id="16" name="Picture 38" descr="HR - Serum Powercell (DBD).png"/>
          <p:cNvPicPr>
            <a:picLocks noChangeAspect="1"/>
          </p:cNvPicPr>
          <p:nvPr/>
        </p:nvPicPr>
        <p:blipFill>
          <a:blip r:embed="rId7" cstate="print">
            <a:extLst>
              <a:ext uri="{28A0092B-C50C-407E-A947-70E740481C1C}">
                <a14:useLocalDpi xmlns:a14="http://schemas.microsoft.com/office/drawing/2010/main" val="0"/>
              </a:ext>
            </a:extLst>
          </a:blip>
          <a:srcRect t="8325" b="19794"/>
          <a:stretch>
            <a:fillRect/>
          </a:stretch>
        </p:blipFill>
        <p:spPr bwMode="auto">
          <a:xfrm>
            <a:off x="5292079" y="1750749"/>
            <a:ext cx="475303" cy="70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65434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90120529"/>
              </p:ext>
            </p:extLst>
          </p:nvPr>
        </p:nvGraphicFramePr>
        <p:xfrm>
          <a:off x="35496" y="1685032"/>
          <a:ext cx="8928992" cy="5105400"/>
        </p:xfrm>
        <a:graphic>
          <a:graphicData uri="http://schemas.openxmlformats.org/drawingml/2006/table">
            <a:tbl>
              <a:tblPr firstRow="1" bandRow="1">
                <a:tableStyleId>{5C22544A-7EE6-4342-B048-85BDC9FD1C3A}</a:tableStyleId>
              </a:tblPr>
              <a:tblGrid>
                <a:gridCol w="1080120"/>
                <a:gridCol w="648072"/>
                <a:gridCol w="1865183"/>
                <a:gridCol w="439073"/>
                <a:gridCol w="4896544"/>
              </a:tblGrid>
              <a:tr h="5056336">
                <a:tc>
                  <a:txBody>
                    <a:bodyPr/>
                    <a:lstStyle/>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r>
                        <a:rPr lang="en-US" sz="1000" b="0" dirty="0" smtClean="0">
                          <a:solidFill>
                            <a:schemeClr val="bg1"/>
                          </a:solidFill>
                          <a:latin typeface="Century Gothic" pitchFamily="34" charset="0"/>
                        </a:rPr>
                        <a:t>HR </a:t>
                      </a:r>
                    </a:p>
                    <a:p>
                      <a:pPr algn="ctr"/>
                      <a:r>
                        <a:rPr lang="en-US" sz="1000" b="0" dirty="0" smtClean="0">
                          <a:solidFill>
                            <a:schemeClr val="bg1"/>
                          </a:solidFill>
                          <a:latin typeface="Century Gothic" pitchFamily="34" charset="0"/>
                        </a:rPr>
                        <a:t>FOUNDATION</a:t>
                      </a:r>
                    </a:p>
                  </a:txBody>
                  <a:tcPr>
                    <a:noFill/>
                  </a:tcPr>
                </a:tc>
                <a:tc>
                  <a:txBody>
                    <a:bodyPr/>
                    <a:lstStyle/>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endParaRPr lang="en-US" sz="1000" b="0" dirty="0" smtClean="0">
                        <a:solidFill>
                          <a:schemeClr val="bg1"/>
                        </a:solidFill>
                        <a:latin typeface="Century Gothic" pitchFamily="34" charset="0"/>
                      </a:endParaRPr>
                    </a:p>
                    <a:p>
                      <a:pPr algn="ctr"/>
                      <a:r>
                        <a:rPr lang="en-US" sz="1000" b="0" dirty="0" smtClean="0">
                          <a:solidFill>
                            <a:schemeClr val="bg1"/>
                          </a:solidFill>
                          <a:latin typeface="Century Gothic" pitchFamily="34" charset="0"/>
                        </a:rPr>
                        <a:t>HR </a:t>
                      </a:r>
                    </a:p>
                    <a:p>
                      <a:pPr algn="ctr"/>
                      <a:r>
                        <a:rPr lang="en-US" sz="1000" b="0" dirty="0" smtClean="0">
                          <a:solidFill>
                            <a:schemeClr val="bg1"/>
                          </a:solidFill>
                          <a:latin typeface="Century Gothic" pitchFamily="34" charset="0"/>
                        </a:rPr>
                        <a:t>SERUM</a:t>
                      </a:r>
                    </a:p>
                    <a:p>
                      <a:pPr algn="ctr"/>
                      <a:r>
                        <a:rPr lang="en-US" sz="1000" b="0" baseline="0" dirty="0" smtClean="0">
                          <a:solidFill>
                            <a:schemeClr val="bg1"/>
                          </a:solidFill>
                          <a:latin typeface="Century Gothic" pitchFamily="34" charset="0"/>
                        </a:rPr>
                        <a:t> + </a:t>
                      </a:r>
                    </a:p>
                    <a:p>
                      <a:pPr algn="ctr"/>
                      <a:r>
                        <a:rPr lang="en-US" sz="1000" b="0" baseline="0" dirty="0" smtClean="0">
                          <a:solidFill>
                            <a:schemeClr val="bg1"/>
                          </a:solidFill>
                          <a:latin typeface="Century Gothic" pitchFamily="34" charset="0"/>
                        </a:rPr>
                        <a:t>CREAM</a:t>
                      </a:r>
                      <a:endParaRPr lang="en-US" sz="1000" b="0" dirty="0" smtClean="0">
                        <a:solidFill>
                          <a:schemeClr val="bg1"/>
                        </a:solidFill>
                        <a:latin typeface="Century Gothic" pitchFamily="34" charset="0"/>
                      </a:endParaRPr>
                    </a:p>
                    <a:p>
                      <a:pPr algn="ctr"/>
                      <a:endParaRPr lang="en-US" sz="1000" b="0" dirty="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p>
                      <a:pPr algn="ctr"/>
                      <a:endParaRPr lang="en-US" sz="1000" b="0" noProof="0" dirty="0" smtClean="0">
                        <a:solidFill>
                          <a:schemeClr val="bg1"/>
                        </a:solidFill>
                        <a:latin typeface="Century Gothic" pitchFamily="34" charset="0"/>
                      </a:endParaRPr>
                    </a:p>
                    <a:p>
                      <a:pPr algn="ctr"/>
                      <a:r>
                        <a:rPr lang="en-US" sz="1000" b="0" noProof="0" dirty="0" smtClean="0">
                          <a:solidFill>
                            <a:schemeClr val="bg1"/>
                          </a:solidFill>
                          <a:latin typeface="Century Gothic" pitchFamily="34" charset="0"/>
                        </a:rPr>
                        <a:t>BA: “</a:t>
                      </a:r>
                      <a:r>
                        <a:rPr lang="en-US" sz="1000" b="1" i="1" noProof="0" dirty="0" smtClean="0">
                          <a:solidFill>
                            <a:schemeClr val="bg1"/>
                          </a:solidFill>
                          <a:latin typeface="Century Gothic" pitchFamily="34" charset="0"/>
                        </a:rPr>
                        <a:t>How do</a:t>
                      </a:r>
                      <a:r>
                        <a:rPr lang="en-US" sz="1000" b="1" i="1" baseline="0" noProof="0" dirty="0" smtClean="0">
                          <a:solidFill>
                            <a:schemeClr val="bg1"/>
                          </a:solidFill>
                          <a:latin typeface="Century Gothic" pitchFamily="34" charset="0"/>
                        </a:rPr>
                        <a:t> you take care of your skin? / What is your daily skincare routine?”</a:t>
                      </a:r>
                      <a:endParaRPr lang="en-US" sz="1000" b="1" i="1" noProof="0" dirty="0" smtClean="0">
                        <a:solidFill>
                          <a:schemeClr val="bg1"/>
                        </a:solidFill>
                        <a:latin typeface="Century Gothic" pitchFamily="34" charset="0"/>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endParaRPr>
                    </a:p>
                    <a:p>
                      <a:pPr algn="ctr"/>
                      <a:endParaRPr lang="en-US" sz="1000" b="0" baseline="0" noProof="0" dirty="0" smtClean="0">
                        <a:solidFill>
                          <a:schemeClr val="bg1"/>
                        </a:solidFill>
                        <a:latin typeface="Century Gothic" pitchFamily="34" charset="0"/>
                      </a:endParaRPr>
                    </a:p>
                    <a:p>
                      <a:pPr algn="ctr"/>
                      <a:r>
                        <a:rPr lang="en-US" sz="1000" b="0" baseline="0" noProof="0" dirty="0" smtClean="0">
                          <a:solidFill>
                            <a:schemeClr val="bg1"/>
                          </a:solidFill>
                          <a:latin typeface="Century Gothic" pitchFamily="34" charset="0"/>
                        </a:rPr>
                        <a:t>“As </a:t>
                      </a:r>
                      <a:r>
                        <a:rPr lang="en-US" sz="1000" b="1" baseline="0" noProof="0" dirty="0" smtClean="0">
                          <a:solidFill>
                            <a:schemeClr val="bg1"/>
                          </a:solidFill>
                          <a:latin typeface="Century Gothic" pitchFamily="34" charset="0"/>
                        </a:rPr>
                        <a:t>skincare brings 50% of make-up result</a:t>
                      </a:r>
                      <a:r>
                        <a:rPr lang="en-US" sz="1000" b="0" baseline="0" noProof="0" dirty="0" smtClean="0">
                          <a:solidFill>
                            <a:schemeClr val="bg1"/>
                          </a:solidFill>
                          <a:latin typeface="Century Gothic" pitchFamily="34" charset="0"/>
                        </a:rPr>
                        <a:t>, it is really necessary to prepare the skin with an adapted skincare routine before any make-up application.” </a:t>
                      </a: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SERUM?</a:t>
                      </a:r>
                    </a:p>
                    <a:p>
                      <a:pPr algn="ctr"/>
                      <a:r>
                        <a:rPr lang="en-US" sz="1000" b="0" baseline="0" noProof="0" dirty="0" smtClean="0">
                          <a:solidFill>
                            <a:schemeClr val="bg1"/>
                          </a:solidFill>
                          <a:latin typeface="Century Gothic" pitchFamily="34" charset="0"/>
                          <a:sym typeface="Wingdings" pitchFamily="2" charset="2"/>
                        </a:rPr>
                        <a:t> “A serum is </a:t>
                      </a:r>
                      <a:r>
                        <a:rPr lang="en-US" sz="1000" b="1" baseline="0" noProof="0" dirty="0" smtClean="0">
                          <a:solidFill>
                            <a:schemeClr val="bg1"/>
                          </a:solidFill>
                          <a:latin typeface="Century Gothic" pitchFamily="34" charset="0"/>
                          <a:sym typeface="Wingdings" pitchFamily="2" charset="2"/>
                        </a:rPr>
                        <a:t>highly concentrated in active ingredients</a:t>
                      </a:r>
                      <a:r>
                        <a:rPr lang="en-US" sz="1000" b="0" baseline="0" noProof="0" dirty="0" smtClean="0">
                          <a:solidFill>
                            <a:schemeClr val="bg1"/>
                          </a:solidFill>
                          <a:latin typeface="Century Gothic" pitchFamily="34" charset="0"/>
                          <a:sym typeface="Wingdings" pitchFamily="2" charset="2"/>
                        </a:rPr>
                        <a:t>, its fluid texture melts instantly onto the skin to </a:t>
                      </a:r>
                      <a:r>
                        <a:rPr lang="en-US" sz="1000" b="1" baseline="0" noProof="0" dirty="0" smtClean="0">
                          <a:solidFill>
                            <a:schemeClr val="bg1"/>
                          </a:solidFill>
                          <a:latin typeface="Century Gothic" pitchFamily="34" charset="0"/>
                          <a:sym typeface="Wingdings" pitchFamily="2" charset="2"/>
                        </a:rPr>
                        <a:t>act in depth</a:t>
                      </a:r>
                      <a:r>
                        <a:rPr lang="en-US" sz="1000" b="0" baseline="0" noProof="0" dirty="0" smtClean="0">
                          <a:solidFill>
                            <a:schemeClr val="bg1"/>
                          </a:solidFill>
                          <a:latin typeface="Century Gothic" pitchFamily="34" charset="0"/>
                          <a:sym typeface="Wingdings" pitchFamily="2" charset="2"/>
                        </a:rPr>
                        <a:t> and at the heart of the skin.”</a:t>
                      </a: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CREAM?</a:t>
                      </a:r>
                    </a:p>
                    <a:p>
                      <a:pPr algn="ctr"/>
                      <a:r>
                        <a:rPr lang="en-US" sz="1000" b="0" baseline="0" noProof="0" dirty="0" smtClean="0">
                          <a:solidFill>
                            <a:schemeClr val="bg1"/>
                          </a:solidFill>
                          <a:latin typeface="Century Gothic" pitchFamily="34" charset="0"/>
                          <a:sym typeface="Wingdings" pitchFamily="2" charset="2"/>
                        </a:rPr>
                        <a:t>“A cream </a:t>
                      </a:r>
                      <a:r>
                        <a:rPr lang="en-US" sz="1000" b="1" baseline="0" noProof="0" dirty="0" smtClean="0">
                          <a:solidFill>
                            <a:schemeClr val="bg1"/>
                          </a:solidFill>
                          <a:latin typeface="Century Gothic" pitchFamily="34" charset="0"/>
                          <a:sym typeface="Wingdings" pitchFamily="2" charset="2"/>
                        </a:rPr>
                        <a:t>completes and prolongs </a:t>
                      </a:r>
                      <a:r>
                        <a:rPr lang="en-US" sz="1000" b="0" baseline="0" noProof="0" dirty="0" smtClean="0">
                          <a:solidFill>
                            <a:schemeClr val="bg1"/>
                          </a:solidFill>
                          <a:latin typeface="Century Gothic" pitchFamily="34" charset="0"/>
                          <a:sym typeface="Wingdings" pitchFamily="2" charset="2"/>
                        </a:rPr>
                        <a:t>the serum effects and brings </a:t>
                      </a:r>
                      <a:r>
                        <a:rPr lang="en-US" sz="1000" b="1" baseline="0" noProof="0" dirty="0" smtClean="0">
                          <a:solidFill>
                            <a:schemeClr val="bg1"/>
                          </a:solidFill>
                          <a:latin typeface="Century Gothic" pitchFamily="34" charset="0"/>
                          <a:sym typeface="Wingdings" pitchFamily="2" charset="2"/>
                        </a:rPr>
                        <a:t>comfort</a:t>
                      </a:r>
                      <a:r>
                        <a:rPr lang="en-US" sz="1000" b="0" baseline="0" noProof="0" dirty="0" smtClean="0">
                          <a:solidFill>
                            <a:schemeClr val="bg1"/>
                          </a:solidFill>
                          <a:latin typeface="Century Gothic" pitchFamily="34" charset="0"/>
                          <a:sym typeface="Wingdings" pitchFamily="2" charset="2"/>
                        </a:rPr>
                        <a:t> to the skin.”</a:t>
                      </a:r>
                      <a:endParaRPr lang="en-US" sz="1000" b="0" noProof="0" dirty="0" smtClean="0">
                        <a:solidFill>
                          <a:schemeClr val="bg1"/>
                        </a:solidFill>
                        <a:latin typeface="Century Gothic" pitchFamily="34" charset="0"/>
                      </a:endParaRPr>
                    </a:p>
                    <a:p>
                      <a:pPr algn="ctr"/>
                      <a:endParaRPr lang="en-US" sz="1000" b="0" noProof="0" dirty="0" smtClean="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txBody>
                  <a:tcPr>
                    <a:noFill/>
                  </a:tcPr>
                </a:tc>
                <a:tc>
                  <a:txBody>
                    <a:bodyPr/>
                    <a:lstStyle/>
                    <a:p>
                      <a:pPr algn="ctr"/>
                      <a:r>
                        <a:rPr lang="en-US" sz="1000" b="1" u="sng" baseline="0" noProof="0" dirty="0" smtClean="0">
                          <a:solidFill>
                            <a:schemeClr val="bg1"/>
                          </a:solidFill>
                          <a:latin typeface="Century Gothic" pitchFamily="34" charset="0"/>
                        </a:rPr>
                        <a:t>GLOBAL ANTI- AGEING CREAM:</a:t>
                      </a:r>
                      <a:endParaRPr lang="en-US" sz="1000" b="1" u="sng" noProof="0" dirty="0" smtClean="0">
                        <a:solidFill>
                          <a:schemeClr val="bg1"/>
                        </a:solidFill>
                        <a:latin typeface="Century Gothic" pitchFamily="34" charset="0"/>
                      </a:endParaRPr>
                    </a:p>
                    <a:p>
                      <a:pPr algn="ctr"/>
                      <a:endParaRPr lang="en-US" sz="1000" b="0" u="sng" noProof="0" dirty="0" smtClean="0">
                        <a:solidFill>
                          <a:schemeClr val="bg1"/>
                        </a:solidFill>
                        <a:latin typeface="Century Gothic" pitchFamily="34" charset="0"/>
                      </a:endParaRPr>
                    </a:p>
                    <a:p>
                      <a:pPr algn="ctr"/>
                      <a:endParaRPr lang="en-US" sz="900" b="1" u="sng" noProof="0" dirty="0" smtClean="0">
                        <a:solidFill>
                          <a:schemeClr val="bg1"/>
                        </a:solidFill>
                        <a:latin typeface="Century Gothic" pitchFamily="34" charset="0"/>
                      </a:endParaRPr>
                    </a:p>
                    <a:p>
                      <a:pPr algn="ctr"/>
                      <a:r>
                        <a:rPr lang="en-US" sz="900" b="1" u="sng" noProof="0" dirty="0" smtClean="0">
                          <a:solidFill>
                            <a:schemeClr val="bg1"/>
                          </a:solidFill>
                          <a:latin typeface="Century Gothic" pitchFamily="34" charset="0"/>
                        </a:rPr>
                        <a:t>From</a:t>
                      </a:r>
                      <a:r>
                        <a:rPr lang="en-US" sz="900" b="1" u="sng" baseline="0" noProof="0" dirty="0" smtClean="0">
                          <a:solidFill>
                            <a:schemeClr val="bg1"/>
                          </a:solidFill>
                          <a:latin typeface="Century Gothic" pitchFamily="34" charset="0"/>
                        </a:rPr>
                        <a:t> 30</a:t>
                      </a:r>
                      <a:r>
                        <a:rPr lang="en-US" sz="900" b="1" u="sng" baseline="0" noProof="0" dirty="0" smtClean="0">
                          <a:solidFill>
                            <a:schemeClr val="bg1"/>
                          </a:solidFill>
                          <a:latin typeface="Century Gothic" pitchFamily="34" charset="0"/>
                          <a:sym typeface="Wingdings" pitchFamily="2" charset="2"/>
                        </a:rPr>
                        <a:t></a:t>
                      </a:r>
                      <a:r>
                        <a:rPr lang="en-US" sz="900" b="1" u="none" baseline="0" noProof="0" dirty="0" smtClean="0">
                          <a:solidFill>
                            <a:schemeClr val="bg1"/>
                          </a:solidFill>
                          <a:latin typeface="Century Gothic" pitchFamily="34" charset="0"/>
                        </a:rPr>
                        <a:t> </a:t>
                      </a:r>
                      <a:r>
                        <a:rPr lang="en-US" sz="900" b="0" u="none" baseline="0" noProof="0" dirty="0" smtClean="0">
                          <a:solidFill>
                            <a:schemeClr val="bg1"/>
                          </a:solidFill>
                          <a:latin typeface="Century Gothic" pitchFamily="34" charset="0"/>
                        </a:rPr>
                        <a:t>POWERCELL CREAM</a:t>
                      </a:r>
                    </a:p>
                    <a:p>
                      <a:pPr marL="0" marR="0" indent="0" algn="ctr" defTabSz="801472" rtl="0" eaLnBrk="1" fontAlgn="auto" latinLnBrk="0" hangingPunct="1">
                        <a:lnSpc>
                          <a:spcPct val="100000"/>
                        </a:lnSpc>
                        <a:spcBef>
                          <a:spcPts val="0"/>
                        </a:spcBef>
                        <a:spcAft>
                          <a:spcPts val="0"/>
                        </a:spcAft>
                        <a:buClrTx/>
                        <a:buSzTx/>
                        <a:buFontTx/>
                        <a:buNone/>
                        <a:tabLst/>
                        <a:defRPr/>
                      </a:pPr>
                      <a:r>
                        <a:rPr lang="en-US" sz="900" b="0" baseline="0" noProof="0" dirty="0" smtClean="0">
                          <a:solidFill>
                            <a:schemeClr val="bg1"/>
                          </a:solidFill>
                          <a:latin typeface="Century Gothic" pitchFamily="34" charset="0"/>
                        </a:rPr>
                        <a:t>The 1</a:t>
                      </a:r>
                      <a:r>
                        <a:rPr lang="en-US" sz="900" b="0" baseline="30000" noProof="0" dirty="0" smtClean="0">
                          <a:solidFill>
                            <a:schemeClr val="bg1"/>
                          </a:solidFill>
                          <a:latin typeface="Century Gothic" pitchFamily="34" charset="0"/>
                        </a:rPr>
                        <a:t>st</a:t>
                      </a:r>
                      <a:r>
                        <a:rPr lang="en-US" sz="900" b="0" baseline="0" noProof="0" dirty="0" smtClean="0">
                          <a:solidFill>
                            <a:schemeClr val="bg1"/>
                          </a:solidFill>
                          <a:latin typeface="Century Gothic" pitchFamily="34" charset="0"/>
                        </a:rPr>
                        <a:t> brand to use native vegetal cells in a skincare.</a:t>
                      </a:r>
                    </a:p>
                    <a:p>
                      <a:pPr marL="0" indent="0" algn="ctr">
                        <a:buFont typeface="Arial" pitchFamily="34" charset="0"/>
                        <a:buNone/>
                      </a:pPr>
                      <a:r>
                        <a:rPr lang="en-US" sz="900" b="0" dirty="0" smtClean="0">
                          <a:solidFill>
                            <a:schemeClr val="bg1"/>
                          </a:solidFill>
                          <a:latin typeface="Century Gothic" pitchFamily="34" charset="0"/>
                        </a:rPr>
                        <a:t>- Protect, repairs and regenerates the</a:t>
                      </a:r>
                      <a:r>
                        <a:rPr lang="en-US" sz="900" b="0" baseline="0" dirty="0" smtClean="0">
                          <a:solidFill>
                            <a:schemeClr val="bg1"/>
                          </a:solidFill>
                          <a:latin typeface="Century Gothic" pitchFamily="34" charset="0"/>
                        </a:rPr>
                        <a:t> skin, protects against 25 daily youth aggressors</a:t>
                      </a:r>
                      <a:r>
                        <a:rPr lang="en-US" sz="900" b="0" dirty="0" smtClean="0">
                          <a:solidFill>
                            <a:schemeClr val="bg1"/>
                          </a:solidFill>
                          <a:latin typeface="Century Gothic" pitchFamily="34" charset="0"/>
                        </a:rPr>
                        <a:t>.</a:t>
                      </a:r>
                    </a:p>
                    <a:p>
                      <a:pPr marL="171450" indent="-171450" algn="ctr">
                        <a:buFontTx/>
                        <a:buChar char="-"/>
                      </a:pPr>
                      <a:r>
                        <a:rPr lang="en-US" sz="900" b="0" dirty="0" smtClean="0">
                          <a:solidFill>
                            <a:schemeClr val="bg1"/>
                          </a:solidFill>
                          <a:latin typeface="Century Gothic" pitchFamily="34" charset="0"/>
                        </a:rPr>
                        <a:t>THE</a:t>
                      </a:r>
                      <a:r>
                        <a:rPr lang="en-US" sz="900" b="0" baseline="0" dirty="0" smtClean="0">
                          <a:solidFill>
                            <a:schemeClr val="bg1"/>
                          </a:solidFill>
                          <a:latin typeface="Century Gothic" pitchFamily="34" charset="0"/>
                        </a:rPr>
                        <a:t> daily dose of youth to boost skin’s cells, prolongs the serum action</a:t>
                      </a:r>
                      <a:endParaRPr lang="en-US" sz="900" b="0" noProof="0" dirty="0" smtClean="0">
                        <a:solidFill>
                          <a:schemeClr val="bg1"/>
                        </a:solidFill>
                        <a:latin typeface="Century Gothic" pitchFamily="34" charset="0"/>
                      </a:endParaRPr>
                    </a:p>
                    <a:p>
                      <a:pPr algn="ctr"/>
                      <a:endParaRPr lang="en-US" sz="900" b="0" noProof="0" dirty="0" smtClean="0">
                        <a:solidFill>
                          <a:schemeClr val="bg1"/>
                        </a:solidFill>
                        <a:latin typeface="Century Gothic" pitchFamily="34" charset="0"/>
                      </a:endParaRPr>
                    </a:p>
                    <a:p>
                      <a:pPr algn="ctr"/>
                      <a:endParaRPr lang="en-US" sz="900" b="0" noProof="0" dirty="0" smtClean="0">
                        <a:solidFill>
                          <a:schemeClr val="bg1"/>
                        </a:solidFill>
                        <a:latin typeface="Century Gothic" pitchFamily="34" charset="0"/>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rPr>
                        <a:t>From 40</a:t>
                      </a: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sym typeface="Wingdings" pitchFamily="2" charset="2"/>
                        </a:rPr>
                        <a:t></a:t>
                      </a:r>
                      <a:r>
                        <a:rPr kumimoji="0" lang="en-US" sz="900" b="1" i="0" u="none" strike="noStrike" kern="1200" cap="none" spc="0" normalizeH="0" baseline="0" noProof="0" dirty="0" smtClean="0">
                          <a:ln>
                            <a:noFill/>
                          </a:ln>
                          <a:solidFill>
                            <a:schemeClr val="bg1"/>
                          </a:solidFill>
                          <a:effectLst/>
                          <a:uLnTx/>
                          <a:uFillTx/>
                          <a:latin typeface="Century Gothic" pitchFamily="34" charset="0"/>
                          <a:cs typeface="+mn-cs"/>
                        </a:rPr>
                        <a:t>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PRODIGY CREAM :</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rgbClr val="FFFFFF"/>
                          </a:solidFill>
                          <a:effectLst/>
                          <a:uLnTx/>
                          <a:uFillTx/>
                          <a:latin typeface="Century Gothic" pitchFamily="34" charset="0"/>
                          <a:cs typeface="+mn-cs"/>
                        </a:rPr>
                        <a:t>The 1</a:t>
                      </a:r>
                      <a:r>
                        <a:rPr kumimoji="0" lang="en-US" sz="900" b="0" i="0" u="none" strike="noStrike" kern="1200" cap="none" spc="0" normalizeH="0" baseline="30000" noProof="0" dirty="0" smtClean="0">
                          <a:ln>
                            <a:noFill/>
                          </a:ln>
                          <a:solidFill>
                            <a:srgbClr val="FFFFFF"/>
                          </a:solidFill>
                          <a:effectLst/>
                          <a:uLnTx/>
                          <a:uFillTx/>
                          <a:latin typeface="Century Gothic" pitchFamily="34" charset="0"/>
                          <a:cs typeface="+mn-cs"/>
                        </a:rPr>
                        <a:t>st</a:t>
                      </a:r>
                      <a:r>
                        <a:rPr kumimoji="0" lang="en-US" sz="900" b="0" i="0" u="none" strike="noStrike" kern="1200" cap="none" spc="0" normalizeH="0" baseline="0" noProof="0" dirty="0" smtClean="0">
                          <a:ln>
                            <a:noFill/>
                          </a:ln>
                          <a:solidFill>
                            <a:srgbClr val="FFFFFF"/>
                          </a:solidFill>
                          <a:effectLst/>
                          <a:uLnTx/>
                          <a:uFillTx/>
                          <a:latin typeface="Century Gothic" pitchFamily="34" charset="0"/>
                          <a:cs typeface="+mn-cs"/>
                        </a:rPr>
                        <a:t> brand that developed the 1st global anti-ageing skincare.</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The mythical cream, which has made its proofs during more than 10 years.</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2012: renovation of technology for more efficiency </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rgbClr val="FFFFFF"/>
                          </a:solidFill>
                          <a:effectLst/>
                          <a:uLnTx/>
                          <a:uFillTx/>
                          <a:latin typeface="Century Gothic" pitchFamily="34" charset="0"/>
                          <a:cs typeface="+mn-cs"/>
                        </a:rPr>
                        <a:t>The skincare that does everything but with an in-depth </a:t>
                      </a:r>
                      <a:r>
                        <a:rPr kumimoji="0" lang="en-US" sz="900" b="0" i="0" u="none" strike="noStrike" kern="1200" cap="none" spc="0" normalizeH="0" baseline="0" noProof="0" dirty="0" err="1" smtClean="0">
                          <a:ln>
                            <a:noFill/>
                          </a:ln>
                          <a:solidFill>
                            <a:srgbClr val="FFFFFF"/>
                          </a:solidFill>
                          <a:effectLst/>
                          <a:uLnTx/>
                          <a:uFillTx/>
                          <a:latin typeface="Century Gothic" pitchFamily="34" charset="0"/>
                          <a:cs typeface="+mn-cs"/>
                        </a:rPr>
                        <a:t>redensification</a:t>
                      </a:r>
                      <a:r>
                        <a:rPr kumimoji="0" lang="en-US" sz="900" b="0" i="0" u="none" strike="noStrike" kern="1200" cap="none" spc="0" normalizeH="0" baseline="0" noProof="0" dirty="0" smtClean="0">
                          <a:ln>
                            <a:noFill/>
                          </a:ln>
                          <a:solidFill>
                            <a:srgbClr val="FFFFFF"/>
                          </a:solidFill>
                          <a:effectLst/>
                          <a:uLnTx/>
                          <a:uFillTx/>
                          <a:latin typeface="Century Gothic" pitchFamily="34" charset="0"/>
                          <a:cs typeface="+mn-cs"/>
                        </a:rPr>
                        <a:t> even at the deepest dermis (stops collagen </a:t>
                      </a:r>
                      <a:r>
                        <a:rPr kumimoji="0" lang="en-US" sz="900" b="0" i="0" u="none" strike="noStrike" kern="1200" cap="none" spc="0" normalizeH="0" baseline="0" noProof="0" dirty="0" err="1" smtClean="0">
                          <a:ln>
                            <a:noFill/>
                          </a:ln>
                          <a:solidFill>
                            <a:srgbClr val="FFFFFF"/>
                          </a:solidFill>
                          <a:effectLst/>
                          <a:uLnTx/>
                          <a:uFillTx/>
                          <a:latin typeface="Century Gothic" pitchFamily="34" charset="0"/>
                          <a:cs typeface="+mn-cs"/>
                        </a:rPr>
                        <a:t>caramelization</a:t>
                      </a:r>
                      <a:r>
                        <a:rPr kumimoji="0" lang="en-US" sz="900" b="0" i="0" u="none" strike="noStrike" kern="1200" cap="none" spc="0" normalizeH="0" baseline="0" noProof="0" dirty="0" smtClean="0">
                          <a:ln>
                            <a:noFill/>
                          </a:ln>
                          <a:solidFill>
                            <a:srgbClr val="FFFFFF"/>
                          </a:solidFill>
                          <a:effectLst/>
                          <a:uLnTx/>
                          <a:uFillTx/>
                          <a:latin typeface="Century Gothic" pitchFamily="34" charset="0"/>
                          <a:cs typeface="+mn-cs"/>
                        </a:rPr>
                        <a:t> and prevents fibroblasts death).</a:t>
                      </a: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 Mythical prodigious texture for a sumptuous comfort and a matt, velvet finish &amp; delicate fragrance.</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endPar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endParaRPr>
                    </a:p>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rPr>
                        <a:t>From 45</a:t>
                      </a: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sym typeface="Wingdings" pitchFamily="2" charset="2"/>
                        </a:rPr>
                        <a:t></a:t>
                      </a:r>
                      <a:r>
                        <a:rPr kumimoji="0" lang="en-US" sz="900" b="1" i="0" u="none" strike="noStrike" kern="1200" cap="none" spc="0" normalizeH="0" baseline="0" noProof="0" dirty="0" smtClean="0">
                          <a:ln>
                            <a:noFill/>
                          </a:ln>
                          <a:solidFill>
                            <a:schemeClr val="bg1"/>
                          </a:solidFill>
                          <a:effectLst/>
                          <a:uLnTx/>
                          <a:uFillTx/>
                          <a:latin typeface="Century Gothic" pitchFamily="34" charset="0"/>
                          <a:cs typeface="+mn-cs"/>
                        </a:rPr>
                        <a:t>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LIFE PEARL CELLULAR CREAM</a:t>
                      </a:r>
                    </a:p>
                    <a:p>
                      <a:pPr marL="171450" indent="-171450" algn="ctr">
                        <a:buFontTx/>
                        <a:buChar char="-"/>
                      </a:pPr>
                      <a:r>
                        <a:rPr lang="en-US" sz="900" b="0" u="none" baseline="0" noProof="0" dirty="0" smtClean="0">
                          <a:solidFill>
                            <a:schemeClr val="bg1"/>
                          </a:solidFill>
                          <a:latin typeface="Century Gothic" pitchFamily="34" charset="0"/>
                        </a:rPr>
                        <a:t>THE exceptional complete care of HR.</a:t>
                      </a:r>
                    </a:p>
                    <a:p>
                      <a:pPr marL="171450" indent="-171450" algn="ctr">
                        <a:buFontTx/>
                        <a:buChar char="-"/>
                      </a:pPr>
                      <a:r>
                        <a:rPr lang="en-US" sz="900" b="0" baseline="0" dirty="0" smtClean="0">
                          <a:solidFill>
                            <a:schemeClr val="bg1"/>
                          </a:solidFill>
                          <a:latin typeface="Century Gothic" pitchFamily="34" charset="0"/>
                        </a:rPr>
                        <a:t>Reinforces and completes the essence action: intra cellular action AND “orient”.</a:t>
                      </a:r>
                    </a:p>
                    <a:p>
                      <a:pPr marL="171450" indent="-171450" algn="ctr">
                        <a:buFontTx/>
                        <a:buChar char="-"/>
                      </a:pPr>
                      <a:r>
                        <a:rPr lang="en-US" sz="900" b="0" baseline="0" dirty="0" smtClean="0">
                          <a:solidFill>
                            <a:schemeClr val="bg1"/>
                          </a:solidFill>
                          <a:latin typeface="Century Gothic" pitchFamily="34" charset="0"/>
                        </a:rPr>
                        <a:t>Orient (radiance): ultimate perfection criteria of the Royal Black Pearl: translucency, radiance layers after layers.</a:t>
                      </a:r>
                    </a:p>
                    <a:p>
                      <a:pPr marL="171450" indent="-171450" algn="ctr">
                        <a:buFontTx/>
                        <a:buChar char="-"/>
                      </a:pPr>
                      <a:r>
                        <a:rPr lang="en-US" sz="900" b="0" baseline="0" dirty="0" smtClean="0">
                          <a:solidFill>
                            <a:schemeClr val="bg1"/>
                          </a:solidFill>
                          <a:latin typeface="Century Gothic" pitchFamily="34" charset="0"/>
                        </a:rPr>
                        <a:t>Thanks to the Light Essence Complex, LPC cream detoxifies and renews cells layers after layers to regain the “orient” (radiance) of a youthful skin.</a:t>
                      </a: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900" b="0" baseline="0" dirty="0" smtClean="0">
                          <a:solidFill>
                            <a:schemeClr val="bg1"/>
                          </a:solidFill>
                          <a:latin typeface="Century Gothic" pitchFamily="34" charset="0"/>
                        </a:rPr>
                        <a:t>Contains micro pearl extracts (precious)</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Pearl massage applicator: cooling effect &amp; perfect shape specially design for a unique anti-ageing massage ritual.</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Perfect osmosis with the skin, precious satin veil for an ultimate comfort all day long.</a:t>
                      </a:r>
                    </a:p>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endParaRPr>
                    </a:p>
                    <a:p>
                      <a:pPr marL="0" marR="0" lvl="0" indent="0" algn="ctr" defTabSz="801472"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schemeClr val="bg1"/>
                        </a:solidFill>
                        <a:effectLst/>
                        <a:uLnTx/>
                        <a:uFillTx/>
                        <a:latin typeface="Century Gothic" pitchFamily="34" charset="0"/>
                        <a:cs typeface="+mn-cs"/>
                      </a:endParaRPr>
                    </a:p>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rPr>
                        <a:t>From 50</a:t>
                      </a: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sym typeface="Wingdings" pitchFamily="2" charset="2"/>
                        </a:rPr>
                        <a:t></a:t>
                      </a:r>
                      <a:r>
                        <a:rPr kumimoji="0" lang="en-US" sz="900" b="1" i="0" u="none" strike="noStrike" kern="1200" cap="none" spc="0" normalizeH="0" baseline="0" noProof="0" dirty="0" smtClean="0">
                          <a:ln>
                            <a:noFill/>
                          </a:ln>
                          <a:solidFill>
                            <a:schemeClr val="bg1"/>
                          </a:solidFill>
                          <a:effectLst/>
                          <a:uLnTx/>
                          <a:uFillTx/>
                          <a:latin typeface="Century Gothic" pitchFamily="34" charset="0"/>
                          <a:cs typeface="+mn-cs"/>
                        </a:rPr>
                        <a:t>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PRODIGY EXTREME CREAM:</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smtClean="0">
                          <a:ln>
                            <a:noFill/>
                          </a:ln>
                          <a:solidFill>
                            <a:srgbClr val="FFFFFF"/>
                          </a:solidFill>
                          <a:effectLst/>
                          <a:uLnTx/>
                          <a:uFillTx/>
                          <a:latin typeface="Century Gothic" pitchFamily="34" charset="0"/>
                          <a:cs typeface="+mn-cs"/>
                        </a:rPr>
                        <a:t>The skincare that does everything but with an extreme nutrition of the eye contour for an ultimate comfort.</a:t>
                      </a:r>
                    </a:p>
                    <a:p>
                      <a:pPr algn="ctr"/>
                      <a:endParaRPr lang="en-US" sz="600" b="0" noProof="0" dirty="0" smtClean="0">
                        <a:solidFill>
                          <a:schemeClr val="bg1"/>
                        </a:solidFill>
                        <a:latin typeface="Century Gothic" pitchFamily="34" charset="0"/>
                      </a:endParaRPr>
                    </a:p>
                  </a:txBody>
                  <a:tcPr>
                    <a:noFill/>
                  </a:tcPr>
                </a:tc>
              </a:tr>
            </a:tbl>
          </a:graphicData>
        </a:graphic>
      </p:graphicFrame>
      <p:sp>
        <p:nvSpPr>
          <p:cNvPr id="3" name="Flèche droite 2"/>
          <p:cNvSpPr/>
          <p:nvPr/>
        </p:nvSpPr>
        <p:spPr bwMode="auto">
          <a:xfrm>
            <a:off x="683568" y="443711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lang="fr-FR" sz="2100" smtClean="0">
              <a:solidFill>
                <a:srgbClr val="000000"/>
              </a:solidFill>
              <a:latin typeface="Century Gothic" pitchFamily="34" charset="0"/>
            </a:endParaRPr>
          </a:p>
        </p:txBody>
      </p:sp>
      <p:pic>
        <p:nvPicPr>
          <p:cNvPr id="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72" y="4174179"/>
            <a:ext cx="368545" cy="69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a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293096"/>
            <a:ext cx="576064" cy="576064"/>
          </a:xfrm>
          <a:prstGeom prst="rect">
            <a:avLst/>
          </a:prstGeom>
        </p:spPr>
      </p:pic>
      <p:pic>
        <p:nvPicPr>
          <p:cNvPr id="6" name="Picture 10" descr="PRODIGY_EXTREME_EYE_AND_LI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8283" y="5945536"/>
            <a:ext cx="275805" cy="28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rot="16200000">
            <a:off x="1433265" y="3953381"/>
            <a:ext cx="4774594" cy="369332"/>
          </a:xfrm>
          <a:prstGeom prst="rect">
            <a:avLst/>
          </a:prstGeom>
          <a:noFill/>
        </p:spPr>
        <p:txBody>
          <a:bodyPr wrap="square" rtlCol="0">
            <a:spAutoFit/>
          </a:bodyPr>
          <a:lstStyle/>
          <a:p>
            <a:pPr algn="ctr"/>
            <a:r>
              <a:rPr lang="fr-FR" dirty="0" smtClean="0">
                <a:solidFill>
                  <a:schemeClr val="bg1"/>
                </a:solidFill>
                <a:latin typeface="Century Gothic" pitchFamily="34" charset="0"/>
              </a:rPr>
              <a:t>MIRROR DIAGNOSIS</a:t>
            </a:r>
            <a:endParaRPr lang="fr-FR" dirty="0">
              <a:solidFill>
                <a:schemeClr val="bg1"/>
              </a:solidFill>
              <a:latin typeface="Century Gothic" pitchFamily="34" charset="0"/>
            </a:endParaRPr>
          </a:p>
        </p:txBody>
      </p:sp>
      <p:sp>
        <p:nvSpPr>
          <p:cNvPr id="8" name="ZoneTexte 7"/>
          <p:cNvSpPr txBox="1"/>
          <p:nvPr/>
        </p:nvSpPr>
        <p:spPr>
          <a:xfrm>
            <a:off x="-108520" y="1124744"/>
            <a:ext cx="1152128" cy="553998"/>
          </a:xfrm>
          <a:prstGeom prst="rect">
            <a:avLst/>
          </a:prstGeom>
          <a:noFill/>
        </p:spPr>
        <p:txBody>
          <a:bodyPr wrap="square" rtlCol="0">
            <a:spAutoFit/>
          </a:bodyPr>
          <a:lstStyle/>
          <a:p>
            <a:pPr algn="ctr"/>
            <a:r>
              <a:rPr lang="fr-FR" sz="1000" dirty="0" smtClean="0">
                <a:solidFill>
                  <a:schemeClr val="bg1"/>
                </a:solidFill>
                <a:latin typeface="Century Gothic" pitchFamily="34" charset="0"/>
              </a:rPr>
              <a:t>IF THE CUSTOMER BUYS:</a:t>
            </a:r>
            <a:endParaRPr lang="fr-FR" sz="1000" dirty="0">
              <a:solidFill>
                <a:schemeClr val="bg1"/>
              </a:solidFill>
              <a:latin typeface="Century Gothic" pitchFamily="34" charset="0"/>
            </a:endParaRPr>
          </a:p>
        </p:txBody>
      </p:sp>
      <p:sp>
        <p:nvSpPr>
          <p:cNvPr id="9" name="ZoneTexte 8"/>
          <p:cNvSpPr txBox="1"/>
          <p:nvPr/>
        </p:nvSpPr>
        <p:spPr>
          <a:xfrm>
            <a:off x="611559" y="1196752"/>
            <a:ext cx="129614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LINK SELL WITH SKINCARE :</a:t>
            </a:r>
            <a:endParaRPr lang="fr-FR" sz="1000" dirty="0">
              <a:solidFill>
                <a:schemeClr val="bg1"/>
              </a:solidFill>
              <a:latin typeface="Century Gothic" pitchFamily="34" charset="0"/>
            </a:endParaRPr>
          </a:p>
        </p:txBody>
      </p:sp>
      <p:sp>
        <p:nvSpPr>
          <p:cNvPr id="10" name="ZoneTexte 9"/>
          <p:cNvSpPr txBox="1"/>
          <p:nvPr/>
        </p:nvSpPr>
        <p:spPr>
          <a:xfrm>
            <a:off x="1763687" y="1196752"/>
            <a:ext cx="165618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INTRODUCTION + GLOBAL ARGUMENT:</a:t>
            </a:r>
            <a:endParaRPr lang="fr-FR" sz="1000" dirty="0">
              <a:solidFill>
                <a:schemeClr val="bg1"/>
              </a:solidFill>
              <a:latin typeface="Century Gothic" pitchFamily="34" charset="0"/>
            </a:endParaRPr>
          </a:p>
        </p:txBody>
      </p:sp>
      <p:sp>
        <p:nvSpPr>
          <p:cNvPr id="11" name="ZoneTexte 10"/>
          <p:cNvSpPr txBox="1"/>
          <p:nvPr/>
        </p:nvSpPr>
        <p:spPr>
          <a:xfrm>
            <a:off x="5652119" y="1238563"/>
            <a:ext cx="1656185" cy="246221"/>
          </a:xfrm>
          <a:prstGeom prst="rect">
            <a:avLst/>
          </a:prstGeom>
          <a:noFill/>
        </p:spPr>
        <p:txBody>
          <a:bodyPr wrap="square" rtlCol="0">
            <a:spAutoFit/>
          </a:bodyPr>
          <a:lstStyle/>
          <a:p>
            <a:pPr algn="ctr"/>
            <a:r>
              <a:rPr lang="fr-FR" sz="1000" dirty="0" smtClean="0">
                <a:solidFill>
                  <a:schemeClr val="bg1"/>
                </a:solidFill>
                <a:latin typeface="Century Gothic" pitchFamily="34" charset="0"/>
              </a:rPr>
              <a:t>HR UNIQUENESS:</a:t>
            </a:r>
            <a:endParaRPr lang="fr-FR" sz="1000" dirty="0">
              <a:solidFill>
                <a:schemeClr val="bg1"/>
              </a:solidFill>
              <a:latin typeface="Century Gothic" pitchFamily="34" charset="0"/>
            </a:endParaRPr>
          </a:p>
        </p:txBody>
      </p:sp>
      <p:sp>
        <p:nvSpPr>
          <p:cNvPr id="12" name="Rectangle 11"/>
          <p:cNvSpPr/>
          <p:nvPr/>
        </p:nvSpPr>
        <p:spPr bwMode="auto">
          <a:xfrm>
            <a:off x="1799692" y="1883477"/>
            <a:ext cx="1764196" cy="7534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6" name="Picture 60" descr="G:\DPLI_HELENA_RUBINSTEIN_POWER_Beauty\Service\4. Projects\4. Products\1. Skincare\4. Life Pearl\Life Pearl Cream 2013\Visuals\Packshot\DETOURE\Potdétouré.TIF"/>
          <p:cNvPicPr>
            <a:picLocks noChangeAspect="1" noChangeArrowheads="1"/>
          </p:cNvPicPr>
          <p:nvPr/>
        </p:nvPicPr>
        <p:blipFill>
          <a:blip r:embed="rId7" cstate="print">
            <a:extLst>
              <a:ext uri="{28A0092B-C50C-407E-A947-70E740481C1C}">
                <a14:useLocalDpi xmlns:a14="http://schemas.microsoft.com/office/drawing/2010/main" val="0"/>
              </a:ext>
            </a:extLst>
          </a:blip>
          <a:srcRect l="13596" t="11862" r="11214" b="10016"/>
          <a:stretch>
            <a:fillRect/>
          </a:stretch>
        </p:blipFill>
        <p:spPr bwMode="auto">
          <a:xfrm>
            <a:off x="4979090" y="4149080"/>
            <a:ext cx="282152" cy="30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Prodi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4641" y="2767737"/>
            <a:ext cx="352744"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CREAM</a:t>
            </a:r>
          </a:p>
          <a:p>
            <a:pPr algn="r" fontAlgn="base">
              <a:spcBef>
                <a:spcPct val="0"/>
              </a:spcBef>
              <a:spcAft>
                <a:spcPct val="0"/>
              </a:spcAft>
            </a:pPr>
            <a:r>
              <a:rPr lang="en-US" sz="1600" dirty="0" smtClean="0">
                <a:solidFill>
                  <a:srgbClr val="FFFFFF"/>
                </a:solidFill>
              </a:rPr>
              <a:t>SYNTHESIS</a:t>
            </a:r>
            <a:endParaRPr lang="en-US" sz="1600" dirty="0">
              <a:solidFill>
                <a:srgbClr val="FFFFFF"/>
              </a:solidFill>
            </a:endParaRPr>
          </a:p>
        </p:txBody>
      </p:sp>
      <p:pic>
        <p:nvPicPr>
          <p:cNvPr id="17" name="Picture 10" descr="C:\Documents and Settings\Claire.IMBERT.EMEA\Bureau\POWERCELL 2014\wetransfer-6285dd\HR - Pot Powercell (DB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575" t="10122" r="18125" b="33333"/>
          <a:stretch/>
        </p:blipFill>
        <p:spPr bwMode="auto">
          <a:xfrm>
            <a:off x="5213731" y="1988840"/>
            <a:ext cx="300714" cy="3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3167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725974229"/>
              </p:ext>
            </p:extLst>
          </p:nvPr>
        </p:nvGraphicFramePr>
        <p:xfrm>
          <a:off x="35496" y="1685032"/>
          <a:ext cx="8782483" cy="5120640"/>
        </p:xfrm>
        <a:graphic>
          <a:graphicData uri="http://schemas.openxmlformats.org/drawingml/2006/table">
            <a:tbl>
              <a:tblPr firstRow="1" bandRow="1">
                <a:tableStyleId>{5C22544A-7EE6-4342-B048-85BDC9FD1C3A}</a:tableStyleId>
              </a:tblPr>
              <a:tblGrid>
                <a:gridCol w="1152128"/>
                <a:gridCol w="720080"/>
                <a:gridCol w="1694742"/>
                <a:gridCol w="390996"/>
                <a:gridCol w="4824537"/>
              </a:tblGrid>
              <a:tr h="5056336">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FOUNDATION</a:t>
                      </a:r>
                    </a:p>
                  </a:txBody>
                  <a:tcPr>
                    <a:noFill/>
                  </a:tcPr>
                </a:tc>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SERUM</a:t>
                      </a:r>
                    </a:p>
                    <a:p>
                      <a:pPr algn="ctr"/>
                      <a:r>
                        <a:rPr lang="fr-FR" sz="1000" b="0" baseline="0" dirty="0" smtClean="0">
                          <a:solidFill>
                            <a:schemeClr val="bg1"/>
                          </a:solidFill>
                          <a:latin typeface="Century Gothic" pitchFamily="34" charset="0"/>
                        </a:rPr>
                        <a:t> + </a:t>
                      </a:r>
                    </a:p>
                    <a:p>
                      <a:pPr algn="ctr"/>
                      <a:r>
                        <a:rPr lang="fr-FR" sz="1000" b="0" baseline="0" dirty="0" smtClean="0">
                          <a:solidFill>
                            <a:schemeClr val="bg1"/>
                          </a:solidFill>
                          <a:latin typeface="Century Gothic" pitchFamily="34" charset="0"/>
                        </a:rPr>
                        <a:t>CREAM</a:t>
                      </a:r>
                      <a:endParaRPr lang="fr-FR" sz="1000" b="0" dirty="0" smtClean="0">
                        <a:solidFill>
                          <a:schemeClr val="bg1"/>
                        </a:solidFill>
                        <a:latin typeface="Century Gothic" pitchFamily="34" charset="0"/>
                      </a:endParaRPr>
                    </a:p>
                    <a:p>
                      <a:pPr algn="ctr"/>
                      <a:endParaRPr lang="fr-FR" sz="1000" b="0" dirty="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p>
                      <a:pPr algn="ctr"/>
                      <a:endParaRPr lang="en-US" sz="1000" b="0" noProof="0" dirty="0" smtClean="0">
                        <a:solidFill>
                          <a:schemeClr val="bg1"/>
                        </a:solidFill>
                        <a:latin typeface="Century Gothic" pitchFamily="34" charset="0"/>
                      </a:endParaRPr>
                    </a:p>
                    <a:p>
                      <a:pPr algn="ctr"/>
                      <a:r>
                        <a:rPr lang="en-US" sz="1000" b="0" noProof="0" dirty="0" smtClean="0">
                          <a:solidFill>
                            <a:schemeClr val="bg1"/>
                          </a:solidFill>
                          <a:latin typeface="Century Gothic" pitchFamily="34" charset="0"/>
                        </a:rPr>
                        <a:t>BA: “</a:t>
                      </a:r>
                      <a:r>
                        <a:rPr lang="en-US" sz="1000" b="1" i="1" noProof="0" dirty="0" smtClean="0">
                          <a:solidFill>
                            <a:schemeClr val="bg1"/>
                          </a:solidFill>
                          <a:latin typeface="Century Gothic" pitchFamily="34" charset="0"/>
                        </a:rPr>
                        <a:t>How do</a:t>
                      </a:r>
                      <a:r>
                        <a:rPr lang="en-US" sz="1000" b="1" i="1" baseline="0" noProof="0" dirty="0" smtClean="0">
                          <a:solidFill>
                            <a:schemeClr val="bg1"/>
                          </a:solidFill>
                          <a:latin typeface="Century Gothic" pitchFamily="34" charset="0"/>
                        </a:rPr>
                        <a:t> you take care of your skin? / What is your daily skincare routine?”</a:t>
                      </a:r>
                      <a:endParaRPr lang="en-US" sz="1000" b="1" i="1" noProof="0" dirty="0" smtClean="0">
                        <a:solidFill>
                          <a:schemeClr val="bg1"/>
                        </a:solidFill>
                        <a:latin typeface="Century Gothic" pitchFamily="34" charset="0"/>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endParaRPr>
                    </a:p>
                    <a:p>
                      <a:pPr algn="ctr"/>
                      <a:endParaRPr lang="en-US" sz="1000" b="0" baseline="0" noProof="0" dirty="0" smtClean="0">
                        <a:solidFill>
                          <a:schemeClr val="bg1"/>
                        </a:solidFill>
                        <a:latin typeface="Century Gothic" pitchFamily="34" charset="0"/>
                      </a:endParaRPr>
                    </a:p>
                    <a:p>
                      <a:pPr algn="ctr"/>
                      <a:r>
                        <a:rPr lang="en-US" sz="1000" b="0" baseline="0" noProof="0" dirty="0" smtClean="0">
                          <a:solidFill>
                            <a:schemeClr val="bg1"/>
                          </a:solidFill>
                          <a:latin typeface="Century Gothic" pitchFamily="34" charset="0"/>
                        </a:rPr>
                        <a:t>“As </a:t>
                      </a:r>
                      <a:r>
                        <a:rPr lang="en-US" sz="1000" b="1" baseline="0" noProof="0" dirty="0" smtClean="0">
                          <a:solidFill>
                            <a:schemeClr val="bg1"/>
                          </a:solidFill>
                          <a:latin typeface="Century Gothic" pitchFamily="34" charset="0"/>
                        </a:rPr>
                        <a:t>skincare brings 50% of make-up result</a:t>
                      </a:r>
                      <a:r>
                        <a:rPr lang="en-US" sz="1000" b="0" baseline="0" noProof="0" dirty="0" smtClean="0">
                          <a:solidFill>
                            <a:schemeClr val="bg1"/>
                          </a:solidFill>
                          <a:latin typeface="Century Gothic" pitchFamily="34" charset="0"/>
                        </a:rPr>
                        <a:t>, it is really necessary to prepare the skin with an adapted skincare routine before any make-up application.” </a:t>
                      </a: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SERUM?</a:t>
                      </a:r>
                    </a:p>
                    <a:p>
                      <a:pPr algn="ctr"/>
                      <a:r>
                        <a:rPr lang="en-US" sz="1000" b="0" baseline="0" noProof="0" dirty="0" smtClean="0">
                          <a:solidFill>
                            <a:schemeClr val="bg1"/>
                          </a:solidFill>
                          <a:latin typeface="Century Gothic" pitchFamily="34" charset="0"/>
                          <a:sym typeface="Wingdings" pitchFamily="2" charset="2"/>
                        </a:rPr>
                        <a:t> “A serum is </a:t>
                      </a:r>
                      <a:r>
                        <a:rPr lang="en-US" sz="1000" b="1" baseline="0" noProof="0" dirty="0" smtClean="0">
                          <a:solidFill>
                            <a:schemeClr val="bg1"/>
                          </a:solidFill>
                          <a:latin typeface="Century Gothic" pitchFamily="34" charset="0"/>
                          <a:sym typeface="Wingdings" pitchFamily="2" charset="2"/>
                        </a:rPr>
                        <a:t>highly concentrated in active ingredients</a:t>
                      </a:r>
                      <a:r>
                        <a:rPr lang="en-US" sz="1000" b="0" baseline="0" noProof="0" dirty="0" smtClean="0">
                          <a:solidFill>
                            <a:schemeClr val="bg1"/>
                          </a:solidFill>
                          <a:latin typeface="Century Gothic" pitchFamily="34" charset="0"/>
                          <a:sym typeface="Wingdings" pitchFamily="2" charset="2"/>
                        </a:rPr>
                        <a:t>, its fluid texture melts instantly onto the skin to </a:t>
                      </a:r>
                      <a:r>
                        <a:rPr lang="en-US" sz="1000" b="1" baseline="0" noProof="0" dirty="0" smtClean="0">
                          <a:solidFill>
                            <a:schemeClr val="bg1"/>
                          </a:solidFill>
                          <a:latin typeface="Century Gothic" pitchFamily="34" charset="0"/>
                          <a:sym typeface="Wingdings" pitchFamily="2" charset="2"/>
                        </a:rPr>
                        <a:t>act in depth</a:t>
                      </a:r>
                      <a:r>
                        <a:rPr lang="en-US" sz="1000" b="0" baseline="0" noProof="0" dirty="0" smtClean="0">
                          <a:solidFill>
                            <a:schemeClr val="bg1"/>
                          </a:solidFill>
                          <a:latin typeface="Century Gothic" pitchFamily="34" charset="0"/>
                          <a:sym typeface="Wingdings" pitchFamily="2" charset="2"/>
                        </a:rPr>
                        <a:t> and at the heart of the skin.”</a:t>
                      </a: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CREAM?</a:t>
                      </a:r>
                    </a:p>
                    <a:p>
                      <a:pPr algn="ctr"/>
                      <a:r>
                        <a:rPr lang="en-US" sz="1000" b="0" baseline="0" noProof="0" dirty="0" smtClean="0">
                          <a:solidFill>
                            <a:schemeClr val="bg1"/>
                          </a:solidFill>
                          <a:latin typeface="Century Gothic" pitchFamily="34" charset="0"/>
                          <a:sym typeface="Wingdings" pitchFamily="2" charset="2"/>
                        </a:rPr>
                        <a:t>“A cream </a:t>
                      </a:r>
                      <a:r>
                        <a:rPr lang="en-US" sz="1000" b="1" baseline="0" noProof="0" dirty="0" smtClean="0">
                          <a:solidFill>
                            <a:schemeClr val="bg1"/>
                          </a:solidFill>
                          <a:latin typeface="Century Gothic" pitchFamily="34" charset="0"/>
                          <a:sym typeface="Wingdings" pitchFamily="2" charset="2"/>
                        </a:rPr>
                        <a:t>completes and prolongs </a:t>
                      </a:r>
                      <a:r>
                        <a:rPr lang="en-US" sz="1000" b="0" baseline="0" noProof="0" dirty="0" smtClean="0">
                          <a:solidFill>
                            <a:schemeClr val="bg1"/>
                          </a:solidFill>
                          <a:latin typeface="Century Gothic" pitchFamily="34" charset="0"/>
                          <a:sym typeface="Wingdings" pitchFamily="2" charset="2"/>
                        </a:rPr>
                        <a:t>the serum effects and brings </a:t>
                      </a:r>
                      <a:r>
                        <a:rPr lang="en-US" sz="1000" b="1" baseline="0" noProof="0" dirty="0" smtClean="0">
                          <a:solidFill>
                            <a:schemeClr val="bg1"/>
                          </a:solidFill>
                          <a:latin typeface="Century Gothic" pitchFamily="34" charset="0"/>
                          <a:sym typeface="Wingdings" pitchFamily="2" charset="2"/>
                        </a:rPr>
                        <a:t>comfort</a:t>
                      </a:r>
                      <a:r>
                        <a:rPr lang="en-US" sz="1000" b="0" baseline="0" noProof="0" dirty="0" smtClean="0">
                          <a:solidFill>
                            <a:schemeClr val="bg1"/>
                          </a:solidFill>
                          <a:latin typeface="Century Gothic" pitchFamily="34" charset="0"/>
                          <a:sym typeface="Wingdings" pitchFamily="2" charset="2"/>
                        </a:rPr>
                        <a:t> to the skin.”</a:t>
                      </a:r>
                      <a:endParaRPr lang="en-US" sz="1000" b="0" noProof="0" dirty="0" smtClean="0">
                        <a:solidFill>
                          <a:schemeClr val="bg1"/>
                        </a:solidFill>
                        <a:latin typeface="Century Gothic" pitchFamily="34" charset="0"/>
                      </a:endParaRPr>
                    </a:p>
                    <a:p>
                      <a:pPr algn="ctr"/>
                      <a:endParaRPr lang="en-US" sz="1000" b="0" baseline="0" noProof="0" dirty="0" smtClean="0">
                        <a:solidFill>
                          <a:schemeClr val="bg1"/>
                        </a:solidFill>
                        <a:latin typeface="Century Gothic" pitchFamily="34" charset="0"/>
                        <a:sym typeface="Wingdings" pitchFamily="2" charset="2"/>
                      </a:endParaRPr>
                    </a:p>
                  </a:txBody>
                  <a:tcPr>
                    <a:noFill/>
                  </a:tcPr>
                </a:tc>
                <a:tc>
                  <a:txBody>
                    <a:bodyPr/>
                    <a:lstStyle/>
                    <a:p>
                      <a:pPr algn="ctr"/>
                      <a:endParaRPr lang="en-US" sz="1000" b="0" baseline="0" noProof="0" dirty="0" smtClean="0">
                        <a:solidFill>
                          <a:schemeClr val="bg1"/>
                        </a:solidFill>
                        <a:latin typeface="Century Gothic" pitchFamily="34" charset="0"/>
                        <a:sym typeface="Wingdings" pitchFamily="2" charset="2"/>
                      </a:endParaRPr>
                    </a:p>
                  </a:txBody>
                  <a:tcPr>
                    <a:no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bg1"/>
                          </a:solidFill>
                          <a:effectLst/>
                          <a:uLnTx/>
                          <a:uFillTx/>
                          <a:latin typeface="Century Gothic" pitchFamily="34" charset="0"/>
                          <a:cs typeface="+mn-cs"/>
                        </a:rPr>
                        <a:t>Re-PLASTY RANGE:</a:t>
                      </a:r>
                    </a:p>
                    <a:p>
                      <a:pPr marL="171450" marR="0" lvl="0" indent="-171450" algn="ctr" defTabSz="801472" rtl="0" eaLnBrk="1" fontAlgn="auto" latinLnBrk="0" hangingPunct="1">
                        <a:lnSpc>
                          <a:spcPct val="100000"/>
                        </a:lnSpc>
                        <a:spcBef>
                          <a:spcPts val="0"/>
                        </a:spcBef>
                        <a:spcAft>
                          <a:spcPts val="0"/>
                        </a:spcAft>
                        <a:buClrTx/>
                        <a:buSzTx/>
                        <a:buFontTx/>
                        <a:buChar char="-"/>
                        <a:tabLst/>
                        <a:defRPr/>
                      </a:pPr>
                      <a:endParaRPr kumimoji="0" lang="fr-FR" sz="900" b="0" i="0" u="none" strike="noStrike" kern="1200" cap="none" spc="0" normalizeH="0" baseline="0" noProof="0" dirty="0" smtClean="0">
                        <a:ln>
                          <a:noFill/>
                        </a:ln>
                        <a:solidFill>
                          <a:schemeClr val="bg1"/>
                        </a:solidFill>
                        <a:effectLst/>
                        <a:uLnTx/>
                        <a:uFillTx/>
                        <a:latin typeface="Century Gothic" pitchFamily="34" charset="0"/>
                        <a:cs typeface="+mn-cs"/>
                      </a:endParaRPr>
                    </a:p>
                    <a:p>
                      <a:pPr algn="ctr"/>
                      <a:r>
                        <a:rPr lang="en-US" sz="900" b="1" u="none" baseline="0" noProof="0" dirty="0" smtClean="0">
                          <a:solidFill>
                            <a:schemeClr val="bg1"/>
                          </a:solidFill>
                          <a:latin typeface="Century Gothic" pitchFamily="34" charset="0"/>
                        </a:rPr>
                        <a:t>      </a:t>
                      </a:r>
                      <a:r>
                        <a:rPr lang="en-US" sz="900" b="1" u="sng" baseline="0" noProof="0" dirty="0" smtClean="0">
                          <a:solidFill>
                            <a:schemeClr val="bg1"/>
                          </a:solidFill>
                          <a:latin typeface="Century Gothic" pitchFamily="34" charset="0"/>
                        </a:rPr>
                        <a:t>Dullness and sagging </a:t>
                      </a:r>
                      <a:r>
                        <a:rPr lang="en-US" sz="900" b="1" u="sng" baseline="0" noProof="0" dirty="0" smtClean="0">
                          <a:solidFill>
                            <a:schemeClr val="bg1"/>
                          </a:solidFill>
                          <a:latin typeface="Century Gothic" pitchFamily="34" charset="0"/>
                          <a:sym typeface="Wingdings" pitchFamily="2" charset="2"/>
                        </a:rPr>
                        <a:t></a:t>
                      </a:r>
                      <a:r>
                        <a:rPr lang="en-US" sz="900" b="1" u="none" baseline="0" noProof="0" dirty="0" smtClean="0">
                          <a:solidFill>
                            <a:schemeClr val="bg1"/>
                          </a:solidFill>
                          <a:latin typeface="Century Gothic" pitchFamily="34" charset="0"/>
                        </a:rPr>
                        <a:t> </a:t>
                      </a:r>
                      <a:r>
                        <a:rPr kumimoji="0" lang="fr-FR" sz="900" b="0" i="0" u="none" strike="noStrike" kern="1200" cap="none" spc="0" normalizeH="0" baseline="0" noProof="0" dirty="0" err="1" smtClean="0">
                          <a:ln>
                            <a:noFill/>
                          </a:ln>
                          <a:solidFill>
                            <a:schemeClr val="bg1"/>
                          </a:solidFill>
                          <a:effectLst/>
                          <a:uLnTx/>
                          <a:uFillTx/>
                          <a:latin typeface="Century Gothic" pitchFamily="34" charset="0"/>
                          <a:cs typeface="+mn-cs"/>
                        </a:rPr>
                        <a:t>Re</a:t>
                      </a:r>
                      <a:r>
                        <a:rPr kumimoji="0" lang="fr-FR" sz="900" b="0" i="0" u="none" strike="noStrike" kern="1200" cap="none" spc="0" normalizeH="0" baseline="0" noProof="0" dirty="0" smtClean="0">
                          <a:ln>
                            <a:noFill/>
                          </a:ln>
                          <a:solidFill>
                            <a:schemeClr val="bg1"/>
                          </a:solidFill>
                          <a:effectLst/>
                          <a:uLnTx/>
                          <a:uFillTx/>
                          <a:latin typeface="Century Gothic" pitchFamily="34" charset="0"/>
                          <a:cs typeface="+mn-cs"/>
                        </a:rPr>
                        <a:t>-PLASTY MESOLIFT: </a:t>
                      </a:r>
                    </a:p>
                    <a:p>
                      <a:pPr marL="171450" indent="-171450" algn="ctr">
                        <a:buFontTx/>
                        <a:buChar char="-"/>
                      </a:pPr>
                      <a:r>
                        <a:rPr lang="en-US" sz="900" b="0" dirty="0" smtClean="0">
                          <a:solidFill>
                            <a:schemeClr val="bg1"/>
                          </a:solidFill>
                          <a:latin typeface="Century Gothic" pitchFamily="34" charset="0"/>
                          <a:ea typeface="MS PGothic" pitchFamily="34" charset="-128"/>
                        </a:rPr>
                        <a:t>Developed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in collaboration with a </a:t>
                      </a:r>
                      <a:r>
                        <a:rPr lang="en-US" sz="900" b="0" i="0" dirty="0" smtClean="0">
                          <a:solidFill>
                            <a:srgbClr val="FFFFFF"/>
                          </a:solidFill>
                          <a:latin typeface="Century Gothic" pitchFamily="18" charset="0"/>
                        </a:rPr>
                        <a:t>prestigious aesthetic medicine clinic (stars). </a:t>
                      </a:r>
                      <a:r>
                        <a:rPr lang="en-US" sz="900" b="0" dirty="0" smtClean="0">
                          <a:solidFill>
                            <a:schemeClr val="bg1"/>
                          </a:solidFill>
                          <a:latin typeface="Century Gothic" pitchFamily="34" charset="0"/>
                          <a:ea typeface="MS PGothic" pitchFamily="34" charset="-128"/>
                        </a:rPr>
                        <a:t> </a:t>
                      </a:r>
                    </a:p>
                    <a:p>
                      <a:pPr marL="171450" indent="-171450" algn="ctr">
                        <a:buFontTx/>
                        <a:buChar char="-"/>
                      </a:pPr>
                      <a:r>
                        <a:rPr lang="en-US" sz="900" b="0" dirty="0" smtClean="0">
                          <a:solidFill>
                            <a:schemeClr val="bg1"/>
                          </a:solidFill>
                          <a:latin typeface="Century Gothic" pitchFamily="34" charset="0"/>
                          <a:ea typeface="MS PGothic" pitchFamily="34" charset="-128"/>
                        </a:rPr>
                        <a:t>The replication</a:t>
                      </a:r>
                      <a:r>
                        <a:rPr lang="en-US" sz="900" b="0" baseline="0" dirty="0" smtClean="0">
                          <a:solidFill>
                            <a:schemeClr val="bg1"/>
                          </a:solidFill>
                          <a:latin typeface="Century Gothic" pitchFamily="34" charset="0"/>
                          <a:ea typeface="MS PGothic" pitchFamily="34" charset="-128"/>
                        </a:rPr>
                        <a:t> of the </a:t>
                      </a:r>
                      <a:r>
                        <a:rPr lang="en-US" sz="900" b="0" baseline="0" dirty="0" err="1" smtClean="0">
                          <a:solidFill>
                            <a:schemeClr val="bg1"/>
                          </a:solidFill>
                          <a:latin typeface="Century Gothic" pitchFamily="34" charset="0"/>
                          <a:ea typeface="MS PGothic" pitchFamily="34" charset="-128"/>
                        </a:rPr>
                        <a:t>M</a:t>
                      </a:r>
                      <a:r>
                        <a:rPr lang="en-US" sz="900" b="0" dirty="0" err="1" smtClean="0">
                          <a:solidFill>
                            <a:schemeClr val="bg1"/>
                          </a:solidFill>
                          <a:latin typeface="Century Gothic" pitchFamily="34" charset="0"/>
                          <a:ea typeface="MS PGothic" pitchFamily="34" charset="-128"/>
                        </a:rPr>
                        <a:t>esolift</a:t>
                      </a:r>
                      <a:r>
                        <a:rPr lang="en-US" sz="900" b="0" dirty="0" smtClean="0">
                          <a:solidFill>
                            <a:schemeClr val="bg1"/>
                          </a:solidFill>
                          <a:latin typeface="Century Gothic" pitchFamily="34" charset="0"/>
                          <a:ea typeface="MS PGothic" pitchFamily="34" charset="-128"/>
                        </a:rPr>
                        <a:t> protocol performed at </a:t>
                      </a:r>
                      <a:r>
                        <a:rPr lang="en-US" sz="900" b="0" baseline="0" dirty="0" smtClean="0">
                          <a:solidFill>
                            <a:schemeClr val="bg1"/>
                          </a:solidFill>
                          <a:latin typeface="Century Gothic" pitchFamily="34" charset="0"/>
                          <a:ea typeface="MS PGothic" pitchFamily="34" charset="-128"/>
                        </a:rPr>
                        <a:t> </a:t>
                      </a:r>
                      <a:r>
                        <a:rPr lang="en-US" sz="900" b="0" dirty="0" smtClean="0">
                          <a:solidFill>
                            <a:schemeClr val="bg1"/>
                          </a:solidFill>
                          <a:latin typeface="Century Gothic" pitchFamily="34" charset="0"/>
                          <a:ea typeface="MS PGothic" pitchFamily="34" charset="-128"/>
                        </a:rPr>
                        <a:t>LACLINIC-MONTREUX</a:t>
                      </a:r>
                    </a:p>
                    <a:p>
                      <a:pPr marL="171450" indent="-171450" algn="ctr">
                        <a:buFontTx/>
                        <a:buChar char="-"/>
                      </a:pPr>
                      <a:r>
                        <a:rPr lang="en-US" sz="900" b="0" dirty="0" smtClean="0">
                          <a:solidFill>
                            <a:schemeClr val="bg1"/>
                          </a:solidFill>
                          <a:latin typeface="Century Gothic" pitchFamily="34" charset="0"/>
                          <a:ea typeface="MS PGothic" pitchFamily="34" charset="-128"/>
                        </a:rPr>
                        <a:t>15 days Re-PLASTY </a:t>
                      </a:r>
                      <a:r>
                        <a:rPr lang="en-US" sz="900" b="0" dirty="0" err="1" smtClean="0">
                          <a:solidFill>
                            <a:schemeClr val="bg1"/>
                          </a:solidFill>
                          <a:latin typeface="Century Gothic" pitchFamily="34" charset="0"/>
                          <a:ea typeface="MS PGothic" pitchFamily="34" charset="-128"/>
                        </a:rPr>
                        <a:t>Mesolift</a:t>
                      </a:r>
                      <a:r>
                        <a:rPr lang="en-US" sz="900" b="0" dirty="0" smtClean="0">
                          <a:solidFill>
                            <a:schemeClr val="bg1"/>
                          </a:solidFill>
                          <a:latin typeface="Century Gothic" pitchFamily="34" charset="0"/>
                          <a:ea typeface="MS PGothic" pitchFamily="34" charset="-128"/>
                        </a:rPr>
                        <a:t> = 1 session of </a:t>
                      </a:r>
                      <a:r>
                        <a:rPr lang="en-US" sz="900" b="0" dirty="0" err="1" smtClean="0">
                          <a:solidFill>
                            <a:schemeClr val="bg1"/>
                          </a:solidFill>
                          <a:latin typeface="Century Gothic" pitchFamily="34" charset="0"/>
                          <a:ea typeface="MS PGothic" pitchFamily="34" charset="-128"/>
                        </a:rPr>
                        <a:t>Mesolift</a:t>
                      </a:r>
                      <a:r>
                        <a:rPr lang="en-US" sz="900" b="0" dirty="0" smtClean="0">
                          <a:solidFill>
                            <a:schemeClr val="bg1"/>
                          </a:solidFill>
                          <a:latin typeface="Century Gothic" pitchFamily="34" charset="0"/>
                          <a:ea typeface="MS PGothic" pitchFamily="34" charset="-128"/>
                        </a:rPr>
                        <a:t> at LACLINIC-MONTREUX (tested by independent laboratories)</a:t>
                      </a:r>
                    </a:p>
                    <a:p>
                      <a:pPr marL="171450" indent="-171450" algn="ctr">
                        <a:buFontTx/>
                        <a:buChar char="-"/>
                      </a:pPr>
                      <a:r>
                        <a:rPr lang="en-US" sz="900" b="0" dirty="0" err="1" smtClean="0">
                          <a:solidFill>
                            <a:schemeClr val="bg1"/>
                          </a:solidFill>
                          <a:latin typeface="Century Gothic" pitchFamily="34" charset="0"/>
                          <a:ea typeface="MS PGothic" pitchFamily="34" charset="-128"/>
                        </a:rPr>
                        <a:t>Vit</a:t>
                      </a:r>
                      <a:r>
                        <a:rPr lang="en-US" sz="900" b="0" dirty="0" smtClean="0">
                          <a:solidFill>
                            <a:schemeClr val="bg1"/>
                          </a:solidFill>
                          <a:latin typeface="Century Gothic" pitchFamily="34" charset="0"/>
                          <a:ea typeface="MS PGothic" pitchFamily="34" charset="-128"/>
                        </a:rPr>
                        <a:t> C (10%), vitamin and anti-ageing molecules</a:t>
                      </a:r>
                      <a:r>
                        <a:rPr lang="en-US" sz="900" b="0" baseline="0" dirty="0" smtClean="0">
                          <a:solidFill>
                            <a:schemeClr val="bg1"/>
                          </a:solidFill>
                          <a:latin typeface="Century Gothic" pitchFamily="34" charset="0"/>
                          <a:ea typeface="MS PGothic" pitchFamily="34" charset="-128"/>
                        </a:rPr>
                        <a:t> = same active ingredients as those used in aesthetic medicine, in high concentration.</a:t>
                      </a:r>
                      <a:endParaRPr lang="en-US" sz="900" b="0" dirty="0" smtClean="0">
                        <a:solidFill>
                          <a:schemeClr val="bg1"/>
                        </a:solidFill>
                        <a:latin typeface="Century Gothic" pitchFamily="34" charset="0"/>
                        <a:ea typeface="MS PGothic" pitchFamily="34" charset="-128"/>
                      </a:endParaRPr>
                    </a:p>
                    <a:p>
                      <a:pPr marL="171450" marR="0" lvl="0" indent="-171450" algn="ctr" defTabSz="801472" rtl="0" eaLnBrk="1" fontAlgn="auto" latinLnBrk="0" hangingPunct="1">
                        <a:lnSpc>
                          <a:spcPct val="100000"/>
                        </a:lnSpc>
                        <a:spcBef>
                          <a:spcPts val="0"/>
                        </a:spcBef>
                        <a:spcAft>
                          <a:spcPts val="0"/>
                        </a:spcAft>
                        <a:buClrTx/>
                        <a:buSzTx/>
                        <a:buFontTx/>
                        <a:buChar char="-"/>
                        <a:tabLst/>
                        <a:defRPr/>
                      </a:pPr>
                      <a:endParaRPr kumimoji="0" lang="fr-FR" sz="900" b="0" i="0" u="none" strike="noStrike" kern="1200" cap="none" spc="0" normalizeH="0" baseline="0" noProof="0" dirty="0" smtClean="0">
                        <a:ln>
                          <a:noFill/>
                        </a:ln>
                        <a:solidFill>
                          <a:schemeClr val="bg1"/>
                        </a:solidFill>
                        <a:effectLst/>
                        <a:uLnTx/>
                        <a:uFillTx/>
                        <a:latin typeface="Century Gothic" pitchFamily="34" charset="0"/>
                        <a:cs typeface="+mn-cs"/>
                      </a:endParaRPr>
                    </a:p>
                    <a:p>
                      <a:pPr algn="ctr"/>
                      <a:endParaRPr lang="en-US" sz="800" b="0" noProof="0" dirty="0" smtClean="0">
                        <a:solidFill>
                          <a:schemeClr val="bg1"/>
                        </a:solidFill>
                        <a:latin typeface="Century Gothic" pitchFamily="34" charset="0"/>
                      </a:endParaRPr>
                    </a:p>
                    <a:p>
                      <a:pPr algn="ctr"/>
                      <a:endParaRPr lang="en-US" sz="300" b="0" noProof="0" dirty="0" smtClean="0">
                        <a:solidFill>
                          <a:schemeClr val="bg1"/>
                        </a:solidFill>
                        <a:latin typeface="Century Gothic" pitchFamily="34" charset="0"/>
                      </a:endParaRPr>
                    </a:p>
                    <a:p>
                      <a:pPr marL="0" indent="0" algn="ctr">
                        <a:buFontTx/>
                        <a:buNone/>
                      </a:pPr>
                      <a:r>
                        <a:rPr lang="en-US" sz="900" b="1" u="sng" noProof="0" dirty="0" smtClean="0">
                          <a:solidFill>
                            <a:schemeClr val="bg1"/>
                          </a:solidFill>
                          <a:latin typeface="Century Gothic" pitchFamily="34" charset="0"/>
                        </a:rPr>
                        <a:t>Roughness</a:t>
                      </a:r>
                      <a:r>
                        <a:rPr lang="en-US" sz="900" b="1" u="sng" baseline="0" noProof="0" dirty="0" smtClean="0">
                          <a:solidFill>
                            <a:schemeClr val="bg1"/>
                          </a:solidFill>
                          <a:latin typeface="Century Gothic" pitchFamily="34" charset="0"/>
                        </a:rPr>
                        <a:t> and fine lines </a:t>
                      </a:r>
                      <a:r>
                        <a:rPr lang="en-US" sz="900" b="1" u="sng" baseline="0" noProof="0" dirty="0" smtClean="0">
                          <a:solidFill>
                            <a:schemeClr val="bg1"/>
                          </a:solidFill>
                          <a:latin typeface="Century Gothic" pitchFamily="34" charset="0"/>
                          <a:sym typeface="Wingdings" pitchFamily="2" charset="2"/>
                        </a:rPr>
                        <a:t></a:t>
                      </a:r>
                      <a:r>
                        <a:rPr lang="en-US" sz="900" b="1" u="none" baseline="0" noProof="0" dirty="0" smtClean="0">
                          <a:solidFill>
                            <a:schemeClr val="bg1"/>
                          </a:solidFill>
                          <a:latin typeface="Century Gothic" pitchFamily="34" charset="0"/>
                          <a:sym typeface="Wingdings" pitchFamily="2" charset="2"/>
                        </a:rPr>
                        <a:t> </a:t>
                      </a:r>
                      <a:r>
                        <a:rPr lang="en-US" sz="900" b="0" baseline="0" noProof="0" dirty="0" smtClean="0">
                          <a:solidFill>
                            <a:schemeClr val="bg1"/>
                          </a:solidFill>
                          <a:latin typeface="Century Gothic" pitchFamily="34" charset="0"/>
                        </a:rPr>
                        <a:t>Re-PLASTY HD PEEL:</a:t>
                      </a:r>
                    </a:p>
                    <a:p>
                      <a:pPr marL="171450" indent="-171450" algn="ctr">
                        <a:buFontTx/>
                        <a:buChar char="-"/>
                      </a:pPr>
                      <a:r>
                        <a:rPr lang="en-US" sz="900" b="0" dirty="0" smtClean="0">
                          <a:solidFill>
                            <a:schemeClr val="bg1"/>
                          </a:solidFill>
                          <a:latin typeface="Century Gothic" pitchFamily="34" charset="0"/>
                          <a:ea typeface="MS PGothic" pitchFamily="34" charset="-128"/>
                        </a:rPr>
                        <a:t>Developed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in collaboration with a </a:t>
                      </a:r>
                      <a:r>
                        <a:rPr lang="en-US" sz="900" b="0" i="0" dirty="0" smtClean="0">
                          <a:solidFill>
                            <a:srgbClr val="FFFFFF"/>
                          </a:solidFill>
                          <a:latin typeface="Century Gothic" pitchFamily="18" charset="0"/>
                        </a:rPr>
                        <a:t>prestigious aesthetic medicine clinic (stars). </a:t>
                      </a:r>
                      <a:r>
                        <a:rPr lang="en-US" sz="900" b="0" dirty="0" smtClean="0">
                          <a:solidFill>
                            <a:schemeClr val="bg1"/>
                          </a:solidFill>
                          <a:latin typeface="Century Gothic" pitchFamily="34" charset="0"/>
                          <a:ea typeface="MS PGothic" pitchFamily="34" charset="-128"/>
                        </a:rPr>
                        <a:t> </a:t>
                      </a:r>
                    </a:p>
                    <a:p>
                      <a:pPr marL="171450" indent="-171450" algn="ctr">
                        <a:buFontTx/>
                        <a:buChar char="-"/>
                      </a:pPr>
                      <a:r>
                        <a:rPr lang="en-US" sz="900" b="0" dirty="0" smtClean="0">
                          <a:solidFill>
                            <a:schemeClr val="bg1"/>
                          </a:solidFill>
                          <a:latin typeface="Century Gothic" pitchFamily="34" charset="0"/>
                          <a:ea typeface="MS PGothic" pitchFamily="34" charset="-128"/>
                        </a:rPr>
                        <a:t>The replication</a:t>
                      </a:r>
                      <a:r>
                        <a:rPr lang="en-US" sz="900" b="0" baseline="0" dirty="0" smtClean="0">
                          <a:solidFill>
                            <a:schemeClr val="bg1"/>
                          </a:solidFill>
                          <a:latin typeface="Century Gothic" pitchFamily="34" charset="0"/>
                          <a:ea typeface="MS PGothic" pitchFamily="34" charset="-128"/>
                        </a:rPr>
                        <a:t> of the peeling session</a:t>
                      </a:r>
                      <a:r>
                        <a:rPr lang="en-US" sz="900" b="0" dirty="0" smtClean="0">
                          <a:solidFill>
                            <a:schemeClr val="bg1"/>
                          </a:solidFill>
                          <a:latin typeface="Century Gothic" pitchFamily="34" charset="0"/>
                          <a:ea typeface="MS PGothic" pitchFamily="34" charset="-128"/>
                        </a:rPr>
                        <a:t> performed at </a:t>
                      </a:r>
                      <a:r>
                        <a:rPr lang="en-US" sz="900" b="0" baseline="0" dirty="0" smtClean="0">
                          <a:solidFill>
                            <a:schemeClr val="bg1"/>
                          </a:solidFill>
                          <a:latin typeface="Century Gothic" pitchFamily="34" charset="0"/>
                          <a:ea typeface="MS PGothic" pitchFamily="34" charset="-128"/>
                        </a:rPr>
                        <a:t> </a:t>
                      </a:r>
                      <a:r>
                        <a:rPr lang="en-US" sz="900" b="0" dirty="0" smtClean="0">
                          <a:solidFill>
                            <a:schemeClr val="bg1"/>
                          </a:solidFill>
                          <a:latin typeface="Century Gothic" pitchFamily="34" charset="0"/>
                          <a:ea typeface="MS PGothic" pitchFamily="34" charset="-128"/>
                        </a:rPr>
                        <a:t>LACLINIC-MONTREUX</a:t>
                      </a:r>
                    </a:p>
                    <a:p>
                      <a:pPr marL="171450" indent="-171450" algn="ctr">
                        <a:buFontTx/>
                        <a:buChar char="-"/>
                      </a:pPr>
                      <a:r>
                        <a:rPr lang="en-US" sz="900" b="0" dirty="0" smtClean="0">
                          <a:solidFill>
                            <a:schemeClr val="bg1"/>
                          </a:solidFill>
                          <a:latin typeface="Century Gothic" pitchFamily="34" charset="0"/>
                          <a:ea typeface="MS PGothic" pitchFamily="34" charset="-128"/>
                        </a:rPr>
                        <a:t>15 day Re-PLASTY HD</a:t>
                      </a:r>
                      <a:r>
                        <a:rPr lang="en-US" sz="900" b="0" baseline="0" dirty="0" smtClean="0">
                          <a:solidFill>
                            <a:schemeClr val="bg1"/>
                          </a:solidFill>
                          <a:latin typeface="Century Gothic" pitchFamily="34" charset="0"/>
                          <a:ea typeface="MS PGothic" pitchFamily="34" charset="-128"/>
                        </a:rPr>
                        <a:t> PEEL</a:t>
                      </a:r>
                      <a:r>
                        <a:rPr lang="en-US" sz="900" b="0" dirty="0" smtClean="0">
                          <a:solidFill>
                            <a:schemeClr val="bg1"/>
                          </a:solidFill>
                          <a:latin typeface="Century Gothic" pitchFamily="34" charset="0"/>
                          <a:ea typeface="MS PGothic" pitchFamily="34" charset="-128"/>
                        </a:rPr>
                        <a:t> = 1 peeling session at LACLINIC-MONTREUX  (tested by independent laboratories)</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i="0" baseline="0" dirty="0" smtClean="0">
                          <a:solidFill>
                            <a:srgbClr val="FFFFFF"/>
                          </a:solidFill>
                          <a:latin typeface="Century Gothic" pitchFamily="18" charset="0"/>
                        </a:rPr>
                        <a:t>glycolic acid, lactic acid and </a:t>
                      </a:r>
                      <a:r>
                        <a:rPr lang="en-US" sz="900" b="0" i="0" baseline="0" dirty="0" err="1" smtClean="0">
                          <a:solidFill>
                            <a:srgbClr val="FFFFFF"/>
                          </a:solidFill>
                          <a:latin typeface="Century Gothic" pitchFamily="18" charset="0"/>
                        </a:rPr>
                        <a:t>phytic</a:t>
                      </a:r>
                      <a:r>
                        <a:rPr lang="en-US" sz="900" b="0" i="0" baseline="0" dirty="0" smtClean="0">
                          <a:solidFill>
                            <a:srgbClr val="FFFFFF"/>
                          </a:solidFill>
                          <a:latin typeface="Century Gothic" pitchFamily="18" charset="0"/>
                        </a:rPr>
                        <a:t> acid </a:t>
                      </a:r>
                      <a:r>
                        <a:rPr lang="en-US" sz="900" b="0" baseline="0" dirty="0" smtClean="0">
                          <a:solidFill>
                            <a:schemeClr val="bg1"/>
                          </a:solidFill>
                          <a:latin typeface="Century Gothic" pitchFamily="34" charset="0"/>
                          <a:ea typeface="MS PGothic" pitchFamily="34" charset="-128"/>
                        </a:rPr>
                        <a:t>= same active ingredients as those used in aesthetic medicine, in high concentration.</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baseline="0" dirty="0" smtClean="0">
                          <a:solidFill>
                            <a:schemeClr val="bg1"/>
                          </a:solidFill>
                          <a:latin typeface="Century Gothic" pitchFamily="34" charset="0"/>
                          <a:ea typeface="MS PGothic" pitchFamily="34" charset="-128"/>
                        </a:rPr>
                        <a:t>Sumptuous texture</a:t>
                      </a:r>
                      <a:endParaRPr lang="en-US" sz="900" b="0" dirty="0" smtClean="0">
                        <a:solidFill>
                          <a:schemeClr val="bg1"/>
                        </a:solidFill>
                        <a:latin typeface="Century Gothic" pitchFamily="34" charset="0"/>
                        <a:ea typeface="MS PGothic" pitchFamily="34" charset="-128"/>
                      </a:endParaRPr>
                    </a:p>
                    <a:p>
                      <a:pPr algn="ctr"/>
                      <a:endParaRPr lang="en-US" sz="700" b="0" noProof="0" dirty="0" smtClean="0">
                        <a:solidFill>
                          <a:schemeClr val="bg1"/>
                        </a:solidFill>
                        <a:latin typeface="Century Gothic" pitchFamily="34" charset="0"/>
                      </a:endParaRPr>
                    </a:p>
                    <a:p>
                      <a:pPr algn="ctr" eaLnBrk="1" hangingPunct="1"/>
                      <a:endParaRPr lang="en-US" sz="600" b="0" noProof="0" dirty="0" smtClean="0">
                        <a:solidFill>
                          <a:schemeClr val="bg1"/>
                        </a:solidFill>
                        <a:latin typeface="Century Gothic" pitchFamily="34" charset="0"/>
                      </a:endParaRPr>
                    </a:p>
                    <a:p>
                      <a:pPr algn="ctr" eaLnBrk="1" hangingPunct="1"/>
                      <a:r>
                        <a:rPr lang="en-US" sz="900" b="0" u="none" noProof="0" dirty="0" smtClean="0">
                          <a:solidFill>
                            <a:schemeClr val="bg1"/>
                          </a:solidFill>
                          <a:latin typeface="Century Gothic" pitchFamily="34" charset="0"/>
                        </a:rPr>
                        <a:t>  </a:t>
                      </a:r>
                      <a:r>
                        <a:rPr lang="en-US" sz="900" b="0" u="sng" noProof="0" dirty="0" smtClean="0">
                          <a:solidFill>
                            <a:schemeClr val="bg1"/>
                          </a:solidFill>
                          <a:latin typeface="Century Gothic" pitchFamily="34" charset="0"/>
                        </a:rPr>
                        <a:t> </a:t>
                      </a:r>
                      <a:r>
                        <a:rPr lang="en-US" sz="900" b="1" u="sng" noProof="0" dirty="0" smtClean="0">
                          <a:solidFill>
                            <a:schemeClr val="bg1"/>
                          </a:solidFill>
                          <a:latin typeface="Century Gothic" pitchFamily="34" charset="0"/>
                        </a:rPr>
                        <a:t>Dark sport &amp; </a:t>
                      </a:r>
                      <a:r>
                        <a:rPr lang="en-US" sz="900" b="1" u="sng" noProof="0" dirty="0" err="1" smtClean="0">
                          <a:solidFill>
                            <a:schemeClr val="bg1"/>
                          </a:solidFill>
                          <a:latin typeface="Century Gothic" pitchFamily="34" charset="0"/>
                        </a:rPr>
                        <a:t>Dyschromias</a:t>
                      </a:r>
                      <a:r>
                        <a:rPr lang="en-US" sz="900" b="1" u="sng" noProof="0" dirty="0" smtClean="0">
                          <a:solidFill>
                            <a:schemeClr val="bg1"/>
                          </a:solidFill>
                          <a:latin typeface="Century Gothic" pitchFamily="34" charset="0"/>
                        </a:rPr>
                        <a:t> </a:t>
                      </a:r>
                      <a:r>
                        <a:rPr lang="en-US" sz="900" b="1" u="sng" baseline="0" noProof="0" dirty="0" smtClean="0">
                          <a:solidFill>
                            <a:schemeClr val="bg1"/>
                          </a:solidFill>
                          <a:latin typeface="Century Gothic" pitchFamily="34" charset="0"/>
                          <a:sym typeface="Wingdings" pitchFamily="2" charset="2"/>
                        </a:rPr>
                        <a:t></a:t>
                      </a:r>
                      <a:r>
                        <a:rPr lang="en-US" sz="900" b="1" u="none" baseline="0" noProof="0" dirty="0" smtClean="0">
                          <a:solidFill>
                            <a:schemeClr val="bg1"/>
                          </a:solidFill>
                          <a:latin typeface="Century Gothic" pitchFamily="34" charset="0"/>
                          <a:sym typeface="Wingdings" pitchFamily="2" charset="2"/>
                        </a:rPr>
                        <a:t> </a:t>
                      </a:r>
                      <a:r>
                        <a:rPr lang="en-US" sz="900" b="0" noProof="0" dirty="0" smtClean="0">
                          <a:solidFill>
                            <a:schemeClr val="bg1"/>
                          </a:solidFill>
                          <a:latin typeface="Century Gothic" pitchFamily="34" charset="0"/>
                        </a:rPr>
                        <a:t>RE-PLASTY LASERIST: </a:t>
                      </a:r>
                    </a:p>
                    <a:p>
                      <a:pPr marL="171450" indent="-171450" algn="ctr">
                        <a:buFontTx/>
                        <a:buChar char="-"/>
                      </a:pPr>
                      <a:r>
                        <a:rPr lang="en-US" sz="900" b="0" dirty="0" smtClean="0">
                          <a:solidFill>
                            <a:schemeClr val="bg1"/>
                          </a:solidFill>
                          <a:latin typeface="Century Gothic" pitchFamily="34" charset="0"/>
                          <a:ea typeface="MS PGothic" pitchFamily="34" charset="-128"/>
                        </a:rPr>
                        <a:t>Developed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in collaboration with a </a:t>
                      </a:r>
                      <a:r>
                        <a:rPr lang="en-US" sz="900" b="0" i="0" dirty="0" smtClean="0">
                          <a:solidFill>
                            <a:srgbClr val="FFFFFF"/>
                          </a:solidFill>
                          <a:latin typeface="Century Gothic" pitchFamily="18" charset="0"/>
                        </a:rPr>
                        <a:t>prestigious aesthetic medicine clinic. </a:t>
                      </a:r>
                      <a:r>
                        <a:rPr lang="en-US" sz="900" b="0" dirty="0" smtClean="0">
                          <a:solidFill>
                            <a:schemeClr val="bg1"/>
                          </a:solidFill>
                          <a:latin typeface="Century Gothic" pitchFamily="34" charset="0"/>
                          <a:ea typeface="MS PGothic" pitchFamily="34" charset="-128"/>
                        </a:rPr>
                        <a:t> </a:t>
                      </a:r>
                    </a:p>
                    <a:p>
                      <a:pPr marL="171450" indent="-171450" algn="ctr">
                        <a:buFontTx/>
                        <a:buChar char="-"/>
                      </a:pPr>
                      <a:r>
                        <a:rPr lang="en-US" sz="900" b="0" dirty="0" smtClean="0">
                          <a:solidFill>
                            <a:schemeClr val="bg1"/>
                          </a:solidFill>
                          <a:latin typeface="Century Gothic" pitchFamily="34" charset="0"/>
                          <a:ea typeface="MS PGothic" pitchFamily="34" charset="-128"/>
                        </a:rPr>
                        <a:t>The replication</a:t>
                      </a:r>
                      <a:r>
                        <a:rPr lang="en-US" sz="900" b="0" baseline="0" dirty="0" smtClean="0">
                          <a:solidFill>
                            <a:schemeClr val="bg1"/>
                          </a:solidFill>
                          <a:latin typeface="Century Gothic" pitchFamily="34" charset="0"/>
                          <a:ea typeface="MS PGothic" pitchFamily="34" charset="-128"/>
                        </a:rPr>
                        <a:t> of a laser session</a:t>
                      </a:r>
                      <a:r>
                        <a:rPr lang="en-US" sz="900" b="0" dirty="0" smtClean="0">
                          <a:solidFill>
                            <a:schemeClr val="bg1"/>
                          </a:solidFill>
                          <a:latin typeface="Century Gothic" pitchFamily="34" charset="0"/>
                          <a:ea typeface="MS PGothic" pitchFamily="34" charset="-128"/>
                        </a:rPr>
                        <a:t> performed at </a:t>
                      </a:r>
                      <a:r>
                        <a:rPr lang="en-US" sz="900" b="0" baseline="0" dirty="0" smtClean="0">
                          <a:solidFill>
                            <a:schemeClr val="bg1"/>
                          </a:solidFill>
                          <a:latin typeface="Century Gothic" pitchFamily="34" charset="0"/>
                          <a:ea typeface="MS PGothic" pitchFamily="34" charset="-128"/>
                        </a:rPr>
                        <a:t> </a:t>
                      </a:r>
                      <a:r>
                        <a:rPr lang="en-US" sz="900" b="0" dirty="0" smtClean="0">
                          <a:solidFill>
                            <a:schemeClr val="bg1"/>
                          </a:solidFill>
                          <a:latin typeface="Century Gothic" pitchFamily="34" charset="0"/>
                          <a:ea typeface="MS PGothic" pitchFamily="34" charset="-128"/>
                        </a:rPr>
                        <a:t>LACLINIC-MONTREUX  (tested by independent laboratories)</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i="0" baseline="0" dirty="0" smtClean="0">
                          <a:solidFill>
                            <a:srgbClr val="FFFFFF"/>
                          </a:solidFill>
                          <a:latin typeface="Century Gothic" pitchFamily="18" charset="0"/>
                        </a:rPr>
                        <a:t>unique and patented combination of cutting-edge depigmentation molecules: LHA, white </a:t>
                      </a:r>
                      <a:r>
                        <a:rPr lang="en-US" sz="900" b="0" i="0" baseline="0" dirty="0" err="1" smtClean="0">
                          <a:solidFill>
                            <a:srgbClr val="FFFFFF"/>
                          </a:solidFill>
                          <a:latin typeface="Century Gothic" pitchFamily="18" charset="0"/>
                        </a:rPr>
                        <a:t>ceramides</a:t>
                      </a:r>
                      <a:r>
                        <a:rPr lang="en-US" sz="900" b="0" i="0" baseline="0" dirty="0" smtClean="0">
                          <a:solidFill>
                            <a:srgbClr val="FFFFFF"/>
                          </a:solidFill>
                          <a:latin typeface="Century Gothic" pitchFamily="18" charset="0"/>
                        </a:rPr>
                        <a:t>, vitamin Cg, red algae</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baseline="0" dirty="0" smtClean="0">
                          <a:solidFill>
                            <a:schemeClr val="bg1"/>
                          </a:solidFill>
                          <a:latin typeface="Century Gothic" pitchFamily="34" charset="0"/>
                          <a:ea typeface="MS PGothic" pitchFamily="34" charset="-128"/>
                        </a:rPr>
                        <a:t>Sumptuous texture</a:t>
                      </a:r>
                      <a:endParaRPr lang="en-US" sz="900" b="0" dirty="0" smtClean="0">
                        <a:solidFill>
                          <a:schemeClr val="bg1"/>
                        </a:solidFill>
                        <a:latin typeface="Century Gothic" pitchFamily="34" charset="0"/>
                      </a:endParaRPr>
                    </a:p>
                    <a:p>
                      <a:pPr algn="ctr" eaLnBrk="1" hangingPunct="1"/>
                      <a:endParaRPr lang="en-US" sz="900" b="0" dirty="0" smtClean="0">
                        <a:solidFill>
                          <a:schemeClr val="bg1"/>
                        </a:solidFill>
                        <a:latin typeface="Century Gothic" pitchFamily="34" charset="0"/>
                      </a:endParaRPr>
                    </a:p>
                    <a:p>
                      <a:pPr marL="0" marR="0" indent="0" algn="ctr" defTabSz="801472" rtl="0" eaLnBrk="1" fontAlgn="auto" latinLnBrk="0" hangingPunct="1">
                        <a:lnSpc>
                          <a:spcPct val="100000"/>
                        </a:lnSpc>
                        <a:spcBef>
                          <a:spcPts val="0"/>
                        </a:spcBef>
                        <a:spcAft>
                          <a:spcPts val="0"/>
                        </a:spcAft>
                        <a:buClrTx/>
                        <a:buSzTx/>
                        <a:buFontTx/>
                        <a:buNone/>
                        <a:tabLst/>
                        <a:defRPr/>
                      </a:pPr>
                      <a:r>
                        <a:rPr lang="en-US" sz="900" b="1" dirty="0" smtClean="0">
                          <a:solidFill>
                            <a:schemeClr val="bg1"/>
                          </a:solidFill>
                          <a:latin typeface="Century Gothic" pitchFamily="34" charset="0"/>
                        </a:rPr>
                        <a:t> </a:t>
                      </a:r>
                      <a:r>
                        <a:rPr lang="en-US" sz="900" b="1" u="sng" dirty="0" smtClean="0">
                          <a:solidFill>
                            <a:schemeClr val="bg1"/>
                          </a:solidFill>
                          <a:latin typeface="Century Gothic" pitchFamily="34" charset="0"/>
                        </a:rPr>
                        <a:t>Wrinkles  &amp; Loss</a:t>
                      </a:r>
                      <a:r>
                        <a:rPr lang="en-US" sz="900" b="1" u="sng" baseline="0" dirty="0" smtClean="0">
                          <a:solidFill>
                            <a:schemeClr val="bg1"/>
                          </a:solidFill>
                          <a:latin typeface="Century Gothic" pitchFamily="34" charset="0"/>
                        </a:rPr>
                        <a:t> of elasticity</a:t>
                      </a:r>
                      <a:r>
                        <a:rPr lang="en-US" sz="900" b="1" u="sng" dirty="0" smtClean="0">
                          <a:solidFill>
                            <a:schemeClr val="bg1"/>
                          </a:solidFill>
                          <a:latin typeface="Century Gothic" pitchFamily="34" charset="0"/>
                        </a:rPr>
                        <a:t> </a:t>
                      </a:r>
                      <a:r>
                        <a:rPr lang="en-US" sz="900" b="1" u="sng" baseline="0" noProof="0" dirty="0" smtClean="0">
                          <a:solidFill>
                            <a:schemeClr val="bg1"/>
                          </a:solidFill>
                          <a:latin typeface="Century Gothic" pitchFamily="34" charset="0"/>
                          <a:sym typeface="Wingdings" pitchFamily="2" charset="2"/>
                        </a:rPr>
                        <a:t> </a:t>
                      </a:r>
                      <a:r>
                        <a:rPr lang="en-US" sz="900" b="0" u="none" dirty="0" smtClean="0">
                          <a:solidFill>
                            <a:schemeClr val="bg1"/>
                          </a:solidFill>
                          <a:latin typeface="Century Gothic" pitchFamily="34" charset="0"/>
                        </a:rPr>
                        <a:t>RE-PLASTY PROFILLER: </a:t>
                      </a:r>
                    </a:p>
                    <a:p>
                      <a:pPr marL="171450" indent="-171450" algn="ctr">
                        <a:buFontTx/>
                        <a:buChar char="-"/>
                      </a:pPr>
                      <a:r>
                        <a:rPr lang="en-US" sz="900" b="0" dirty="0" smtClean="0">
                          <a:solidFill>
                            <a:schemeClr val="bg1"/>
                          </a:solidFill>
                          <a:latin typeface="Century Gothic" pitchFamily="34" charset="0"/>
                          <a:ea typeface="MS PGothic" pitchFamily="34" charset="-128"/>
                        </a:rPr>
                        <a:t>Developed </a:t>
                      </a:r>
                      <a:r>
                        <a:rPr kumimoji="0" lang="en-US" sz="900" b="0" i="0" u="none" strike="noStrike" kern="1200" cap="none" spc="0" normalizeH="0" baseline="0" noProof="0" dirty="0" smtClean="0">
                          <a:ln>
                            <a:noFill/>
                          </a:ln>
                          <a:solidFill>
                            <a:schemeClr val="bg1"/>
                          </a:solidFill>
                          <a:effectLst/>
                          <a:uLnTx/>
                          <a:uFillTx/>
                          <a:latin typeface="Century Gothic" pitchFamily="34" charset="0"/>
                          <a:cs typeface="+mn-cs"/>
                        </a:rPr>
                        <a:t>in collaboration with a </a:t>
                      </a:r>
                      <a:r>
                        <a:rPr lang="en-US" sz="900" b="0" i="0" dirty="0" smtClean="0">
                          <a:solidFill>
                            <a:srgbClr val="FFFFFF"/>
                          </a:solidFill>
                          <a:latin typeface="Century Gothic" pitchFamily="18" charset="0"/>
                        </a:rPr>
                        <a:t>prestigious aesthetic medicine clinic</a:t>
                      </a:r>
                      <a:r>
                        <a:rPr lang="en-US" sz="900" b="0" i="0" baseline="0" dirty="0" smtClean="0">
                          <a:solidFill>
                            <a:srgbClr val="FFFFFF"/>
                          </a:solidFill>
                          <a:latin typeface="Century Gothic" pitchFamily="18" charset="0"/>
                        </a:rPr>
                        <a:t> </a:t>
                      </a:r>
                      <a:r>
                        <a:rPr lang="en-US" sz="900" b="0" dirty="0" smtClean="0">
                          <a:solidFill>
                            <a:schemeClr val="bg1"/>
                          </a:solidFill>
                          <a:latin typeface="Century Gothic" pitchFamily="34" charset="0"/>
                          <a:ea typeface="MS PGothic" pitchFamily="34" charset="-128"/>
                        </a:rPr>
                        <a:t>(tested by independent laboratories)</a:t>
                      </a:r>
                    </a:p>
                    <a:p>
                      <a:pPr marL="171450" indent="-171450" algn="ctr">
                        <a:buFontTx/>
                        <a:buChar char="-"/>
                      </a:pPr>
                      <a:r>
                        <a:rPr lang="en-US" sz="900" b="0" dirty="0" smtClean="0">
                          <a:solidFill>
                            <a:schemeClr val="bg1"/>
                          </a:solidFill>
                          <a:latin typeface="Century Gothic" pitchFamily="34" charset="0"/>
                          <a:ea typeface="MS PGothic" pitchFamily="34" charset="-128"/>
                        </a:rPr>
                        <a:t>The alternative to a hyaluronic acid injection</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i="0" baseline="0" dirty="0" smtClean="0">
                          <a:solidFill>
                            <a:srgbClr val="FFFFFF"/>
                          </a:solidFill>
                          <a:latin typeface="Century Gothic" pitchFamily="18" charset="0"/>
                        </a:rPr>
                        <a:t>2 types of hyaluronic acids (high and low molecular weights) </a:t>
                      </a:r>
                      <a:r>
                        <a:rPr lang="en-US" sz="900" b="0" baseline="0" dirty="0" smtClean="0">
                          <a:solidFill>
                            <a:schemeClr val="bg1"/>
                          </a:solidFill>
                          <a:latin typeface="Century Gothic" pitchFamily="34" charset="0"/>
                          <a:ea typeface="MS PGothic" pitchFamily="34" charset="-128"/>
                        </a:rPr>
                        <a:t>= same active ingredients as those used in aesthetic medicine, in high concentration.</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baseline="0" dirty="0" smtClean="0">
                          <a:solidFill>
                            <a:schemeClr val="bg1"/>
                          </a:solidFill>
                          <a:latin typeface="Century Gothic" pitchFamily="34" charset="0"/>
                          <a:ea typeface="MS PGothic" pitchFamily="34" charset="-128"/>
                        </a:rPr>
                        <a:t>LR2412 to boost Hyaluronic acid natural synthesis (long term action)</a:t>
                      </a:r>
                    </a:p>
                    <a:p>
                      <a:pPr marL="171450" marR="0" lvl="1" indent="-171450" algn="ctr" defTabSz="801472" rtl="0" eaLnBrk="1" fontAlgn="auto" latinLnBrk="0" hangingPunct="1">
                        <a:lnSpc>
                          <a:spcPct val="100000"/>
                        </a:lnSpc>
                        <a:spcBef>
                          <a:spcPts val="0"/>
                        </a:spcBef>
                        <a:spcAft>
                          <a:spcPts val="0"/>
                        </a:spcAft>
                        <a:buClrTx/>
                        <a:buSzTx/>
                        <a:buFontTx/>
                        <a:buChar char="-"/>
                        <a:tabLst/>
                        <a:defRPr/>
                      </a:pPr>
                      <a:r>
                        <a:rPr lang="en-US" sz="900" b="0" baseline="0" dirty="0" smtClean="0">
                          <a:solidFill>
                            <a:schemeClr val="bg1"/>
                          </a:solidFill>
                          <a:latin typeface="Century Gothic" pitchFamily="34" charset="0"/>
                          <a:ea typeface="MS PGothic" pitchFamily="34" charset="-128"/>
                        </a:rPr>
                        <a:t>Sumptuous texture</a:t>
                      </a:r>
                    </a:p>
                  </a:txBody>
                  <a:tcPr>
                    <a:noFill/>
                  </a:tcPr>
                </a:tc>
              </a:tr>
            </a:tbl>
          </a:graphicData>
        </a:graphic>
      </p:graphicFrame>
      <p:sp>
        <p:nvSpPr>
          <p:cNvPr id="3" name="ZoneTexte 2"/>
          <p:cNvSpPr txBox="1"/>
          <p:nvPr/>
        </p:nvSpPr>
        <p:spPr>
          <a:xfrm>
            <a:off x="-36512" y="1124744"/>
            <a:ext cx="1152128" cy="553998"/>
          </a:xfrm>
          <a:prstGeom prst="rect">
            <a:avLst/>
          </a:prstGeom>
          <a:noFill/>
        </p:spPr>
        <p:txBody>
          <a:bodyPr wrap="square" rtlCol="0">
            <a:spAutoFit/>
          </a:bodyPr>
          <a:lstStyle/>
          <a:p>
            <a:pPr algn="ctr"/>
            <a:r>
              <a:rPr lang="fr-FR" sz="1000" dirty="0" smtClean="0">
                <a:solidFill>
                  <a:srgbClr val="FFFFFF"/>
                </a:solidFill>
                <a:latin typeface="Century Gothic" pitchFamily="34" charset="0"/>
              </a:rPr>
              <a:t>IF THE CUSTOMER BUYS:</a:t>
            </a:r>
            <a:endParaRPr lang="fr-FR" sz="1000" dirty="0">
              <a:solidFill>
                <a:srgbClr val="FFFFFF"/>
              </a:solidFill>
              <a:latin typeface="Century Gothic" pitchFamily="34" charset="0"/>
            </a:endParaRPr>
          </a:p>
        </p:txBody>
      </p:sp>
      <p:sp>
        <p:nvSpPr>
          <p:cNvPr id="4" name="Flèche droite 3"/>
          <p:cNvSpPr/>
          <p:nvPr/>
        </p:nvSpPr>
        <p:spPr bwMode="auto">
          <a:xfrm>
            <a:off x="827584" y="441396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lang="fr-FR" sz="2100" smtClean="0">
              <a:solidFill>
                <a:srgbClr val="000000"/>
              </a:solidFill>
              <a:latin typeface="Century Gothic" pitchFamily="34" charset="0"/>
            </a:endParaRPr>
          </a:p>
        </p:txBody>
      </p:sp>
      <p:sp>
        <p:nvSpPr>
          <p:cNvPr id="5" name="ZoneTexte 4"/>
          <p:cNvSpPr txBox="1"/>
          <p:nvPr/>
        </p:nvSpPr>
        <p:spPr>
          <a:xfrm>
            <a:off x="1907703" y="1196752"/>
            <a:ext cx="1656185" cy="400110"/>
          </a:xfrm>
          <a:prstGeom prst="rect">
            <a:avLst/>
          </a:prstGeom>
          <a:noFill/>
        </p:spPr>
        <p:txBody>
          <a:bodyPr wrap="square" rtlCol="0">
            <a:spAutoFit/>
          </a:bodyPr>
          <a:lstStyle/>
          <a:p>
            <a:pPr algn="ctr"/>
            <a:r>
              <a:rPr lang="fr-FR" sz="1000" dirty="0" smtClean="0">
                <a:solidFill>
                  <a:srgbClr val="FFFFFF"/>
                </a:solidFill>
                <a:latin typeface="Century Gothic" pitchFamily="34" charset="0"/>
              </a:rPr>
              <a:t>INTRODUCTION + GLOBAL ARGUMENT:</a:t>
            </a:r>
            <a:endParaRPr lang="fr-FR" sz="1000" dirty="0">
              <a:solidFill>
                <a:srgbClr val="FFFFFF"/>
              </a:solidFill>
              <a:latin typeface="Century Gothic" pitchFamily="34" charset="0"/>
            </a:endParaRPr>
          </a:p>
        </p:txBody>
      </p:sp>
      <p:sp>
        <p:nvSpPr>
          <p:cNvPr id="6" name="ZoneTexte 5"/>
          <p:cNvSpPr txBox="1"/>
          <p:nvPr/>
        </p:nvSpPr>
        <p:spPr>
          <a:xfrm>
            <a:off x="5436096" y="1310571"/>
            <a:ext cx="1656185" cy="246221"/>
          </a:xfrm>
          <a:prstGeom prst="rect">
            <a:avLst/>
          </a:prstGeom>
          <a:noFill/>
        </p:spPr>
        <p:txBody>
          <a:bodyPr wrap="square" rtlCol="0">
            <a:spAutoFit/>
          </a:bodyPr>
          <a:lstStyle/>
          <a:p>
            <a:pPr algn="ctr"/>
            <a:r>
              <a:rPr lang="fr-FR" sz="1000" dirty="0" smtClean="0">
                <a:solidFill>
                  <a:srgbClr val="FFFFFF"/>
                </a:solidFill>
                <a:latin typeface="Century Gothic" pitchFamily="34" charset="0"/>
              </a:rPr>
              <a:t>HR UNIQUENESS:</a:t>
            </a:r>
            <a:endParaRPr lang="fr-FR" sz="1000" dirty="0">
              <a:solidFill>
                <a:srgbClr val="FFFFFF"/>
              </a:solidFill>
              <a:latin typeface="Century Gothic" pitchFamily="34" charset="0"/>
            </a:endParaRPr>
          </a:p>
        </p:txBody>
      </p:sp>
      <p:pic>
        <p:nvPicPr>
          <p:cNvPr id="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39" y="4174179"/>
            <a:ext cx="368545" cy="69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27583" y="1196752"/>
            <a:ext cx="129614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LINK SELL WITH SKINCARE :</a:t>
            </a:r>
            <a:endParaRPr lang="fr-FR" sz="1000" dirty="0">
              <a:solidFill>
                <a:schemeClr val="bg1"/>
              </a:solidFill>
              <a:latin typeface="Century Gothic" pitchFamily="34" charset="0"/>
            </a:endParaRPr>
          </a:p>
        </p:txBody>
      </p:sp>
      <p:pic>
        <p:nvPicPr>
          <p:cNvPr id="9" name="Image 8" descr="a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21088"/>
            <a:ext cx="576064" cy="576064"/>
          </a:xfrm>
          <a:prstGeom prst="rect">
            <a:avLst/>
          </a:prstGeom>
        </p:spPr>
      </p:pic>
      <p:sp>
        <p:nvSpPr>
          <p:cNvPr id="10" name="ZoneTexte 9"/>
          <p:cNvSpPr txBox="1"/>
          <p:nvPr/>
        </p:nvSpPr>
        <p:spPr>
          <a:xfrm rot="16200000">
            <a:off x="1423972" y="3953381"/>
            <a:ext cx="4774594" cy="369332"/>
          </a:xfrm>
          <a:prstGeom prst="rect">
            <a:avLst/>
          </a:prstGeom>
          <a:noFill/>
        </p:spPr>
        <p:txBody>
          <a:bodyPr wrap="square" rtlCol="0">
            <a:spAutoFit/>
          </a:bodyPr>
          <a:lstStyle/>
          <a:p>
            <a:pPr algn="ctr"/>
            <a:r>
              <a:rPr lang="fr-FR" dirty="0" smtClean="0">
                <a:solidFill>
                  <a:schemeClr val="bg1"/>
                </a:solidFill>
                <a:latin typeface="Century Gothic" pitchFamily="34" charset="0"/>
              </a:rPr>
              <a:t>MIRROR DIAGNOSIS</a:t>
            </a:r>
            <a:endParaRPr lang="fr-FR" dirty="0">
              <a:solidFill>
                <a:schemeClr val="bg1"/>
              </a:solidFill>
              <a:latin typeface="Century Gothic" pitchFamily="34" charset="0"/>
            </a:endParaRPr>
          </a:p>
        </p:txBody>
      </p:sp>
      <p:sp>
        <p:nvSpPr>
          <p:cNvPr id="11" name="Rectangle 10"/>
          <p:cNvSpPr/>
          <p:nvPr/>
        </p:nvSpPr>
        <p:spPr bwMode="auto">
          <a:xfrm>
            <a:off x="1907703" y="1955485"/>
            <a:ext cx="1656185" cy="7534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3" name="Picture 2" descr="8886f902-9a63-42d3-9764-b26f968b4d04@lore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1678742"/>
            <a:ext cx="203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dc5a0e45-2c7d-4052-9dc5-7bf1f4cd4b22@lore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2954344"/>
            <a:ext cx="222250" cy="6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0336" y="4466020"/>
            <a:ext cx="643731" cy="51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PRO FILLER BOOK copie"/>
          <p:cNvPicPr>
            <a:picLocks noChangeAspect="1" noChangeArrowheads="1"/>
          </p:cNvPicPr>
          <p:nvPr/>
        </p:nvPicPr>
        <p:blipFill>
          <a:blip r:embed="rId9" cstate="print">
            <a:extLst>
              <a:ext uri="{28A0092B-C50C-407E-A947-70E740481C1C}">
                <a14:useLocalDpi xmlns:a14="http://schemas.microsoft.com/office/drawing/2010/main" val="0"/>
              </a:ext>
            </a:extLst>
          </a:blip>
          <a:srcRect l="28427" t="24596" r="26996" b="2036"/>
          <a:stretch>
            <a:fillRect/>
          </a:stretch>
        </p:blipFill>
        <p:spPr bwMode="auto">
          <a:xfrm>
            <a:off x="4251772" y="5589240"/>
            <a:ext cx="176212" cy="5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custDataLst>
              <p:tags r:id="rId1"/>
            </p:custDataLst>
          </p:nvPr>
        </p:nvSpPr>
        <p:spPr bwMode="auto">
          <a:xfrm>
            <a:off x="2555776" y="44624"/>
            <a:ext cx="6497737"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Re-PLASTY SERUM</a:t>
            </a:r>
          </a:p>
          <a:p>
            <a:pPr algn="r" fontAlgn="base">
              <a:spcBef>
                <a:spcPct val="0"/>
              </a:spcBef>
              <a:spcAft>
                <a:spcPct val="0"/>
              </a:spcAft>
            </a:pPr>
            <a:r>
              <a:rPr lang="en-US" sz="1600" dirty="0" smtClean="0">
                <a:solidFill>
                  <a:srgbClr val="FFFFFF"/>
                </a:solidFill>
              </a:rPr>
              <a:t>SYNTHESIS</a:t>
            </a:r>
            <a:endParaRPr lang="en-US" sz="1600" dirty="0">
              <a:solidFill>
                <a:srgbClr val="FFFFFF"/>
              </a:solidFill>
            </a:endParaRPr>
          </a:p>
        </p:txBody>
      </p:sp>
    </p:spTree>
    <p:extLst>
      <p:ext uri="{BB962C8B-B14F-4D97-AF65-F5344CB8AC3E}">
        <p14:creationId xmlns:p14="http://schemas.microsoft.com/office/powerpoint/2010/main" val="30781389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11031747"/>
              </p:ext>
            </p:extLst>
          </p:nvPr>
        </p:nvGraphicFramePr>
        <p:xfrm>
          <a:off x="35496" y="1685032"/>
          <a:ext cx="8928991" cy="5056336"/>
        </p:xfrm>
        <a:graphic>
          <a:graphicData uri="http://schemas.openxmlformats.org/drawingml/2006/table">
            <a:tbl>
              <a:tblPr firstRow="1" bandRow="1">
                <a:tableStyleId>{5C22544A-7EE6-4342-B048-85BDC9FD1C3A}</a:tableStyleId>
              </a:tblPr>
              <a:tblGrid>
                <a:gridCol w="1080120"/>
                <a:gridCol w="720080"/>
                <a:gridCol w="1704260"/>
                <a:gridCol w="383972"/>
                <a:gridCol w="5040559"/>
              </a:tblGrid>
              <a:tr h="5056336">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FOUNDATION</a:t>
                      </a:r>
                    </a:p>
                  </a:txBody>
                  <a:tcPr>
                    <a:noFill/>
                  </a:tcPr>
                </a:tc>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SERUM</a:t>
                      </a:r>
                    </a:p>
                    <a:p>
                      <a:pPr algn="ctr"/>
                      <a:r>
                        <a:rPr lang="fr-FR" sz="1000" b="0" baseline="0" dirty="0" smtClean="0">
                          <a:solidFill>
                            <a:schemeClr val="bg1"/>
                          </a:solidFill>
                          <a:latin typeface="Century Gothic" pitchFamily="34" charset="0"/>
                        </a:rPr>
                        <a:t> + </a:t>
                      </a:r>
                    </a:p>
                    <a:p>
                      <a:pPr algn="ctr"/>
                      <a:r>
                        <a:rPr lang="fr-FR" sz="1000" b="0" baseline="0" dirty="0" smtClean="0">
                          <a:solidFill>
                            <a:schemeClr val="bg1"/>
                          </a:solidFill>
                          <a:latin typeface="Century Gothic" pitchFamily="34" charset="0"/>
                        </a:rPr>
                        <a:t>CREAM</a:t>
                      </a:r>
                      <a:endParaRPr lang="fr-FR" sz="1000" b="0" dirty="0" smtClean="0">
                        <a:solidFill>
                          <a:schemeClr val="bg1"/>
                        </a:solidFill>
                        <a:latin typeface="Century Gothic" pitchFamily="34" charset="0"/>
                      </a:endParaRPr>
                    </a:p>
                    <a:p>
                      <a:pPr algn="ctr"/>
                      <a:endParaRPr lang="fr-FR" sz="1000" b="0" dirty="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p>
                      <a:pPr algn="ctr"/>
                      <a:r>
                        <a:rPr lang="en-US" sz="1000" b="0" noProof="0" dirty="0" smtClean="0">
                          <a:solidFill>
                            <a:schemeClr val="bg1"/>
                          </a:solidFill>
                          <a:latin typeface="Century Gothic" pitchFamily="34" charset="0"/>
                        </a:rPr>
                        <a:t>BA: “</a:t>
                      </a:r>
                      <a:r>
                        <a:rPr lang="en-US" sz="1000" b="1" i="1" noProof="0" dirty="0" smtClean="0">
                          <a:solidFill>
                            <a:schemeClr val="bg1"/>
                          </a:solidFill>
                          <a:latin typeface="Century Gothic" pitchFamily="34" charset="0"/>
                        </a:rPr>
                        <a:t>How do</a:t>
                      </a:r>
                      <a:r>
                        <a:rPr lang="en-US" sz="1000" b="1" i="1" baseline="0" noProof="0" dirty="0" smtClean="0">
                          <a:solidFill>
                            <a:schemeClr val="bg1"/>
                          </a:solidFill>
                          <a:latin typeface="Century Gothic" pitchFamily="34" charset="0"/>
                        </a:rPr>
                        <a:t> you take care of your skin?/ What is your daily skincare routine?”</a:t>
                      </a:r>
                      <a:endParaRPr lang="en-US" sz="1000" b="1" i="1" noProof="0" dirty="0" smtClean="0">
                        <a:solidFill>
                          <a:schemeClr val="bg1"/>
                        </a:solidFill>
                        <a:latin typeface="Century Gothic" pitchFamily="34" charset="0"/>
                      </a:endParaRPr>
                    </a:p>
                    <a:p>
                      <a:pPr algn="ctr"/>
                      <a:endParaRPr lang="en-US" sz="900" b="0" baseline="0" noProof="0" dirty="0" smtClean="0">
                        <a:solidFill>
                          <a:schemeClr val="bg1"/>
                        </a:solidFill>
                        <a:latin typeface="Century Gothic" pitchFamily="34" charset="0"/>
                        <a:sym typeface="Wingdings" pitchFamily="2" charset="2"/>
                      </a:endParaRPr>
                    </a:p>
                    <a:p>
                      <a:pPr algn="ctr"/>
                      <a:endParaRPr lang="en-US" sz="900" b="0" baseline="0" noProof="0" dirty="0" smtClean="0">
                        <a:solidFill>
                          <a:schemeClr val="bg1"/>
                        </a:solidFill>
                        <a:latin typeface="Century Gothic" pitchFamily="34" charset="0"/>
                        <a:sym typeface="Wingdings" pitchFamily="2" charset="2"/>
                      </a:endParaRPr>
                    </a:p>
                    <a:p>
                      <a:pPr algn="ctr"/>
                      <a:r>
                        <a:rPr lang="en-US" sz="1000" b="0" baseline="0" noProof="0" dirty="0" smtClean="0">
                          <a:solidFill>
                            <a:schemeClr val="bg1"/>
                          </a:solidFill>
                          <a:latin typeface="Century Gothic" pitchFamily="34" charset="0"/>
                        </a:rPr>
                        <a:t>“As </a:t>
                      </a:r>
                      <a:r>
                        <a:rPr lang="en-US" sz="1000" b="1" baseline="0" noProof="0" dirty="0" smtClean="0">
                          <a:solidFill>
                            <a:schemeClr val="bg1"/>
                          </a:solidFill>
                          <a:latin typeface="Century Gothic" pitchFamily="34" charset="0"/>
                        </a:rPr>
                        <a:t>skincare brings 50% of make-up result</a:t>
                      </a:r>
                      <a:r>
                        <a:rPr lang="en-US" sz="1000" b="0" baseline="0" noProof="0" dirty="0" smtClean="0">
                          <a:solidFill>
                            <a:schemeClr val="bg1"/>
                          </a:solidFill>
                          <a:latin typeface="Century Gothic" pitchFamily="34" charset="0"/>
                        </a:rPr>
                        <a:t>, it is really necessary to prepare the skin with an adapted skincare routine before any make-up application.” </a:t>
                      </a: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SERUM?</a:t>
                      </a:r>
                    </a:p>
                    <a:p>
                      <a:pPr algn="ctr"/>
                      <a:r>
                        <a:rPr lang="en-US" sz="1000" b="0" baseline="0" noProof="0" dirty="0" smtClean="0">
                          <a:solidFill>
                            <a:schemeClr val="bg1"/>
                          </a:solidFill>
                          <a:latin typeface="Century Gothic" pitchFamily="34" charset="0"/>
                          <a:sym typeface="Wingdings" pitchFamily="2" charset="2"/>
                        </a:rPr>
                        <a:t> “A serum is </a:t>
                      </a:r>
                      <a:r>
                        <a:rPr lang="en-US" sz="1000" b="1" baseline="0" noProof="0" dirty="0" smtClean="0">
                          <a:solidFill>
                            <a:schemeClr val="bg1"/>
                          </a:solidFill>
                          <a:latin typeface="Century Gothic" pitchFamily="34" charset="0"/>
                          <a:sym typeface="Wingdings" pitchFamily="2" charset="2"/>
                        </a:rPr>
                        <a:t>highly concentrated in active ingredients</a:t>
                      </a:r>
                      <a:r>
                        <a:rPr lang="en-US" sz="1000" b="0" baseline="0" noProof="0" dirty="0" smtClean="0">
                          <a:solidFill>
                            <a:schemeClr val="bg1"/>
                          </a:solidFill>
                          <a:latin typeface="Century Gothic" pitchFamily="34" charset="0"/>
                          <a:sym typeface="Wingdings" pitchFamily="2" charset="2"/>
                        </a:rPr>
                        <a:t>, its fluid texture melts instantly onto the skin to </a:t>
                      </a:r>
                      <a:r>
                        <a:rPr lang="en-US" sz="1000" b="1" baseline="0" noProof="0" dirty="0" smtClean="0">
                          <a:solidFill>
                            <a:schemeClr val="bg1"/>
                          </a:solidFill>
                          <a:latin typeface="Century Gothic" pitchFamily="34" charset="0"/>
                          <a:sym typeface="Wingdings" pitchFamily="2" charset="2"/>
                        </a:rPr>
                        <a:t>act in depth</a:t>
                      </a:r>
                      <a:r>
                        <a:rPr lang="en-US" sz="1000" b="0" baseline="0" noProof="0" dirty="0" smtClean="0">
                          <a:solidFill>
                            <a:schemeClr val="bg1"/>
                          </a:solidFill>
                          <a:latin typeface="Century Gothic" pitchFamily="34" charset="0"/>
                          <a:sym typeface="Wingdings" pitchFamily="2" charset="2"/>
                        </a:rPr>
                        <a:t> and at the heart of the skin.”</a:t>
                      </a:r>
                    </a:p>
                    <a:p>
                      <a:pPr algn="ctr"/>
                      <a:endParaRPr lang="en-US" sz="1000" b="0" baseline="0" noProof="0" dirty="0" smtClean="0">
                        <a:solidFill>
                          <a:schemeClr val="bg1"/>
                        </a:solidFill>
                        <a:latin typeface="Century Gothic" pitchFamily="34" charset="0"/>
                        <a:sym typeface="Wingdings" pitchFamily="2" charset="2"/>
                      </a:endParaRPr>
                    </a:p>
                    <a:p>
                      <a:pPr algn="ctr"/>
                      <a:r>
                        <a:rPr lang="en-US" sz="1000" b="1" baseline="0" noProof="0" dirty="0" smtClean="0">
                          <a:solidFill>
                            <a:schemeClr val="bg1"/>
                          </a:solidFill>
                          <a:latin typeface="Century Gothic" pitchFamily="34" charset="0"/>
                          <a:sym typeface="Wingdings" pitchFamily="2" charset="2"/>
                        </a:rPr>
                        <a:t>WHY A CREAM?</a:t>
                      </a:r>
                    </a:p>
                    <a:p>
                      <a:pPr algn="ctr"/>
                      <a:r>
                        <a:rPr lang="en-US" sz="1000" b="0" baseline="0" noProof="0" dirty="0" smtClean="0">
                          <a:solidFill>
                            <a:schemeClr val="bg1"/>
                          </a:solidFill>
                          <a:latin typeface="Century Gothic" pitchFamily="34" charset="0"/>
                          <a:sym typeface="Wingdings" pitchFamily="2" charset="2"/>
                        </a:rPr>
                        <a:t>“A cream </a:t>
                      </a:r>
                      <a:r>
                        <a:rPr lang="en-US" sz="1000" b="1" baseline="0" noProof="0" dirty="0" smtClean="0">
                          <a:solidFill>
                            <a:schemeClr val="bg1"/>
                          </a:solidFill>
                          <a:latin typeface="Century Gothic" pitchFamily="34" charset="0"/>
                          <a:sym typeface="Wingdings" pitchFamily="2" charset="2"/>
                        </a:rPr>
                        <a:t>completes and prolongs </a:t>
                      </a:r>
                      <a:r>
                        <a:rPr lang="en-US" sz="1000" b="0" baseline="0" noProof="0" dirty="0" smtClean="0">
                          <a:solidFill>
                            <a:schemeClr val="bg1"/>
                          </a:solidFill>
                          <a:latin typeface="Century Gothic" pitchFamily="34" charset="0"/>
                          <a:sym typeface="Wingdings" pitchFamily="2" charset="2"/>
                        </a:rPr>
                        <a:t>the serum effects and brings </a:t>
                      </a:r>
                      <a:r>
                        <a:rPr lang="en-US" sz="1000" b="1" baseline="0" noProof="0" dirty="0" smtClean="0">
                          <a:solidFill>
                            <a:schemeClr val="bg1"/>
                          </a:solidFill>
                          <a:latin typeface="Century Gothic" pitchFamily="34" charset="0"/>
                          <a:sym typeface="Wingdings" pitchFamily="2" charset="2"/>
                        </a:rPr>
                        <a:t>comfort</a:t>
                      </a:r>
                      <a:r>
                        <a:rPr lang="en-US" sz="1000" b="0" baseline="0" noProof="0" dirty="0" smtClean="0">
                          <a:solidFill>
                            <a:schemeClr val="bg1"/>
                          </a:solidFill>
                          <a:latin typeface="Century Gothic" pitchFamily="34" charset="0"/>
                          <a:sym typeface="Wingdings" pitchFamily="2" charset="2"/>
                        </a:rPr>
                        <a:t> to the skin.”</a:t>
                      </a:r>
                      <a:endParaRPr lang="en-US" sz="1000" b="0" noProof="0" dirty="0" smtClean="0">
                        <a:solidFill>
                          <a:schemeClr val="bg1"/>
                        </a:solidFill>
                        <a:latin typeface="Century Gothic" pitchFamily="34" charset="0"/>
                      </a:endParaRPr>
                    </a:p>
                  </a:txBody>
                  <a:tcPr>
                    <a:noFill/>
                  </a:tcPr>
                </a:tc>
                <a:tc>
                  <a:txBody>
                    <a:bodyPr/>
                    <a:lstStyle/>
                    <a:p>
                      <a:pPr algn="ctr"/>
                      <a:endParaRPr lang="en-US" sz="900" b="0" noProof="0" dirty="0" smtClean="0">
                        <a:solidFill>
                          <a:schemeClr val="bg1"/>
                        </a:solidFill>
                        <a:latin typeface="Century Gothic" pitchFamily="34" charset="0"/>
                      </a:endParaRPr>
                    </a:p>
                  </a:txBody>
                  <a:tcPr>
                    <a:noFill/>
                  </a:tcPr>
                </a:tc>
                <a:tc>
                  <a:txBody>
                    <a:bodyPr/>
                    <a:lstStyle/>
                    <a:p>
                      <a:pPr algn="ctr"/>
                      <a:endParaRPr lang="en-US" sz="1000" b="0" noProof="0" dirty="0" smtClean="0">
                        <a:solidFill>
                          <a:schemeClr val="bg1"/>
                        </a:solidFill>
                        <a:latin typeface="Century Gothic" pitchFamily="34" charset="0"/>
                      </a:endParaRPr>
                    </a:p>
                    <a:p>
                      <a:pPr algn="ctr"/>
                      <a:r>
                        <a:rPr lang="en-US" sz="1000" b="1" u="sng" baseline="0" dirty="0" smtClean="0">
                          <a:solidFill>
                            <a:schemeClr val="bg1"/>
                          </a:solidFill>
                          <a:latin typeface="Century Gothic" pitchFamily="34" charset="0"/>
                        </a:rPr>
                        <a:t>To sooth, protect and repair the skin during the day </a:t>
                      </a:r>
                      <a:r>
                        <a:rPr lang="en-US" sz="1000" b="0" u="sng" baseline="0" noProof="0" dirty="0" smtClean="0">
                          <a:solidFill>
                            <a:schemeClr val="bg1"/>
                          </a:solidFill>
                          <a:latin typeface="Century Gothic" pitchFamily="34" charset="0"/>
                          <a:sym typeface="Wingdings" pitchFamily="2" charset="2"/>
                        </a:rPr>
                        <a:t></a:t>
                      </a:r>
                      <a:r>
                        <a:rPr lang="en-US" sz="1000" b="0" u="sng" dirty="0" smtClean="0">
                          <a:solidFill>
                            <a:schemeClr val="bg1"/>
                          </a:solidFill>
                          <a:latin typeface="Century Gothic" pitchFamily="34" charset="0"/>
                        </a:rPr>
                        <a:t> </a:t>
                      </a:r>
                    </a:p>
                    <a:p>
                      <a:pPr algn="ctr"/>
                      <a:r>
                        <a:rPr lang="en-US" sz="1000" b="0" noProof="0" dirty="0" smtClean="0">
                          <a:solidFill>
                            <a:schemeClr val="bg1"/>
                          </a:solidFill>
                          <a:latin typeface="Century Gothic" pitchFamily="34" charset="0"/>
                        </a:rPr>
                        <a:t>RE-PLASTY AGE RECOVERY DAY</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Century Gothic" pitchFamily="34" charset="0"/>
                          <a:ea typeface="MS PGothic" pitchFamily="34" charset="-128"/>
                        </a:rPr>
                        <a:t>- Developed </a:t>
                      </a:r>
                      <a:r>
                        <a:rPr kumimoji="0" lang="en-US" sz="1000" b="0" i="0" u="none" strike="noStrike" kern="1200" cap="none" spc="0" normalizeH="0" baseline="0" noProof="0" dirty="0" smtClean="0">
                          <a:ln>
                            <a:noFill/>
                          </a:ln>
                          <a:solidFill>
                            <a:schemeClr val="bg1"/>
                          </a:solidFill>
                          <a:effectLst/>
                          <a:uLnTx/>
                          <a:uFillTx/>
                          <a:latin typeface="Century Gothic" pitchFamily="34" charset="0"/>
                          <a:cs typeface="+mn-cs"/>
                        </a:rPr>
                        <a:t>in collaboration with a </a:t>
                      </a:r>
                      <a:r>
                        <a:rPr lang="en-US" sz="1000" b="0" i="0" dirty="0" smtClean="0">
                          <a:solidFill>
                            <a:srgbClr val="FFFFFF"/>
                          </a:solidFill>
                          <a:latin typeface="Century Gothic" pitchFamily="18" charset="0"/>
                        </a:rPr>
                        <a:t>prestigious aesthetic medicine clinic (stars). </a:t>
                      </a:r>
                      <a:r>
                        <a:rPr lang="en-US" sz="1000" b="0" dirty="0" smtClean="0">
                          <a:solidFill>
                            <a:schemeClr val="bg1"/>
                          </a:solidFill>
                          <a:latin typeface="Century Gothic" pitchFamily="34" charset="0"/>
                          <a:ea typeface="MS PGothic" pitchFamily="34" charset="-128"/>
                        </a:rPr>
                        <a:t> </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noProof="0" dirty="0" smtClean="0">
                          <a:solidFill>
                            <a:schemeClr val="bg1"/>
                          </a:solidFill>
                          <a:latin typeface="Century Gothic" pitchFamily="34" charset="0"/>
                        </a:rPr>
                        <a:t>- Replicates the efficacy of a post-procedure treatment to sooth, repair and protect the skin during the day.</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Century Gothic" pitchFamily="34" charset="0"/>
                        </a:rPr>
                        <a:t>- The 1</a:t>
                      </a:r>
                      <a:r>
                        <a:rPr lang="en-US" sz="1000" b="0" baseline="30000" dirty="0" smtClean="0">
                          <a:solidFill>
                            <a:schemeClr val="bg1"/>
                          </a:solidFill>
                          <a:latin typeface="Century Gothic" pitchFamily="34" charset="0"/>
                        </a:rPr>
                        <a:t>st</a:t>
                      </a:r>
                      <a:r>
                        <a:rPr lang="en-US" sz="1000" b="0" dirty="0" smtClean="0">
                          <a:solidFill>
                            <a:schemeClr val="bg1"/>
                          </a:solidFill>
                          <a:latin typeface="Century Gothic" pitchFamily="34" charset="0"/>
                        </a:rPr>
                        <a:t> “bandage”</a:t>
                      </a:r>
                      <a:r>
                        <a:rPr lang="en-US" sz="1000" b="0" baseline="0" dirty="0" smtClean="0">
                          <a:solidFill>
                            <a:schemeClr val="bg1"/>
                          </a:solidFill>
                          <a:latin typeface="Century Gothic" pitchFamily="34" charset="0"/>
                        </a:rPr>
                        <a:t> </a:t>
                      </a:r>
                      <a:r>
                        <a:rPr lang="en-US" sz="1000" b="0" dirty="0" smtClean="0">
                          <a:solidFill>
                            <a:schemeClr val="bg1"/>
                          </a:solidFill>
                          <a:latin typeface="Century Gothic" pitchFamily="34" charset="0"/>
                        </a:rPr>
                        <a:t>textured cream </a:t>
                      </a:r>
                      <a:endParaRPr lang="en-US" sz="1000" b="0" noProof="0" dirty="0" smtClean="0">
                        <a:solidFill>
                          <a:schemeClr val="bg1"/>
                        </a:solidFill>
                        <a:latin typeface="Century Gothic" pitchFamily="34" charset="0"/>
                      </a:endParaRP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1000" b="0" baseline="0" noProof="0" dirty="0" smtClean="0">
                          <a:solidFill>
                            <a:schemeClr val="bg1"/>
                          </a:solidFill>
                          <a:latin typeface="Century Gothic" pitchFamily="34" charset="0"/>
                        </a:rPr>
                        <a:t>Strong and </a:t>
                      </a:r>
                      <a:r>
                        <a:rPr lang="en-US" sz="1000" b="0" dirty="0" smtClean="0">
                          <a:solidFill>
                            <a:schemeClr val="bg1"/>
                          </a:solidFill>
                          <a:latin typeface="Century Gothic" pitchFamily="34" charset="0"/>
                        </a:rPr>
                        <a:t>complete antioxidant complex (</a:t>
                      </a:r>
                      <a:r>
                        <a:rPr lang="en-US" sz="1000" b="0" dirty="0" err="1" smtClean="0">
                          <a:solidFill>
                            <a:schemeClr val="bg1"/>
                          </a:solidFill>
                          <a:latin typeface="Century Gothic" pitchFamily="34" charset="0"/>
                        </a:rPr>
                        <a:t>vit</a:t>
                      </a:r>
                      <a:r>
                        <a:rPr lang="en-US" sz="1000" b="0" dirty="0" smtClean="0">
                          <a:solidFill>
                            <a:schemeClr val="bg1"/>
                          </a:solidFill>
                          <a:latin typeface="Century Gothic" pitchFamily="34" charset="0"/>
                        </a:rPr>
                        <a:t>. C+ E):  protect the skin against a broad spectrum of free radicals.</a:t>
                      </a: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1000" b="0" dirty="0" smtClean="0">
                          <a:solidFill>
                            <a:schemeClr val="bg1"/>
                          </a:solidFill>
                          <a:latin typeface="Century Gothic" pitchFamily="34" charset="0"/>
                        </a:rPr>
                        <a:t>Amazing sensorial “bandage” texture cream.</a:t>
                      </a:r>
                    </a:p>
                    <a:p>
                      <a:pPr algn="ctr">
                        <a:defRPr/>
                      </a:pPr>
                      <a:endParaRPr lang="en-US" sz="1000" b="0" dirty="0" smtClean="0">
                        <a:solidFill>
                          <a:schemeClr val="bg1"/>
                        </a:solidFill>
                        <a:latin typeface="Century Gothic" pitchFamily="34" charset="0"/>
                      </a:endParaRPr>
                    </a:p>
                    <a:p>
                      <a:pPr algn="ctr">
                        <a:defRPr/>
                      </a:pPr>
                      <a:endParaRPr lang="en-US" sz="1000" b="0" noProof="0" dirty="0" smtClean="0">
                        <a:solidFill>
                          <a:schemeClr val="bg1"/>
                        </a:solidFill>
                        <a:latin typeface="Century Gothic" pitchFamily="34" charset="0"/>
                      </a:endParaRPr>
                    </a:p>
                    <a:p>
                      <a:pPr algn="ctr">
                        <a:defRPr/>
                      </a:pPr>
                      <a:endParaRPr lang="en-US" sz="1000" b="0" noProof="0" dirty="0" smtClean="0">
                        <a:solidFill>
                          <a:schemeClr val="bg1"/>
                        </a:solidFill>
                        <a:latin typeface="Century Gothic" pitchFamily="34" charset="0"/>
                      </a:endParaRPr>
                    </a:p>
                    <a:p>
                      <a:pPr algn="ctr">
                        <a:defRPr/>
                      </a:pPr>
                      <a:endParaRPr lang="en-US" sz="1000" b="0" noProof="0" dirty="0" smtClean="0">
                        <a:solidFill>
                          <a:schemeClr val="bg1"/>
                        </a:solidFill>
                        <a:latin typeface="Century Gothic" pitchFamily="34" charset="0"/>
                      </a:endParaRPr>
                    </a:p>
                    <a:p>
                      <a:pPr algn="ctr">
                        <a:defRPr/>
                      </a:pPr>
                      <a:endParaRPr lang="en-US" sz="1000" b="0" noProof="0" dirty="0" smtClean="0">
                        <a:solidFill>
                          <a:schemeClr val="bg1"/>
                        </a:solidFill>
                        <a:latin typeface="Century Gothic" pitchFamily="34" charset="0"/>
                      </a:endParaRPr>
                    </a:p>
                    <a:p>
                      <a:pPr marL="0" marR="0" indent="0" algn="ctr" defTabSz="801472" rtl="0" eaLnBrk="1" fontAlgn="auto" latinLnBrk="0" hangingPunct="1">
                        <a:lnSpc>
                          <a:spcPct val="100000"/>
                        </a:lnSpc>
                        <a:spcBef>
                          <a:spcPts val="0"/>
                        </a:spcBef>
                        <a:spcAft>
                          <a:spcPts val="0"/>
                        </a:spcAft>
                        <a:buClrTx/>
                        <a:buSzTx/>
                        <a:buFontTx/>
                        <a:buNone/>
                        <a:tabLst/>
                        <a:defRPr/>
                      </a:pPr>
                      <a:endParaRPr lang="en-US" sz="1000" b="0" u="sng" dirty="0" smtClean="0">
                        <a:solidFill>
                          <a:schemeClr val="bg1"/>
                        </a:solidFill>
                        <a:latin typeface="Century Gothic" pitchFamily="34" charset="0"/>
                      </a:endParaRP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Century Gothic" pitchFamily="34" charset="0"/>
                        </a:rPr>
                        <a:t>To accelerate</a:t>
                      </a:r>
                      <a:r>
                        <a:rPr lang="en-US" sz="1000" b="1" u="sng" baseline="0" dirty="0" smtClean="0">
                          <a:solidFill>
                            <a:schemeClr val="bg1"/>
                          </a:solidFill>
                          <a:latin typeface="Century Gothic" pitchFamily="34" charset="0"/>
                        </a:rPr>
                        <a:t> the skin regeneration </a:t>
                      </a:r>
                      <a:r>
                        <a:rPr lang="en-US" sz="1000" b="1" u="sng" dirty="0" smtClean="0">
                          <a:solidFill>
                            <a:schemeClr val="bg1"/>
                          </a:solidFill>
                          <a:latin typeface="Century Gothic" pitchFamily="34" charset="0"/>
                        </a:rPr>
                        <a:t>during the night </a:t>
                      </a:r>
                      <a:r>
                        <a:rPr lang="en-US" sz="1000" b="1" u="sng" baseline="0" noProof="0" dirty="0" smtClean="0">
                          <a:solidFill>
                            <a:schemeClr val="bg1"/>
                          </a:solidFill>
                          <a:latin typeface="Century Gothic" pitchFamily="34" charset="0"/>
                          <a:sym typeface="Wingdings" pitchFamily="2" charset="2"/>
                        </a:rPr>
                        <a:t></a:t>
                      </a:r>
                      <a:r>
                        <a:rPr lang="en-US" sz="1000" b="0" u="sng" dirty="0" smtClean="0">
                          <a:solidFill>
                            <a:schemeClr val="bg1"/>
                          </a:solidFill>
                          <a:latin typeface="Century Gothic" pitchFamily="34" charset="0"/>
                        </a:rPr>
                        <a:t> </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noProof="0" dirty="0" smtClean="0">
                          <a:solidFill>
                            <a:schemeClr val="bg1"/>
                          </a:solidFill>
                          <a:latin typeface="Century Gothic" pitchFamily="34" charset="0"/>
                        </a:rPr>
                        <a:t>RE-PLASTY AGE RECOVERY NIGHT</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Century Gothic" pitchFamily="34" charset="0"/>
                          <a:ea typeface="MS PGothic" pitchFamily="34" charset="-128"/>
                        </a:rPr>
                        <a:t>- Developed </a:t>
                      </a:r>
                      <a:r>
                        <a:rPr kumimoji="0" lang="en-US" sz="1000" b="0" i="0" u="none" strike="noStrike" kern="1200" cap="none" spc="0" normalizeH="0" baseline="0" noProof="0" dirty="0" smtClean="0">
                          <a:ln>
                            <a:noFill/>
                          </a:ln>
                          <a:solidFill>
                            <a:schemeClr val="bg1"/>
                          </a:solidFill>
                          <a:effectLst/>
                          <a:uLnTx/>
                          <a:uFillTx/>
                          <a:latin typeface="Century Gothic" pitchFamily="34" charset="0"/>
                          <a:cs typeface="+mn-cs"/>
                        </a:rPr>
                        <a:t>in collaboration with a </a:t>
                      </a:r>
                      <a:r>
                        <a:rPr lang="en-US" sz="1000" b="0" i="0" dirty="0" smtClean="0">
                          <a:solidFill>
                            <a:srgbClr val="FFFFFF"/>
                          </a:solidFill>
                          <a:latin typeface="Century Gothic" pitchFamily="18" charset="0"/>
                        </a:rPr>
                        <a:t>prestigious aesthetic medicine clinic (stars). </a:t>
                      </a:r>
                      <a:r>
                        <a:rPr lang="en-US" sz="1000" b="0" dirty="0" smtClean="0">
                          <a:solidFill>
                            <a:schemeClr val="bg1"/>
                          </a:solidFill>
                          <a:latin typeface="Century Gothic" pitchFamily="34" charset="0"/>
                          <a:ea typeface="MS PGothic" pitchFamily="34" charset="-128"/>
                        </a:rPr>
                        <a:t> </a:t>
                      </a: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1000" b="0" noProof="0" dirty="0" smtClean="0">
                          <a:solidFill>
                            <a:schemeClr val="bg1"/>
                          </a:solidFill>
                          <a:latin typeface="Century Gothic" pitchFamily="34" charset="0"/>
                        </a:rPr>
                        <a:t>Inspired by</a:t>
                      </a:r>
                      <a:r>
                        <a:rPr lang="en-US" sz="1000" b="0" baseline="0" noProof="0" dirty="0" smtClean="0">
                          <a:solidFill>
                            <a:schemeClr val="bg1"/>
                          </a:solidFill>
                          <a:latin typeface="Century Gothic" pitchFamily="34" charset="0"/>
                        </a:rPr>
                        <a:t> </a:t>
                      </a:r>
                      <a:r>
                        <a:rPr lang="en-US" sz="1000" b="0" noProof="0" dirty="0" smtClean="0">
                          <a:solidFill>
                            <a:schemeClr val="bg1"/>
                          </a:solidFill>
                          <a:latin typeface="Century Gothic" pitchFamily="34" charset="0"/>
                        </a:rPr>
                        <a:t>the post-procedure solution used by Dr. </a:t>
                      </a:r>
                      <a:r>
                        <a:rPr lang="en-US" sz="1000" b="0" noProof="0" dirty="0" err="1" smtClean="0">
                          <a:solidFill>
                            <a:schemeClr val="bg1"/>
                          </a:solidFill>
                          <a:latin typeface="Century Gothic" pitchFamily="34" charset="0"/>
                        </a:rPr>
                        <a:t>Pfulg</a:t>
                      </a:r>
                      <a:r>
                        <a:rPr lang="en-US" sz="1000" b="0" noProof="0" dirty="0" smtClean="0">
                          <a:solidFill>
                            <a:schemeClr val="bg1"/>
                          </a:solidFill>
                          <a:latin typeface="Century Gothic" pitchFamily="34" charset="0"/>
                        </a:rPr>
                        <a:t> to repair and regenerate skin after intervention:</a:t>
                      </a:r>
                      <a:r>
                        <a:rPr lang="en-US" sz="1000" b="0" baseline="0" noProof="0" dirty="0" smtClean="0">
                          <a:solidFill>
                            <a:schemeClr val="bg1"/>
                          </a:solidFill>
                          <a:latin typeface="Century Gothic" pitchFamily="34" charset="0"/>
                        </a:rPr>
                        <a:t> “bandage” cream.</a:t>
                      </a:r>
                      <a:endParaRPr lang="en-US" sz="1000" b="0" noProof="0" dirty="0" smtClean="0">
                        <a:solidFill>
                          <a:schemeClr val="bg1"/>
                        </a:solidFill>
                        <a:latin typeface="Century Gothic" pitchFamily="34" charset="0"/>
                      </a:endParaRPr>
                    </a:p>
                    <a:p>
                      <a:pPr marL="171450" marR="0" indent="-171450" algn="ctr" defTabSz="801472" rtl="0" eaLnBrk="1" fontAlgn="auto" latinLnBrk="0" hangingPunct="1">
                        <a:lnSpc>
                          <a:spcPct val="100000"/>
                        </a:lnSpc>
                        <a:spcBef>
                          <a:spcPts val="0"/>
                        </a:spcBef>
                        <a:spcAft>
                          <a:spcPts val="0"/>
                        </a:spcAft>
                        <a:buClrTx/>
                        <a:buSzTx/>
                        <a:buFontTx/>
                        <a:buChar char="-"/>
                        <a:tabLst/>
                        <a:defRPr/>
                      </a:pPr>
                      <a:r>
                        <a:rPr lang="en-US" sz="1000" b="0" noProof="0" dirty="0" smtClean="0">
                          <a:solidFill>
                            <a:schemeClr val="bg1"/>
                          </a:solidFill>
                          <a:latin typeface="Century Gothic" pitchFamily="34" charset="0"/>
                        </a:rPr>
                        <a:t>For the 1</a:t>
                      </a:r>
                      <a:r>
                        <a:rPr lang="en-US" sz="1000" b="0" baseline="30000" noProof="0" dirty="0" smtClean="0">
                          <a:solidFill>
                            <a:schemeClr val="bg1"/>
                          </a:solidFill>
                          <a:latin typeface="Century Gothic" pitchFamily="34" charset="0"/>
                        </a:rPr>
                        <a:t>st</a:t>
                      </a:r>
                      <a:r>
                        <a:rPr lang="en-US" sz="1000" b="0" noProof="0" dirty="0" smtClean="0">
                          <a:solidFill>
                            <a:schemeClr val="bg1"/>
                          </a:solidFill>
                          <a:latin typeface="Century Gothic" pitchFamily="34" charset="0"/>
                        </a:rPr>
                        <a:t> time, highly concentrated in </a:t>
                      </a:r>
                      <a:r>
                        <a:rPr lang="en-US" sz="1000" b="0" noProof="0" dirty="0" err="1" smtClean="0">
                          <a:solidFill>
                            <a:schemeClr val="bg1"/>
                          </a:solidFill>
                          <a:latin typeface="Century Gothic" pitchFamily="34" charset="0"/>
                        </a:rPr>
                        <a:t>ProXylane</a:t>
                      </a:r>
                      <a:r>
                        <a:rPr lang="en-US" sz="1000" b="0" noProof="0" dirty="0" smtClean="0">
                          <a:solidFill>
                            <a:schemeClr val="bg1"/>
                          </a:solidFill>
                          <a:latin typeface="Century Gothic" pitchFamily="34" charset="0"/>
                        </a:rPr>
                        <a:t> (30%), for an instant radical correction of all age scars: wrinkles, skin damage and imperfections. </a:t>
                      </a:r>
                    </a:p>
                    <a:p>
                      <a:pPr marL="171450" marR="0" indent="-171450" algn="ctr" defTabSz="801472" rtl="0" eaLnBrk="1" fontAlgn="auto" latinLnBrk="0" hangingPunct="1">
                        <a:lnSpc>
                          <a:spcPct val="100000"/>
                        </a:lnSpc>
                        <a:spcBef>
                          <a:spcPts val="0"/>
                        </a:spcBef>
                        <a:spcAft>
                          <a:spcPts val="0"/>
                        </a:spcAft>
                        <a:buClrTx/>
                        <a:buSzTx/>
                        <a:buFontTx/>
                        <a:buChar char="-"/>
                        <a:tabLst/>
                        <a:defRPr/>
                      </a:pPr>
                      <a:endParaRPr lang="en-US" sz="1000" b="0" noProof="0" dirty="0" smtClean="0">
                        <a:solidFill>
                          <a:schemeClr val="bg1"/>
                        </a:solidFill>
                        <a:latin typeface="Century Gothic" pitchFamily="34" charset="0"/>
                      </a:endParaRPr>
                    </a:p>
                    <a:p>
                      <a:pPr marL="0" marR="0" indent="0" algn="ctr" defTabSz="801472" rtl="0" eaLnBrk="1" fontAlgn="auto" latinLnBrk="0" hangingPunct="1">
                        <a:lnSpc>
                          <a:spcPct val="100000"/>
                        </a:lnSpc>
                        <a:spcBef>
                          <a:spcPts val="0"/>
                        </a:spcBef>
                        <a:spcAft>
                          <a:spcPts val="0"/>
                        </a:spcAft>
                        <a:buClrTx/>
                        <a:buSzTx/>
                        <a:buFontTx/>
                        <a:buNone/>
                        <a:tabLst/>
                        <a:defRPr/>
                      </a:pPr>
                      <a:endParaRPr lang="fr-FR" sz="1000" b="0" noProof="0" dirty="0" smtClean="0">
                        <a:solidFill>
                          <a:schemeClr val="bg1"/>
                        </a:solidFill>
                        <a:latin typeface="Century Gothic" pitchFamily="34" charset="0"/>
                      </a:endParaRPr>
                    </a:p>
                    <a:p>
                      <a:pPr algn="ctr"/>
                      <a:endParaRPr lang="en-US" sz="1000" b="0" noProof="0" dirty="0" smtClean="0">
                        <a:solidFill>
                          <a:schemeClr val="bg1"/>
                        </a:solidFill>
                        <a:latin typeface="Century Gothic" pitchFamily="34" charset="0"/>
                      </a:endParaRPr>
                    </a:p>
                    <a:p>
                      <a:pPr algn="ctr"/>
                      <a:endParaRPr lang="en-US" sz="800" b="0" u="sng" baseline="0" dirty="0" smtClean="0">
                        <a:solidFill>
                          <a:schemeClr val="bg1"/>
                        </a:solidFill>
                        <a:latin typeface="Century Gothic" pitchFamily="34" charset="0"/>
                      </a:endParaRPr>
                    </a:p>
                    <a:p>
                      <a:pPr algn="ctr"/>
                      <a:endParaRPr lang="en-US" sz="800" b="0" u="sng" baseline="0" dirty="0" smtClean="0">
                        <a:solidFill>
                          <a:schemeClr val="bg1"/>
                        </a:solidFill>
                        <a:latin typeface="Century Gothic" pitchFamily="34" charset="0"/>
                      </a:endParaRPr>
                    </a:p>
                    <a:p>
                      <a:pPr algn="ctr"/>
                      <a:endParaRPr lang="en-US" sz="800" b="0" u="sng" baseline="0" dirty="0" smtClean="0">
                        <a:solidFill>
                          <a:schemeClr val="bg1"/>
                        </a:solidFill>
                        <a:latin typeface="Century Gothic" pitchFamily="34" charset="0"/>
                      </a:endParaRPr>
                    </a:p>
                    <a:p>
                      <a:pPr algn="ctr"/>
                      <a:endParaRPr lang="en-US" sz="800" b="0" u="sng" baseline="0" dirty="0" smtClean="0">
                        <a:solidFill>
                          <a:schemeClr val="bg1"/>
                        </a:solidFill>
                        <a:latin typeface="Century Gothic" pitchFamily="34" charset="0"/>
                      </a:endParaRPr>
                    </a:p>
                    <a:p>
                      <a:pPr algn="ctr"/>
                      <a:endParaRPr lang="en-US" sz="800" b="0" u="sng" baseline="0" dirty="0" smtClean="0">
                        <a:solidFill>
                          <a:schemeClr val="bg1"/>
                        </a:solidFill>
                        <a:latin typeface="Century Gothic" pitchFamily="34" charset="0"/>
                      </a:endParaRPr>
                    </a:p>
                  </a:txBody>
                  <a:tcPr>
                    <a:noFill/>
                  </a:tcPr>
                </a:tc>
              </a:tr>
            </a:tbl>
          </a:graphicData>
        </a:graphic>
      </p:graphicFrame>
      <p:sp>
        <p:nvSpPr>
          <p:cNvPr id="3" name="ZoneTexte 2"/>
          <p:cNvSpPr txBox="1"/>
          <p:nvPr/>
        </p:nvSpPr>
        <p:spPr>
          <a:xfrm>
            <a:off x="-36512" y="1124744"/>
            <a:ext cx="1152128" cy="553998"/>
          </a:xfrm>
          <a:prstGeom prst="rect">
            <a:avLst/>
          </a:prstGeom>
          <a:noFill/>
        </p:spPr>
        <p:txBody>
          <a:bodyPr wrap="square" rtlCol="0">
            <a:spAutoFit/>
          </a:bodyPr>
          <a:lstStyle/>
          <a:p>
            <a:pPr algn="ctr"/>
            <a:r>
              <a:rPr lang="fr-FR" sz="1000" dirty="0" smtClean="0">
                <a:solidFill>
                  <a:srgbClr val="FFFFFF"/>
                </a:solidFill>
                <a:latin typeface="Century Gothic" pitchFamily="34" charset="0"/>
              </a:rPr>
              <a:t>IF THE CUSTOMER BUYS:</a:t>
            </a:r>
            <a:endParaRPr lang="fr-FR" sz="1000" dirty="0">
              <a:solidFill>
                <a:srgbClr val="FFFFFF"/>
              </a:solidFill>
              <a:latin typeface="Century Gothic" pitchFamily="34" charset="0"/>
            </a:endParaRPr>
          </a:p>
        </p:txBody>
      </p:sp>
      <p:sp>
        <p:nvSpPr>
          <p:cNvPr id="4" name="Flèche droite 3"/>
          <p:cNvSpPr/>
          <p:nvPr/>
        </p:nvSpPr>
        <p:spPr bwMode="auto">
          <a:xfrm>
            <a:off x="755576" y="4551037"/>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lang="fr-FR" sz="2100" smtClean="0">
              <a:solidFill>
                <a:srgbClr val="000000"/>
              </a:solidFill>
              <a:latin typeface="Century Gothic" pitchFamily="34" charset="0"/>
            </a:endParaRPr>
          </a:p>
        </p:txBody>
      </p:sp>
      <p:sp>
        <p:nvSpPr>
          <p:cNvPr id="5" name="ZoneTexte 4"/>
          <p:cNvSpPr txBox="1"/>
          <p:nvPr/>
        </p:nvSpPr>
        <p:spPr>
          <a:xfrm>
            <a:off x="1907704" y="1196752"/>
            <a:ext cx="1656185" cy="400110"/>
          </a:xfrm>
          <a:prstGeom prst="rect">
            <a:avLst/>
          </a:prstGeom>
          <a:noFill/>
        </p:spPr>
        <p:txBody>
          <a:bodyPr wrap="square" rtlCol="0">
            <a:spAutoFit/>
          </a:bodyPr>
          <a:lstStyle/>
          <a:p>
            <a:pPr algn="ctr"/>
            <a:r>
              <a:rPr lang="fr-FR" sz="1000" dirty="0" smtClean="0">
                <a:solidFill>
                  <a:srgbClr val="FFFFFF"/>
                </a:solidFill>
                <a:latin typeface="Century Gothic" pitchFamily="34" charset="0"/>
              </a:rPr>
              <a:t>INTRODUCTION + GLOBAL ARGUMENT:</a:t>
            </a:r>
            <a:endParaRPr lang="fr-FR" sz="1000" dirty="0">
              <a:solidFill>
                <a:srgbClr val="FFFFFF"/>
              </a:solidFill>
              <a:latin typeface="Century Gothic" pitchFamily="34" charset="0"/>
            </a:endParaRPr>
          </a:p>
        </p:txBody>
      </p:sp>
      <p:sp>
        <p:nvSpPr>
          <p:cNvPr id="6" name="ZoneTexte 5"/>
          <p:cNvSpPr txBox="1"/>
          <p:nvPr/>
        </p:nvSpPr>
        <p:spPr>
          <a:xfrm>
            <a:off x="5580111" y="1238563"/>
            <a:ext cx="1656185" cy="246221"/>
          </a:xfrm>
          <a:prstGeom prst="rect">
            <a:avLst/>
          </a:prstGeom>
          <a:noFill/>
        </p:spPr>
        <p:txBody>
          <a:bodyPr wrap="square" rtlCol="0">
            <a:spAutoFit/>
          </a:bodyPr>
          <a:lstStyle/>
          <a:p>
            <a:pPr algn="ctr"/>
            <a:r>
              <a:rPr lang="fr-FR" sz="1000" dirty="0" smtClean="0">
                <a:solidFill>
                  <a:srgbClr val="FFFFFF"/>
                </a:solidFill>
                <a:latin typeface="Century Gothic" pitchFamily="34" charset="0"/>
              </a:rPr>
              <a:t>HR UNIQUENESS:</a:t>
            </a:r>
            <a:endParaRPr lang="fr-FR" sz="1000" dirty="0">
              <a:solidFill>
                <a:srgbClr val="FFFFFF"/>
              </a:solidFill>
              <a:latin typeface="Century Gothic" pitchFamily="34" charset="0"/>
            </a:endParaRPr>
          </a:p>
        </p:txBody>
      </p:sp>
      <p:pic>
        <p:nvPicPr>
          <p:cNvPr id="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72" y="4246187"/>
            <a:ext cx="368545" cy="69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1452" y="4138047"/>
            <a:ext cx="688580" cy="51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6" cstate="print">
            <a:lum bright="-12000" contrast="30000"/>
            <a:extLst>
              <a:ext uri="{28A0092B-C50C-407E-A947-70E740481C1C}">
                <a14:useLocalDpi xmlns:a14="http://schemas.microsoft.com/office/drawing/2010/main" val="0"/>
              </a:ext>
            </a:extLst>
          </a:blip>
          <a:srcRect/>
          <a:stretch>
            <a:fillRect/>
          </a:stretch>
        </p:blipFill>
        <p:spPr bwMode="auto">
          <a:xfrm>
            <a:off x="4283969" y="1749274"/>
            <a:ext cx="393428" cy="45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899592" y="1196752"/>
            <a:ext cx="129614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LINK SELL WITH SKINCARE :</a:t>
            </a:r>
            <a:endParaRPr lang="fr-FR" sz="1000" dirty="0">
              <a:solidFill>
                <a:schemeClr val="bg1"/>
              </a:solidFill>
              <a:latin typeface="Century Gothic" pitchFamily="34" charset="0"/>
            </a:endParaRPr>
          </a:p>
        </p:txBody>
      </p:sp>
      <p:pic>
        <p:nvPicPr>
          <p:cNvPr id="11" name="Image 10" descr="a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624" y="4365104"/>
            <a:ext cx="576064" cy="576064"/>
          </a:xfrm>
          <a:prstGeom prst="rect">
            <a:avLst/>
          </a:prstGeom>
        </p:spPr>
      </p:pic>
      <p:sp>
        <p:nvSpPr>
          <p:cNvPr id="12" name="ZoneTexte 11"/>
          <p:cNvSpPr txBox="1"/>
          <p:nvPr/>
        </p:nvSpPr>
        <p:spPr>
          <a:xfrm rot="16200000">
            <a:off x="1351964" y="3953381"/>
            <a:ext cx="4774594" cy="369332"/>
          </a:xfrm>
          <a:prstGeom prst="rect">
            <a:avLst/>
          </a:prstGeom>
          <a:noFill/>
        </p:spPr>
        <p:txBody>
          <a:bodyPr wrap="square" rtlCol="0">
            <a:spAutoFit/>
          </a:bodyPr>
          <a:lstStyle/>
          <a:p>
            <a:pPr algn="ctr"/>
            <a:r>
              <a:rPr lang="fr-FR" dirty="0" smtClean="0">
                <a:solidFill>
                  <a:schemeClr val="bg1"/>
                </a:solidFill>
                <a:latin typeface="Century Gothic" pitchFamily="34" charset="0"/>
              </a:rPr>
              <a:t>MIRROR DIAGNOSIS</a:t>
            </a:r>
            <a:endParaRPr lang="fr-FR" dirty="0">
              <a:solidFill>
                <a:schemeClr val="bg1"/>
              </a:solidFill>
              <a:latin typeface="Century Gothic" pitchFamily="34" charset="0"/>
            </a:endParaRPr>
          </a:p>
        </p:txBody>
      </p:sp>
      <p:sp>
        <p:nvSpPr>
          <p:cNvPr id="13" name="Rectangle 12"/>
          <p:cNvSpPr/>
          <p:nvPr/>
        </p:nvSpPr>
        <p:spPr bwMode="auto">
          <a:xfrm>
            <a:off x="1907704" y="1772816"/>
            <a:ext cx="1548172" cy="7534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16" name="Rectangle 15"/>
          <p:cNvSpPr>
            <a:spLocks noChangeArrowheads="1"/>
          </p:cNvSpPr>
          <p:nvPr>
            <p:custDataLst>
              <p:tags r:id="rId1"/>
            </p:custDataLst>
          </p:nvPr>
        </p:nvSpPr>
        <p:spPr bwMode="auto">
          <a:xfrm>
            <a:off x="2555776" y="44624"/>
            <a:ext cx="6497737"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Re-PLASTY CREAM</a:t>
            </a:r>
          </a:p>
          <a:p>
            <a:pPr algn="r" fontAlgn="base">
              <a:spcBef>
                <a:spcPct val="0"/>
              </a:spcBef>
              <a:spcAft>
                <a:spcPct val="0"/>
              </a:spcAft>
            </a:pPr>
            <a:r>
              <a:rPr lang="en-US" sz="1600" dirty="0" smtClean="0">
                <a:solidFill>
                  <a:srgbClr val="FFFFFF"/>
                </a:solidFill>
              </a:rPr>
              <a:t>SYNTHESIS</a:t>
            </a:r>
            <a:endParaRPr lang="en-US" sz="1600" dirty="0">
              <a:solidFill>
                <a:srgbClr val="FFFFFF"/>
              </a:solidFill>
            </a:endParaRPr>
          </a:p>
        </p:txBody>
      </p:sp>
    </p:spTree>
    <p:extLst>
      <p:ext uri="{BB962C8B-B14F-4D97-AF65-F5344CB8AC3E}">
        <p14:creationId xmlns:p14="http://schemas.microsoft.com/office/powerpoint/2010/main" val="15427985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383178"/>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CUSTOMER PROFILES</a:t>
            </a:r>
            <a:endParaRPr lang="en-US" sz="2800" dirty="0">
              <a:solidFill>
                <a:srgbClr val="B5A692"/>
              </a:solidFill>
            </a:endParaRPr>
          </a:p>
        </p:txBody>
      </p:sp>
      <p:pic>
        <p:nvPicPr>
          <p:cNvPr id="1026"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6" r="4654"/>
          <a:stretch/>
        </p:blipFill>
        <p:spPr bwMode="auto">
          <a:xfrm>
            <a:off x="611560" y="1196752"/>
            <a:ext cx="8029575"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9829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93352449"/>
              </p:ext>
            </p:extLst>
          </p:nvPr>
        </p:nvGraphicFramePr>
        <p:xfrm>
          <a:off x="35496" y="1685032"/>
          <a:ext cx="8855591" cy="5151120"/>
        </p:xfrm>
        <a:graphic>
          <a:graphicData uri="http://schemas.openxmlformats.org/drawingml/2006/table">
            <a:tbl>
              <a:tblPr firstRow="1" bandRow="1">
                <a:tableStyleId>{5C22544A-7EE6-4342-B048-85BDC9FD1C3A}</a:tableStyleId>
              </a:tblPr>
              <a:tblGrid>
                <a:gridCol w="1080120"/>
                <a:gridCol w="936104"/>
                <a:gridCol w="1944216"/>
                <a:gridCol w="360040"/>
                <a:gridCol w="4535111"/>
              </a:tblGrid>
              <a:tr h="5056336">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FOUNDATION</a:t>
                      </a:r>
                      <a:endParaRPr lang="fr-FR" sz="1000" b="0" dirty="0">
                        <a:solidFill>
                          <a:schemeClr val="bg1"/>
                        </a:solidFill>
                        <a:latin typeface="Century Gothic" pitchFamily="34" charset="0"/>
                      </a:endParaRPr>
                    </a:p>
                  </a:txBody>
                  <a:tcPr>
                    <a:noFill/>
                  </a:tcPr>
                </a:tc>
                <a:tc>
                  <a:txBody>
                    <a:bodyPr/>
                    <a:lstStyle/>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endParaRPr lang="fr-FR" sz="1000" b="0" dirty="0" smtClean="0">
                        <a:solidFill>
                          <a:schemeClr val="bg1"/>
                        </a:solidFill>
                        <a:latin typeface="Century Gothic" pitchFamily="34" charset="0"/>
                      </a:endParaRPr>
                    </a:p>
                    <a:p>
                      <a:pPr algn="ctr"/>
                      <a:r>
                        <a:rPr lang="fr-FR" sz="1000" b="0" dirty="0" smtClean="0">
                          <a:solidFill>
                            <a:schemeClr val="bg1"/>
                          </a:solidFill>
                          <a:latin typeface="Century Gothic" pitchFamily="34" charset="0"/>
                        </a:rPr>
                        <a:t>HR </a:t>
                      </a:r>
                    </a:p>
                    <a:p>
                      <a:pPr algn="ctr"/>
                      <a:r>
                        <a:rPr lang="fr-FR" sz="1000" b="0" dirty="0" smtClean="0">
                          <a:solidFill>
                            <a:schemeClr val="bg1"/>
                          </a:solidFill>
                          <a:latin typeface="Century Gothic" pitchFamily="34" charset="0"/>
                        </a:rPr>
                        <a:t>CLEANSERS</a:t>
                      </a:r>
                      <a:endParaRPr lang="fr-FR" sz="1000" b="0" dirty="0">
                        <a:solidFill>
                          <a:schemeClr val="bg1"/>
                        </a:solidFill>
                        <a:latin typeface="Century Gothic" pitchFamily="34" charset="0"/>
                      </a:endParaRPr>
                    </a:p>
                  </a:txBody>
                  <a:tcPr>
                    <a:noFill/>
                  </a:tcPr>
                </a:tc>
                <a:tc>
                  <a:txBody>
                    <a:bodyPr/>
                    <a:lstStyle/>
                    <a:p>
                      <a:pPr algn="ctr"/>
                      <a:endParaRPr lang="en-US" sz="900" b="0" noProof="0" dirty="0" smtClean="0">
                        <a:solidFill>
                          <a:schemeClr val="bg1"/>
                        </a:solidFill>
                        <a:latin typeface="Century Gothic" pitchFamily="34" charset="0"/>
                      </a:endParaRPr>
                    </a:p>
                    <a:p>
                      <a:pPr algn="ctr"/>
                      <a:r>
                        <a:rPr lang="en-US" sz="1000" b="0" noProof="0" dirty="0" smtClean="0">
                          <a:solidFill>
                            <a:schemeClr val="bg1"/>
                          </a:solidFill>
                          <a:latin typeface="Century Gothic" pitchFamily="34" charset="0"/>
                        </a:rPr>
                        <a:t>BA:</a:t>
                      </a:r>
                      <a:r>
                        <a:rPr lang="en-US" sz="1000" b="0" baseline="0" noProof="0" dirty="0" smtClean="0">
                          <a:solidFill>
                            <a:schemeClr val="bg1"/>
                          </a:solidFill>
                          <a:latin typeface="Century Gothic" pitchFamily="34" charset="0"/>
                        </a:rPr>
                        <a:t> </a:t>
                      </a:r>
                      <a:r>
                        <a:rPr lang="en-US" sz="1000" b="1" i="1" baseline="0" noProof="0" dirty="0" smtClean="0">
                          <a:solidFill>
                            <a:schemeClr val="bg1"/>
                          </a:solidFill>
                          <a:latin typeface="Century Gothic" pitchFamily="34" charset="0"/>
                        </a:rPr>
                        <a:t>“What is your daily cleansing ritual?” </a:t>
                      </a:r>
                      <a:endParaRPr lang="en-US" sz="1000" b="1" i="1"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algn="ctr"/>
                      <a:endParaRPr lang="en-US" sz="1000" b="0" baseline="0" noProof="0" dirty="0" smtClean="0">
                        <a:solidFill>
                          <a:schemeClr val="bg1"/>
                        </a:solidFill>
                        <a:latin typeface="Century Gothic" pitchFamily="34" charset="0"/>
                        <a:sym typeface="Wingdings" pitchFamily="2" charset="2"/>
                      </a:endParaRP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baseline="0" noProof="0" dirty="0" smtClean="0">
                          <a:solidFill>
                            <a:schemeClr val="bg1"/>
                          </a:solidFill>
                          <a:latin typeface="Century Gothic" pitchFamily="34" charset="0"/>
                          <a:sym typeface="Wingdings" pitchFamily="2" charset="2"/>
                        </a:rPr>
                        <a:t>“Before applying any beauty routine, it is very important to clean your skin with adapted product in order t</a:t>
                      </a:r>
                      <a:r>
                        <a:rPr lang="en-US" sz="1000" b="1" baseline="0" noProof="0" dirty="0" smtClean="0">
                          <a:solidFill>
                            <a:schemeClr val="bg1"/>
                          </a:solidFill>
                          <a:latin typeface="Century Gothic" pitchFamily="34" charset="0"/>
                          <a:sym typeface="Wingdings" pitchFamily="2" charset="2"/>
                        </a:rPr>
                        <a:t>o boost the penetration and the action of the skincare and to improve make-up results. </a:t>
                      </a:r>
                    </a:p>
                    <a:p>
                      <a:pPr marL="0" marR="0" indent="0" algn="ctr" defTabSz="801472" rtl="0" eaLnBrk="1" fontAlgn="auto" latinLnBrk="0" hangingPunct="1">
                        <a:lnSpc>
                          <a:spcPct val="100000"/>
                        </a:lnSpc>
                        <a:spcBef>
                          <a:spcPts val="0"/>
                        </a:spcBef>
                        <a:spcAft>
                          <a:spcPts val="0"/>
                        </a:spcAft>
                        <a:buClrTx/>
                        <a:buSzTx/>
                        <a:buFontTx/>
                        <a:buNone/>
                        <a:tabLst/>
                        <a:defRPr/>
                      </a:pPr>
                      <a:endParaRPr lang="en-US" sz="1000" b="0" baseline="0" noProof="0" dirty="0" smtClean="0">
                        <a:solidFill>
                          <a:schemeClr val="bg1"/>
                        </a:solidFill>
                        <a:latin typeface="Century Gothic" pitchFamily="34" charset="0"/>
                        <a:sym typeface="Wingdings" pitchFamily="2" charset="2"/>
                      </a:endParaRP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baseline="0" noProof="0" dirty="0" smtClean="0">
                          <a:solidFill>
                            <a:schemeClr val="bg1"/>
                          </a:solidFill>
                          <a:latin typeface="Century Gothic" pitchFamily="34" charset="0"/>
                          <a:sym typeface="Wingdings" pitchFamily="2" charset="2"/>
                        </a:rPr>
                        <a:t>We have discovered that there are two types of impurities: external impurities (make-up, environmental residues) AND cell residues, which are inside the skin and accelerate skin ageing (dead cells, waste of melanin, free radicals, etc.)</a:t>
                      </a:r>
                    </a:p>
                    <a:p>
                      <a:pPr marL="0" marR="0" indent="0" algn="ctr" defTabSz="801472" rtl="0" eaLnBrk="1" fontAlgn="auto" latinLnBrk="0" hangingPunct="1">
                        <a:lnSpc>
                          <a:spcPct val="100000"/>
                        </a:lnSpc>
                        <a:spcBef>
                          <a:spcPts val="0"/>
                        </a:spcBef>
                        <a:spcAft>
                          <a:spcPts val="0"/>
                        </a:spcAft>
                        <a:buClrTx/>
                        <a:buSzTx/>
                        <a:buFontTx/>
                        <a:buNone/>
                        <a:tabLst/>
                        <a:defRPr/>
                      </a:pPr>
                      <a:endParaRPr lang="en-US" sz="1000" b="0" baseline="0" noProof="0" dirty="0" smtClean="0">
                        <a:solidFill>
                          <a:schemeClr val="bg1"/>
                        </a:solidFill>
                        <a:latin typeface="Century Gothic" pitchFamily="34" charset="0"/>
                        <a:sym typeface="Wingdings" pitchFamily="2" charset="2"/>
                      </a:endParaRP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baseline="0" noProof="0" dirty="0" smtClean="0">
                          <a:solidFill>
                            <a:schemeClr val="bg1"/>
                          </a:solidFill>
                          <a:latin typeface="Century Gothic" pitchFamily="34" charset="0"/>
                          <a:sym typeface="Wingdings" pitchFamily="2" charset="2"/>
                        </a:rPr>
                        <a:t>May I present you our the </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1" baseline="0" noProof="0" dirty="0" smtClean="0">
                          <a:solidFill>
                            <a:schemeClr val="bg1"/>
                          </a:solidFill>
                          <a:latin typeface="Century Gothic" pitchFamily="34" charset="0"/>
                          <a:sym typeface="Wingdings" pitchFamily="2" charset="2"/>
                        </a:rPr>
                        <a:t>1</a:t>
                      </a:r>
                      <a:r>
                        <a:rPr lang="en-US" sz="1000" b="1" baseline="30000" noProof="0" dirty="0" smtClean="0">
                          <a:solidFill>
                            <a:schemeClr val="bg1"/>
                          </a:solidFill>
                          <a:latin typeface="Century Gothic" pitchFamily="34" charset="0"/>
                          <a:sym typeface="Wingdings" pitchFamily="2" charset="2"/>
                        </a:rPr>
                        <a:t>st</a:t>
                      </a:r>
                      <a:r>
                        <a:rPr lang="en-US" sz="1000" b="1" baseline="0" noProof="0" dirty="0" smtClean="0">
                          <a:solidFill>
                            <a:schemeClr val="bg1"/>
                          </a:solidFill>
                          <a:latin typeface="Century Gothic" pitchFamily="34" charset="0"/>
                          <a:sym typeface="Wingdings" pitchFamily="2" charset="2"/>
                        </a:rPr>
                        <a:t> cleansing range able to clean your skin until cellular level? </a:t>
                      </a:r>
                    </a:p>
                    <a:p>
                      <a:pPr marL="0" marR="0" indent="0" algn="ctr" defTabSz="801472" rtl="0" eaLnBrk="1" fontAlgn="auto" latinLnBrk="0" hangingPunct="1">
                        <a:lnSpc>
                          <a:spcPct val="100000"/>
                        </a:lnSpc>
                        <a:spcBef>
                          <a:spcPts val="0"/>
                        </a:spcBef>
                        <a:spcAft>
                          <a:spcPts val="0"/>
                        </a:spcAft>
                        <a:buClrTx/>
                        <a:buSzTx/>
                        <a:buFontTx/>
                        <a:buNone/>
                        <a:tabLst/>
                        <a:defRPr/>
                      </a:pPr>
                      <a:r>
                        <a:rPr lang="en-US" sz="1000" b="0" baseline="0" noProof="0" dirty="0" smtClean="0">
                          <a:solidFill>
                            <a:schemeClr val="bg1"/>
                          </a:solidFill>
                          <a:latin typeface="Century Gothic" pitchFamily="34" charset="0"/>
                          <a:sym typeface="Wingdings" pitchFamily="2" charset="2"/>
                        </a:rPr>
                        <a:t>The </a:t>
                      </a:r>
                      <a:r>
                        <a:rPr lang="en-US" sz="1000" b="1" baseline="0" noProof="0" dirty="0" smtClean="0">
                          <a:solidFill>
                            <a:schemeClr val="bg1"/>
                          </a:solidFill>
                          <a:latin typeface="Century Gothic" pitchFamily="34" charset="0"/>
                          <a:sym typeface="Wingdings" pitchFamily="2" charset="2"/>
                        </a:rPr>
                        <a:t>textures</a:t>
                      </a:r>
                      <a:r>
                        <a:rPr lang="en-US" sz="1000" b="0" baseline="0" noProof="0" dirty="0" smtClean="0">
                          <a:solidFill>
                            <a:schemeClr val="bg1"/>
                          </a:solidFill>
                          <a:latin typeface="Century Gothic" pitchFamily="34" charset="0"/>
                          <a:sym typeface="Wingdings" pitchFamily="2" charset="2"/>
                        </a:rPr>
                        <a:t> are absolutely amazing, you have to try the oil-in-gel and the black peel!”</a:t>
                      </a:r>
                    </a:p>
                    <a:p>
                      <a:pPr marL="0" marR="0" indent="0" algn="ctr" defTabSz="801472"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bg1"/>
                        </a:solidFill>
                        <a:latin typeface="Century Gothic" pitchFamily="34" charset="0"/>
                      </a:endParaRPr>
                    </a:p>
                  </a:txBody>
                  <a:tcPr>
                    <a:noFill/>
                  </a:tcPr>
                </a:tc>
                <a:tc>
                  <a:txBody>
                    <a:bodyPr/>
                    <a:lstStyle/>
                    <a:p>
                      <a:pPr marL="0" marR="0" indent="0" algn="ctr" defTabSz="801472"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bg1"/>
                        </a:solidFill>
                        <a:latin typeface="Century Gothic" pitchFamily="34" charset="0"/>
                      </a:endParaRPr>
                    </a:p>
                  </a:txBody>
                  <a:tcPr>
                    <a:noFill/>
                  </a:tcPr>
                </a:tc>
                <a:tc>
                  <a:txBody>
                    <a:bodyPr/>
                    <a:lstStyle/>
                    <a:p>
                      <a:pPr marL="0" marR="0" lvl="0" indent="0" algn="ctr" defTabSz="801472" rtl="0" eaLnBrk="1" fontAlgn="auto" latinLnBrk="0" hangingPunct="1">
                        <a:lnSpc>
                          <a:spcPct val="100000"/>
                        </a:lnSpc>
                        <a:spcBef>
                          <a:spcPts val="0"/>
                        </a:spcBef>
                        <a:spcAft>
                          <a:spcPts val="0"/>
                        </a:spcAft>
                        <a:buClrTx/>
                        <a:buSzTx/>
                        <a:buFontTx/>
                        <a:buNone/>
                        <a:tabLst/>
                        <a:defRPr/>
                      </a:pPr>
                      <a:r>
                        <a:rPr lang="en-US" sz="900" b="0" noProof="0" dirty="0" smtClean="0">
                          <a:solidFill>
                            <a:schemeClr val="bg1"/>
                          </a:solidFill>
                          <a:latin typeface="Century Gothic"/>
                          <a:ea typeface="+mn-ea"/>
                          <a:cs typeface="Arial" charset="0"/>
                        </a:rPr>
                        <a:t>RANGE</a:t>
                      </a:r>
                      <a:r>
                        <a:rPr lang="en-US" sz="900" b="0" baseline="0" noProof="0" dirty="0" smtClean="0">
                          <a:solidFill>
                            <a:schemeClr val="bg1"/>
                          </a:solidFill>
                          <a:latin typeface="Century Gothic"/>
                          <a:ea typeface="+mn-ea"/>
                          <a:cs typeface="Arial" charset="0"/>
                        </a:rPr>
                        <a:t> UNIQUENESS: sumptuous and addictive textures. The only cleansing range able to </a:t>
                      </a:r>
                      <a:r>
                        <a:rPr lang="en-US" sz="900" b="0" baseline="0" noProof="0" dirty="0" smtClean="0">
                          <a:solidFill>
                            <a:schemeClr val="bg1"/>
                          </a:solidFill>
                          <a:latin typeface="Century Gothic" pitchFamily="34" charset="0"/>
                          <a:sym typeface="Wingdings" pitchFamily="2" charset="2"/>
                        </a:rPr>
                        <a:t>clean external impurities AND for the 1</a:t>
                      </a:r>
                      <a:r>
                        <a:rPr lang="en-US" sz="900" b="0" baseline="30000" noProof="0" dirty="0" smtClean="0">
                          <a:solidFill>
                            <a:schemeClr val="bg1"/>
                          </a:solidFill>
                          <a:latin typeface="Century Gothic" pitchFamily="34" charset="0"/>
                          <a:sym typeface="Wingdings" pitchFamily="2" charset="2"/>
                        </a:rPr>
                        <a:t>st</a:t>
                      </a:r>
                      <a:r>
                        <a:rPr lang="en-US" sz="900" b="0" baseline="0" noProof="0" dirty="0" smtClean="0">
                          <a:solidFill>
                            <a:schemeClr val="bg1"/>
                          </a:solidFill>
                          <a:latin typeface="Century Gothic" pitchFamily="34" charset="0"/>
                          <a:sym typeface="Wingdings" pitchFamily="2" charset="2"/>
                        </a:rPr>
                        <a:t> time, cellular impurities (dead cells, waste of melanin, free radicals, etc.)</a:t>
                      </a:r>
                    </a:p>
                    <a:p>
                      <a:pPr lvl="0" algn="ctr"/>
                      <a:r>
                        <a:rPr lang="en-US" sz="2400" b="1" u="sng" noProof="0" dirty="0" smtClean="0">
                          <a:solidFill>
                            <a:schemeClr val="bg1"/>
                          </a:solidFill>
                          <a:latin typeface="Century Gothic"/>
                          <a:ea typeface="+mn-ea"/>
                          <a:cs typeface="Arial" charset="0"/>
                        </a:rPr>
                        <a:t>1</a:t>
                      </a:r>
                      <a:r>
                        <a:rPr lang="en-US" sz="900" b="1" u="sng" noProof="0" dirty="0" smtClean="0">
                          <a:solidFill>
                            <a:schemeClr val="bg1"/>
                          </a:solidFill>
                          <a:latin typeface="Century Gothic"/>
                          <a:ea typeface="+mn-ea"/>
                          <a:cs typeface="Arial" charset="0"/>
                        </a:rPr>
                        <a:t> MAKE-UP</a:t>
                      </a:r>
                      <a:r>
                        <a:rPr lang="en-US" sz="900" b="1" u="sng" baseline="0" noProof="0" dirty="0" smtClean="0">
                          <a:solidFill>
                            <a:schemeClr val="bg1"/>
                          </a:solidFill>
                          <a:latin typeface="Century Gothic"/>
                          <a:ea typeface="+mn-ea"/>
                          <a:cs typeface="Arial" charset="0"/>
                        </a:rPr>
                        <a:t> REMOVERS</a:t>
                      </a:r>
                    </a:p>
                    <a:p>
                      <a:pPr lvl="0" algn="ctr"/>
                      <a:endParaRPr lang="en-US" sz="900" b="0" u="sng" baseline="0" noProof="0" dirty="0" smtClean="0">
                        <a:solidFill>
                          <a:schemeClr val="bg1"/>
                        </a:solidFill>
                        <a:latin typeface="Century Gothic"/>
                        <a:ea typeface="+mn-ea"/>
                        <a:cs typeface="Arial" charset="0"/>
                      </a:endParaRPr>
                    </a:p>
                    <a:p>
                      <a:pPr lvl="0" algn="ctr"/>
                      <a:r>
                        <a:rPr lang="en-US" sz="800" b="0" u="sng" baseline="0" noProof="0" dirty="0" smtClean="0">
                          <a:solidFill>
                            <a:schemeClr val="bg1"/>
                          </a:solidFill>
                          <a:latin typeface="Century Gothic"/>
                          <a:ea typeface="+mn-ea"/>
                          <a:cs typeface="Arial" charset="0"/>
                        </a:rPr>
                        <a:t>OIL-IN-GEL</a:t>
                      </a:r>
                      <a:r>
                        <a:rPr lang="en-US" sz="800" b="0" u="none" baseline="0" noProof="0" dirty="0" smtClean="0">
                          <a:solidFill>
                            <a:schemeClr val="bg1"/>
                          </a:solidFill>
                          <a:latin typeface="Century Gothic"/>
                          <a:ea typeface="+mn-ea"/>
                          <a:cs typeface="Arial" charset="0"/>
                        </a:rPr>
                        <a:t>: </a:t>
                      </a:r>
                    </a:p>
                    <a:p>
                      <a:pPr lvl="0" algn="ctr"/>
                      <a:r>
                        <a:rPr lang="en-US" sz="800" b="0" u="none" baseline="0" noProof="0" dirty="0" smtClean="0">
                          <a:solidFill>
                            <a:schemeClr val="bg1"/>
                          </a:solidFill>
                          <a:latin typeface="Century Gothic"/>
                          <a:ea typeface="+mn-ea"/>
                          <a:cs typeface="Arial" charset="0"/>
                        </a:rPr>
                        <a:t>- An addictive massage transforming texture to eliminate even the most stubborn make-up: </a:t>
                      </a:r>
                    </a:p>
                    <a:p>
                      <a:pPr lvl="0" algn="ctr"/>
                      <a:r>
                        <a:rPr lang="en-US" sz="800" b="0" u="none" baseline="0" noProof="0" dirty="0" smtClean="0">
                          <a:solidFill>
                            <a:schemeClr val="bg1"/>
                          </a:solidFill>
                          <a:latin typeface="Century Gothic"/>
                          <a:ea typeface="+mn-ea"/>
                          <a:cs typeface="Arial" charset="0"/>
                        </a:rPr>
                        <a:t>On contact with skin, this precious gel transforms into a smooth oil for a warm massage that drains and accelerates deep removal action. The water changes into a milky emulsion to moisturize skin.</a:t>
                      </a:r>
                    </a:p>
                    <a:p>
                      <a:pPr marL="171450" lvl="0" indent="-171450" algn="ctr">
                        <a:buFontTx/>
                        <a:buChar char="-"/>
                      </a:pPr>
                      <a:endParaRPr lang="en-US" sz="500" b="0" u="none" baseline="0" noProof="0" dirty="0" smtClean="0">
                        <a:solidFill>
                          <a:schemeClr val="bg1"/>
                        </a:solidFill>
                        <a:latin typeface="Century Gothic"/>
                        <a:ea typeface="+mn-ea"/>
                        <a:cs typeface="Arial" charset="0"/>
                      </a:endParaRPr>
                    </a:p>
                    <a:p>
                      <a:pPr marL="0" lvl="0" indent="0" algn="ctr">
                        <a:buFontTx/>
                        <a:buNone/>
                      </a:pPr>
                      <a:endParaRPr lang="en-US" sz="800" b="0" u="sng" baseline="0" noProof="0" dirty="0" smtClean="0">
                        <a:solidFill>
                          <a:schemeClr val="bg1"/>
                        </a:solidFill>
                        <a:latin typeface="Century Gothic"/>
                        <a:ea typeface="+mn-ea"/>
                        <a:cs typeface="Arial" charset="0"/>
                      </a:endParaRPr>
                    </a:p>
                    <a:p>
                      <a:pPr marL="0" lvl="0" indent="0" algn="ctr">
                        <a:buFontTx/>
                        <a:buNone/>
                      </a:pPr>
                      <a:r>
                        <a:rPr lang="en-US" sz="800" b="0" u="sng" baseline="0" noProof="0" dirty="0" smtClean="0">
                          <a:solidFill>
                            <a:schemeClr val="bg1"/>
                          </a:solidFill>
                          <a:latin typeface="Century Gothic"/>
                          <a:ea typeface="+mn-ea"/>
                          <a:cs typeface="Arial" charset="0"/>
                        </a:rPr>
                        <a:t>CARE-IN-MILK:</a:t>
                      </a:r>
                    </a:p>
                    <a:p>
                      <a:pPr marL="0" lvl="0" indent="0" algn="ctr">
                        <a:buFontTx/>
                        <a:buNone/>
                      </a:pPr>
                      <a:r>
                        <a:rPr lang="en-US" sz="800" b="0" u="none" baseline="0" noProof="0" dirty="0" smtClean="0">
                          <a:solidFill>
                            <a:schemeClr val="bg1"/>
                          </a:solidFill>
                          <a:latin typeface="Century Gothic"/>
                          <a:ea typeface="+mn-ea"/>
                          <a:cs typeface="Arial" charset="0"/>
                        </a:rPr>
                        <a:t>The most refreshing &amp; comfortable cleansing milk. </a:t>
                      </a:r>
                    </a:p>
                    <a:p>
                      <a:pPr marL="0" lvl="0" indent="0" algn="ctr">
                        <a:buFontTx/>
                        <a:buNone/>
                      </a:pPr>
                      <a:endParaRPr lang="en-US" sz="900" b="0" u="none" baseline="0" noProof="0" dirty="0" smtClean="0">
                        <a:solidFill>
                          <a:schemeClr val="bg1"/>
                        </a:solidFill>
                        <a:latin typeface="Century Gothic"/>
                        <a:ea typeface="+mn-ea"/>
                        <a:cs typeface="Arial" charset="0"/>
                      </a:endParaRPr>
                    </a:p>
                    <a:p>
                      <a:pPr marL="0" lvl="0" indent="0" algn="ctr">
                        <a:buFontTx/>
                        <a:buNone/>
                      </a:pPr>
                      <a:r>
                        <a:rPr kumimoji="0" lang="en-US" sz="2400" b="1" i="0" u="sng" strike="noStrike" kern="1200" cap="none" spc="0" normalizeH="0" baseline="0" noProof="0" dirty="0" smtClean="0">
                          <a:ln>
                            <a:noFill/>
                          </a:ln>
                          <a:solidFill>
                            <a:srgbClr val="FFFFFF"/>
                          </a:solidFill>
                          <a:effectLst/>
                          <a:uLnTx/>
                          <a:uFillTx/>
                          <a:latin typeface="Century Gothic"/>
                          <a:ea typeface="+mn-ea"/>
                          <a:cs typeface="Arial" charset="0"/>
                        </a:rPr>
                        <a:t>2 </a:t>
                      </a:r>
                      <a:r>
                        <a:rPr lang="en-US" sz="900" b="1" u="sng" baseline="0" noProof="0" dirty="0" smtClean="0">
                          <a:solidFill>
                            <a:schemeClr val="bg1"/>
                          </a:solidFill>
                          <a:latin typeface="Century Gothic"/>
                          <a:ea typeface="+mn-ea"/>
                          <a:cs typeface="Arial" charset="0"/>
                        </a:rPr>
                        <a:t>CLEANSER:</a:t>
                      </a:r>
                    </a:p>
                    <a:p>
                      <a:pPr marL="0" lvl="0" indent="0" algn="ctr">
                        <a:buFontTx/>
                        <a:buNone/>
                      </a:pPr>
                      <a:endParaRPr lang="en-US" sz="900" b="0" u="sng" baseline="0" noProof="0" dirty="0" smtClean="0">
                        <a:solidFill>
                          <a:schemeClr val="bg1"/>
                        </a:solidFill>
                        <a:latin typeface="Century Gothic"/>
                        <a:ea typeface="+mn-ea"/>
                        <a:cs typeface="Arial" charset="0"/>
                      </a:endParaRPr>
                    </a:p>
                    <a:p>
                      <a:pPr marL="0" lvl="0" indent="0" algn="ctr">
                        <a:buFontTx/>
                        <a:buNone/>
                      </a:pPr>
                      <a:r>
                        <a:rPr lang="en-US" sz="800" b="0" u="sng" baseline="0" noProof="0" dirty="0" smtClean="0">
                          <a:solidFill>
                            <a:schemeClr val="bg1"/>
                          </a:solidFill>
                          <a:latin typeface="Century Gothic"/>
                          <a:ea typeface="+mn-ea"/>
                          <a:cs typeface="Arial" charset="0"/>
                        </a:rPr>
                        <a:t>CARE-IN-FOAM: </a:t>
                      </a:r>
                    </a:p>
                    <a:p>
                      <a:pPr marL="171450" lvl="0" indent="-171450" algn="ctr">
                        <a:buFontTx/>
                        <a:buChar char="-"/>
                      </a:pPr>
                      <a:r>
                        <a:rPr lang="en-US" sz="800" b="0" u="none" baseline="0" noProof="0" dirty="0" smtClean="0">
                          <a:solidFill>
                            <a:schemeClr val="bg1"/>
                          </a:solidFill>
                          <a:latin typeface="Century Gothic"/>
                          <a:ea typeface="+mn-ea"/>
                          <a:cs typeface="Arial" charset="0"/>
                        </a:rPr>
                        <a:t>The best cleansing efficacy inspired by the Asian expertise, texture developed in Asia. </a:t>
                      </a:r>
                    </a:p>
                    <a:p>
                      <a:pPr marL="171450" lvl="0" indent="-171450" algn="ctr">
                        <a:buFontTx/>
                        <a:buChar char="-"/>
                      </a:pPr>
                      <a:r>
                        <a:rPr lang="en-US" sz="800" b="0" u="none" baseline="0" noProof="0" dirty="0" smtClean="0">
                          <a:solidFill>
                            <a:schemeClr val="bg1"/>
                          </a:solidFill>
                          <a:latin typeface="Century Gothic"/>
                          <a:ea typeface="+mn-ea"/>
                          <a:cs typeface="Arial" charset="0"/>
                        </a:rPr>
                        <a:t>Light and airy foam like a whipped cream for a unique sensorial experience</a:t>
                      </a:r>
                    </a:p>
                    <a:p>
                      <a:pPr marL="0" lvl="0" indent="0" algn="ctr">
                        <a:buFontTx/>
                        <a:buNone/>
                      </a:pPr>
                      <a:endParaRPr lang="en-US" sz="600" b="0" u="sng" baseline="0" noProof="0" dirty="0" smtClean="0">
                        <a:solidFill>
                          <a:schemeClr val="bg1"/>
                        </a:solidFill>
                        <a:latin typeface="Century Gothic"/>
                        <a:ea typeface="+mn-ea"/>
                        <a:cs typeface="Arial" charset="0"/>
                      </a:endParaRPr>
                    </a:p>
                    <a:p>
                      <a:pPr marL="0" lvl="0" indent="0" algn="ctr">
                        <a:buFontTx/>
                        <a:buNone/>
                      </a:pPr>
                      <a:r>
                        <a:rPr kumimoji="0" lang="en-US" sz="2400" b="1" i="0" u="sng" strike="noStrike" kern="1200" cap="none" spc="0" normalizeH="0" baseline="0" noProof="0" dirty="0" smtClean="0">
                          <a:ln>
                            <a:noFill/>
                          </a:ln>
                          <a:solidFill>
                            <a:srgbClr val="FFFFFF"/>
                          </a:solidFill>
                          <a:effectLst/>
                          <a:uLnTx/>
                          <a:uFillTx/>
                          <a:latin typeface="Century Gothic"/>
                          <a:ea typeface="+mn-ea"/>
                          <a:cs typeface="Arial" charset="0"/>
                        </a:rPr>
                        <a:t>3</a:t>
                      </a:r>
                      <a:r>
                        <a:rPr kumimoji="0" lang="en-US" sz="900" b="1" i="0" u="sng" strike="noStrike" kern="1200" cap="none" spc="0" normalizeH="0" baseline="0" noProof="0" dirty="0" smtClean="0">
                          <a:ln>
                            <a:noFill/>
                          </a:ln>
                          <a:solidFill>
                            <a:srgbClr val="FFFFFF"/>
                          </a:solidFill>
                          <a:effectLst/>
                          <a:uLnTx/>
                          <a:uFillTx/>
                          <a:latin typeface="Century Gothic"/>
                          <a:ea typeface="+mn-ea"/>
                          <a:cs typeface="Arial" charset="0"/>
                        </a:rPr>
                        <a:t> LOTION</a:t>
                      </a:r>
                      <a:r>
                        <a:rPr lang="en-US" sz="900" b="1" u="sng" baseline="0" noProof="0" dirty="0" smtClean="0">
                          <a:solidFill>
                            <a:schemeClr val="bg1"/>
                          </a:solidFill>
                          <a:latin typeface="Century Gothic"/>
                          <a:ea typeface="+mn-ea"/>
                          <a:cs typeface="Arial" charset="0"/>
                        </a:rPr>
                        <a:t>:</a:t>
                      </a:r>
                    </a:p>
                    <a:p>
                      <a:pPr marL="0" lvl="0" indent="0" algn="ctr">
                        <a:buFontTx/>
                        <a:buNone/>
                      </a:pPr>
                      <a:endParaRPr lang="en-US" sz="900" b="0" u="sng" baseline="0" noProof="0" dirty="0" smtClean="0">
                        <a:solidFill>
                          <a:schemeClr val="bg1"/>
                        </a:solidFill>
                        <a:latin typeface="Century Gothic"/>
                        <a:ea typeface="+mn-ea"/>
                        <a:cs typeface="Arial" charset="0"/>
                      </a:endParaRPr>
                    </a:p>
                    <a:p>
                      <a:pPr marL="0" lvl="0" indent="0" algn="ctr">
                        <a:buFontTx/>
                        <a:buNone/>
                      </a:pPr>
                      <a:r>
                        <a:rPr lang="en-US" sz="800" b="0" u="sng" baseline="0" noProof="0" dirty="0" smtClean="0">
                          <a:solidFill>
                            <a:schemeClr val="bg1"/>
                          </a:solidFill>
                          <a:latin typeface="Century Gothic"/>
                          <a:ea typeface="+mn-ea"/>
                          <a:cs typeface="Arial" charset="0"/>
                        </a:rPr>
                        <a:t>CARE-IN-LOTION:</a:t>
                      </a:r>
                    </a:p>
                    <a:p>
                      <a:pPr marL="171450" lvl="0" indent="-171450" algn="ctr">
                        <a:buFontTx/>
                        <a:buChar char="-"/>
                      </a:pPr>
                      <a:r>
                        <a:rPr lang="en-US" sz="800" b="0" u="none" baseline="0" noProof="0" dirty="0" smtClean="0">
                          <a:solidFill>
                            <a:schemeClr val="bg1"/>
                          </a:solidFill>
                          <a:latin typeface="Century Gothic"/>
                          <a:ea typeface="+mn-ea"/>
                          <a:cs typeface="Arial" charset="0"/>
                        </a:rPr>
                        <a:t>The 1</a:t>
                      </a:r>
                      <a:r>
                        <a:rPr lang="en-US" sz="800" b="0" u="none" baseline="30000" noProof="0" dirty="0" smtClean="0">
                          <a:solidFill>
                            <a:schemeClr val="bg1"/>
                          </a:solidFill>
                          <a:latin typeface="Century Gothic"/>
                          <a:ea typeface="+mn-ea"/>
                          <a:cs typeface="Arial" charset="0"/>
                        </a:rPr>
                        <a:t>st</a:t>
                      </a:r>
                      <a:r>
                        <a:rPr lang="en-US" sz="800" b="0" u="none" baseline="0" noProof="0" dirty="0" smtClean="0">
                          <a:solidFill>
                            <a:schemeClr val="bg1"/>
                          </a:solidFill>
                          <a:latin typeface="Century Gothic"/>
                          <a:ea typeface="+mn-ea"/>
                          <a:cs typeface="Arial" charset="0"/>
                        </a:rPr>
                        <a:t> cellular lotion with a 12h purifying action, thanks to a specific detoxifying active ingredient.</a:t>
                      </a:r>
                    </a:p>
                    <a:p>
                      <a:pPr marL="0" lvl="0" indent="0" algn="ctr">
                        <a:buFontTx/>
                        <a:buNone/>
                      </a:pPr>
                      <a:endParaRPr lang="en-US" sz="600" b="0" u="sng" baseline="0" noProof="0" dirty="0" smtClean="0">
                        <a:solidFill>
                          <a:schemeClr val="bg1"/>
                        </a:solidFill>
                        <a:latin typeface="Century Gothic"/>
                        <a:ea typeface="+mn-ea"/>
                        <a:cs typeface="Arial" charset="0"/>
                      </a:endParaRPr>
                    </a:p>
                    <a:p>
                      <a:pPr marL="0" lvl="0" indent="0" algn="ctr">
                        <a:buFontTx/>
                        <a:buNone/>
                      </a:pPr>
                      <a:r>
                        <a:rPr kumimoji="0" lang="en-US" sz="2400" b="1" i="0" u="sng" strike="noStrike" kern="1200" cap="none" spc="0" normalizeH="0" baseline="0" noProof="0" dirty="0" smtClean="0">
                          <a:ln>
                            <a:noFill/>
                          </a:ln>
                          <a:solidFill>
                            <a:srgbClr val="FFFFFF"/>
                          </a:solidFill>
                          <a:effectLst/>
                          <a:uLnTx/>
                          <a:uFillTx/>
                          <a:latin typeface="Century Gothic"/>
                          <a:ea typeface="+mn-ea"/>
                          <a:cs typeface="Arial" charset="0"/>
                        </a:rPr>
                        <a:t>4 </a:t>
                      </a:r>
                      <a:r>
                        <a:rPr lang="en-US" sz="900" b="1" u="sng" baseline="0" noProof="0" dirty="0" smtClean="0">
                          <a:solidFill>
                            <a:schemeClr val="bg1"/>
                          </a:solidFill>
                          <a:latin typeface="Century Gothic"/>
                          <a:ea typeface="+mn-ea"/>
                          <a:cs typeface="Arial" charset="0"/>
                        </a:rPr>
                        <a:t>SCRUB:</a:t>
                      </a:r>
                    </a:p>
                    <a:p>
                      <a:pPr marL="171450" lvl="0" indent="-171450" algn="ctr">
                        <a:buFontTx/>
                        <a:buChar char="-"/>
                      </a:pPr>
                      <a:endParaRPr lang="en-US" sz="900" b="0" u="sng" baseline="0" noProof="0" dirty="0" smtClean="0">
                        <a:solidFill>
                          <a:schemeClr val="bg1"/>
                        </a:solidFill>
                        <a:latin typeface="Century Gothic"/>
                        <a:ea typeface="+mn-ea"/>
                        <a:cs typeface="Arial" charset="0"/>
                      </a:endParaRPr>
                    </a:p>
                    <a:p>
                      <a:pPr marL="0" lvl="0" indent="0" algn="ctr">
                        <a:buFontTx/>
                        <a:buNone/>
                      </a:pPr>
                      <a:r>
                        <a:rPr lang="en-US" sz="800" b="0" u="sng" baseline="0" noProof="0" dirty="0" smtClean="0">
                          <a:solidFill>
                            <a:schemeClr val="bg1"/>
                          </a:solidFill>
                          <a:latin typeface="Century Gothic"/>
                          <a:ea typeface="+mn-ea"/>
                          <a:cs typeface="Arial" charset="0"/>
                        </a:rPr>
                        <a:t>CARE-IN-PEEL:</a:t>
                      </a:r>
                    </a:p>
                    <a:p>
                      <a:pPr marL="0" lvl="0" indent="0" algn="ctr">
                        <a:buFontTx/>
                        <a:buNone/>
                      </a:pPr>
                      <a:r>
                        <a:rPr lang="en-US" sz="800" b="0" u="none" baseline="0" noProof="0" dirty="0" smtClean="0">
                          <a:solidFill>
                            <a:schemeClr val="bg1"/>
                          </a:solidFill>
                          <a:latin typeface="Century Gothic"/>
                          <a:ea typeface="+mn-ea"/>
                          <a:cs typeface="Arial" charset="0"/>
                        </a:rPr>
                        <a:t>-The 1</a:t>
                      </a:r>
                      <a:r>
                        <a:rPr lang="en-US" sz="800" b="0" u="none" baseline="30000" noProof="0" dirty="0" smtClean="0">
                          <a:solidFill>
                            <a:schemeClr val="bg1"/>
                          </a:solidFill>
                          <a:latin typeface="Century Gothic"/>
                          <a:ea typeface="+mn-ea"/>
                          <a:cs typeface="Arial" charset="0"/>
                        </a:rPr>
                        <a:t>st</a:t>
                      </a:r>
                      <a:r>
                        <a:rPr lang="en-US" sz="800" b="0" u="none" baseline="0" noProof="0" dirty="0" smtClean="0">
                          <a:solidFill>
                            <a:schemeClr val="bg1"/>
                          </a:solidFill>
                          <a:latin typeface="Century Gothic"/>
                          <a:ea typeface="+mn-ea"/>
                          <a:cs typeface="Arial" charset="0"/>
                        </a:rPr>
                        <a:t> bi-functional peeling biological &amp; mechanical with a non-drying texture. </a:t>
                      </a:r>
                    </a:p>
                    <a:p>
                      <a:pPr lvl="0" algn="ctr"/>
                      <a:endParaRPr lang="en-US" sz="300" b="0" noProof="0" dirty="0" smtClean="0">
                        <a:solidFill>
                          <a:schemeClr val="bg1"/>
                        </a:solidFill>
                        <a:latin typeface="Century Gothic"/>
                        <a:ea typeface="+mn-ea"/>
                        <a:cs typeface="Arial" charset="0"/>
                      </a:endParaRPr>
                    </a:p>
                  </a:txBody>
                  <a:tcPr>
                    <a:noFill/>
                  </a:tcPr>
                </a:tc>
              </a:tr>
            </a:tbl>
          </a:graphicData>
        </a:graphic>
      </p:graphicFrame>
      <p:sp>
        <p:nvSpPr>
          <p:cNvPr id="3" name="ZoneTexte 2"/>
          <p:cNvSpPr txBox="1"/>
          <p:nvPr/>
        </p:nvSpPr>
        <p:spPr>
          <a:xfrm>
            <a:off x="-36512" y="1124744"/>
            <a:ext cx="1152128" cy="553998"/>
          </a:xfrm>
          <a:prstGeom prst="rect">
            <a:avLst/>
          </a:prstGeom>
          <a:noFill/>
        </p:spPr>
        <p:txBody>
          <a:bodyPr wrap="square" rtlCol="0">
            <a:spAutoFit/>
          </a:bodyPr>
          <a:lstStyle/>
          <a:p>
            <a:pPr algn="ctr"/>
            <a:r>
              <a:rPr lang="fr-FR" sz="1000" dirty="0" smtClean="0">
                <a:solidFill>
                  <a:schemeClr val="bg1"/>
                </a:solidFill>
                <a:latin typeface="Century Gothic" pitchFamily="34" charset="0"/>
              </a:rPr>
              <a:t>IF THE CUSTOMER BUYS:</a:t>
            </a:r>
            <a:endParaRPr lang="fr-FR" sz="1000" dirty="0">
              <a:solidFill>
                <a:schemeClr val="bg1"/>
              </a:solidFill>
              <a:latin typeface="Century Gothic" pitchFamily="34" charset="0"/>
            </a:endParaRPr>
          </a:p>
        </p:txBody>
      </p:sp>
      <p:sp>
        <p:nvSpPr>
          <p:cNvPr id="4" name="Flèche droite 3"/>
          <p:cNvSpPr/>
          <p:nvPr/>
        </p:nvSpPr>
        <p:spPr bwMode="auto">
          <a:xfrm>
            <a:off x="755576" y="4437112"/>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5" name="ZoneTexte 4"/>
          <p:cNvSpPr txBox="1"/>
          <p:nvPr/>
        </p:nvSpPr>
        <p:spPr>
          <a:xfrm>
            <a:off x="2267744" y="1196752"/>
            <a:ext cx="165618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INTRODUCTION + GLOBAL ARGUMENT:</a:t>
            </a:r>
            <a:endParaRPr lang="fr-FR" sz="1000" dirty="0">
              <a:solidFill>
                <a:schemeClr val="bg1"/>
              </a:solidFill>
              <a:latin typeface="Century Gothic" pitchFamily="34" charset="0"/>
            </a:endParaRPr>
          </a:p>
        </p:txBody>
      </p:sp>
      <p:sp>
        <p:nvSpPr>
          <p:cNvPr id="6" name="ZoneTexte 5"/>
          <p:cNvSpPr txBox="1"/>
          <p:nvPr/>
        </p:nvSpPr>
        <p:spPr>
          <a:xfrm>
            <a:off x="5940151" y="1238563"/>
            <a:ext cx="1656185" cy="246221"/>
          </a:xfrm>
          <a:prstGeom prst="rect">
            <a:avLst/>
          </a:prstGeom>
          <a:noFill/>
        </p:spPr>
        <p:txBody>
          <a:bodyPr wrap="square" rtlCol="0">
            <a:spAutoFit/>
          </a:bodyPr>
          <a:lstStyle/>
          <a:p>
            <a:pPr algn="ctr"/>
            <a:r>
              <a:rPr lang="fr-FR" sz="1000" dirty="0" smtClean="0">
                <a:solidFill>
                  <a:schemeClr val="bg1"/>
                </a:solidFill>
                <a:latin typeface="Century Gothic" pitchFamily="34" charset="0"/>
              </a:rPr>
              <a:t>HR UNIQUENESS:</a:t>
            </a:r>
            <a:endParaRPr lang="fr-FR" sz="1000" dirty="0">
              <a:solidFill>
                <a:schemeClr val="bg1"/>
              </a:solidFill>
              <a:latin typeface="Century Gothic" pitchFamily="34" charset="0"/>
            </a:endParaRPr>
          </a:p>
        </p:txBody>
      </p:sp>
      <p:pic>
        <p:nvPicPr>
          <p:cNvPr id="7"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223" y="4212693"/>
            <a:ext cx="368545" cy="69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DPLI_HELENA_RUBINSTEIN_POWER_Beauty\Service\4. Projects\4. Products\1. Skincare\5. Cleansers\Cleansers 2014\Concept\Modélisation\Modélisation à date\Tube_Noir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5615001"/>
            <a:ext cx="313154" cy="8877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DPLI_HELENA_RUBINSTEIN_POWER_Beauty\Service\4. Projects\4. Products\1. Skincare\5. Cleansers\Cleansers 2014\Concept\Modélisation\Modélisation à date\Tube_Blanc_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530" y="4775154"/>
            <a:ext cx="287158" cy="8140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DPLI_HELENA_RUBINSTEIN_POWER_Beauty\Service\4. Projects\4. Products\1. Skincare\5. Cleansers\Cleansers 2014\Concept\Modélisation\Modélisation à date\LOTION 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5589240"/>
            <a:ext cx="247934"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G:\DPLI_HELENA_RUBINSTEIN_POWER_Beauty\Service\4. Projects\4. Products\1. Skincare\5. Cleansers\Cleansers 2014\Concept\Modélisation\Modélisation à date\Milk_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6982" y="3818779"/>
            <a:ext cx="212730" cy="7414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043607" y="1196752"/>
            <a:ext cx="1296145" cy="400110"/>
          </a:xfrm>
          <a:prstGeom prst="rect">
            <a:avLst/>
          </a:prstGeom>
          <a:noFill/>
        </p:spPr>
        <p:txBody>
          <a:bodyPr wrap="square" rtlCol="0">
            <a:spAutoFit/>
          </a:bodyPr>
          <a:lstStyle/>
          <a:p>
            <a:pPr algn="ctr"/>
            <a:r>
              <a:rPr lang="fr-FR" sz="1000" dirty="0" smtClean="0">
                <a:solidFill>
                  <a:schemeClr val="bg1"/>
                </a:solidFill>
                <a:latin typeface="Century Gothic" pitchFamily="34" charset="0"/>
              </a:rPr>
              <a:t>LINK SELL WITH SKINCARE :</a:t>
            </a:r>
            <a:endParaRPr lang="fr-FR" sz="1000" dirty="0">
              <a:solidFill>
                <a:schemeClr val="bg1"/>
              </a:solidFill>
              <a:latin typeface="Century Gothic" pitchFamily="34" charset="0"/>
            </a:endParaRPr>
          </a:p>
        </p:txBody>
      </p:sp>
      <p:sp>
        <p:nvSpPr>
          <p:cNvPr id="13" name="ZoneTexte 12"/>
          <p:cNvSpPr txBox="1"/>
          <p:nvPr/>
        </p:nvSpPr>
        <p:spPr>
          <a:xfrm rot="16200000">
            <a:off x="1784012" y="3953381"/>
            <a:ext cx="4774594" cy="369332"/>
          </a:xfrm>
          <a:prstGeom prst="rect">
            <a:avLst/>
          </a:prstGeom>
          <a:noFill/>
        </p:spPr>
        <p:txBody>
          <a:bodyPr wrap="square" rtlCol="0">
            <a:spAutoFit/>
          </a:bodyPr>
          <a:lstStyle/>
          <a:p>
            <a:pPr algn="ctr"/>
            <a:r>
              <a:rPr lang="fr-FR" dirty="0" smtClean="0">
                <a:solidFill>
                  <a:schemeClr val="bg1"/>
                </a:solidFill>
                <a:latin typeface="Century Gothic" pitchFamily="34" charset="0"/>
              </a:rPr>
              <a:t>MIRROR DIAGNOSIS</a:t>
            </a:r>
            <a:endParaRPr lang="fr-FR" dirty="0">
              <a:solidFill>
                <a:schemeClr val="bg1"/>
              </a:solidFill>
              <a:latin typeface="Century Gothic" pitchFamily="34" charset="0"/>
            </a:endParaRPr>
          </a:p>
        </p:txBody>
      </p:sp>
      <p:pic>
        <p:nvPicPr>
          <p:cNvPr id="14" name="Picture 4" descr="G:\DPLI_HELENA_RUBINSTEIN_POWER_Beauty\Service\4. Projects\4. Products\1. Skincare\5. Cleansers\Cleansers 2014\Concept\Modélisation\Modélisation à date\Oil_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4" y="4161913"/>
            <a:ext cx="425220" cy="39827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2231740" y="1772817"/>
            <a:ext cx="1548172" cy="50405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4265" y="2204864"/>
            <a:ext cx="41187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0032" y="3410078"/>
            <a:ext cx="432048" cy="54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6727" y="4015587"/>
            <a:ext cx="435859" cy="55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Image 23"/>
          <p:cNvPicPr>
            <a:picLocks noChangeAspect="1"/>
          </p:cNvPicPr>
          <p:nvPr/>
        </p:nvPicPr>
        <p:blipFill rotWithShape="1">
          <a:blip r:embed="rId13" cstate="print">
            <a:extLst>
              <a:ext uri="{28A0092B-C50C-407E-A947-70E740481C1C}">
                <a14:useLocalDpi xmlns:a14="http://schemas.microsoft.com/office/drawing/2010/main" val="0"/>
              </a:ext>
            </a:extLst>
          </a:blip>
          <a:srcRect r="70513" b="66019"/>
          <a:stretch/>
        </p:blipFill>
        <p:spPr>
          <a:xfrm>
            <a:off x="5635436" y="5145629"/>
            <a:ext cx="419522" cy="517374"/>
          </a:xfrm>
          <a:prstGeom prst="rect">
            <a:avLst/>
          </a:prstGeom>
        </p:spPr>
      </p:pic>
      <p:pic>
        <p:nvPicPr>
          <p:cNvPr id="2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02494" y="5999130"/>
            <a:ext cx="481674" cy="5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a:spLocks noChangeArrowheads="1"/>
          </p:cNvSpPr>
          <p:nvPr>
            <p:custDataLst>
              <p:tags r:id="rId1"/>
            </p:custDataLst>
          </p:nvPr>
        </p:nvSpPr>
        <p:spPr bwMode="auto">
          <a:xfrm>
            <a:off x="2555776" y="44624"/>
            <a:ext cx="6497737"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FOUNDATION </a:t>
            </a:r>
            <a:r>
              <a:rPr lang="en-US" sz="2800" dirty="0" smtClean="0">
                <a:solidFill>
                  <a:srgbClr val="B5A692"/>
                </a:solidFill>
                <a:sym typeface="Wingdings" pitchFamily="2" charset="2"/>
              </a:rPr>
              <a:t></a:t>
            </a:r>
            <a:r>
              <a:rPr lang="en-US" sz="2800" dirty="0" smtClean="0">
                <a:solidFill>
                  <a:srgbClr val="B5A692"/>
                </a:solidFill>
              </a:rPr>
              <a:t> CLEANSERS</a:t>
            </a:r>
          </a:p>
          <a:p>
            <a:pPr algn="r" fontAlgn="base">
              <a:spcBef>
                <a:spcPct val="0"/>
              </a:spcBef>
              <a:spcAft>
                <a:spcPct val="0"/>
              </a:spcAft>
            </a:pPr>
            <a:r>
              <a:rPr lang="en-US" sz="1600" dirty="0" smtClean="0">
                <a:solidFill>
                  <a:srgbClr val="FFFFFF"/>
                </a:solidFill>
              </a:rPr>
              <a:t>SYNTHESIS</a:t>
            </a:r>
            <a:endParaRPr lang="en-US" sz="1600" dirty="0">
              <a:solidFill>
                <a:srgbClr val="FFFFFF"/>
              </a:solidFill>
            </a:endParaRPr>
          </a:p>
        </p:txBody>
      </p:sp>
    </p:spTree>
    <p:extLst>
      <p:ext uri="{BB962C8B-B14F-4D97-AF65-F5344CB8AC3E}">
        <p14:creationId xmlns:p14="http://schemas.microsoft.com/office/powerpoint/2010/main" val="24895190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3019599"/>
            <a:ext cx="6696744" cy="769441"/>
          </a:xfrm>
          <a:prstGeom prst="rect">
            <a:avLst/>
          </a:prstGeom>
          <a:noFill/>
        </p:spPr>
        <p:txBody>
          <a:bodyPr wrap="square" rtlCol="0">
            <a:spAutoFit/>
          </a:bodyPr>
          <a:lstStyle/>
          <a:p>
            <a:pPr algn="ctr"/>
            <a:r>
              <a:rPr lang="fr-FR" sz="4400" dirty="0" smtClean="0">
                <a:solidFill>
                  <a:schemeClr val="bg1"/>
                </a:solidFill>
              </a:rPr>
              <a:t>SKINCARE TO MAKE-UP</a:t>
            </a:r>
            <a:endParaRPr lang="fr-FR" sz="4400" dirty="0">
              <a:solidFill>
                <a:schemeClr val="bg1"/>
              </a:solidFill>
            </a:endParaRPr>
          </a:p>
        </p:txBody>
      </p:sp>
    </p:spTree>
    <p:extLst>
      <p:ext uri="{BB962C8B-B14F-4D97-AF65-F5344CB8AC3E}">
        <p14:creationId xmlns:p14="http://schemas.microsoft.com/office/powerpoint/2010/main" val="332790986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383178"/>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CUSTOMER PROFILES</a:t>
            </a:r>
            <a:endParaRPr lang="en-US" sz="2800" dirty="0">
              <a:solidFill>
                <a:srgbClr val="B5A692"/>
              </a:solidFill>
            </a:endParaRPr>
          </a:p>
        </p:txBody>
      </p:sp>
      <p:pic>
        <p:nvPicPr>
          <p:cNvPr id="1026"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6" r="4654"/>
          <a:stretch/>
        </p:blipFill>
        <p:spPr bwMode="auto">
          <a:xfrm>
            <a:off x="611560" y="1196752"/>
            <a:ext cx="8029575"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809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NOVICE </a:t>
            </a:r>
            <a:r>
              <a:rPr lang="en-US" sz="2800" dirty="0" smtClean="0">
                <a:solidFill>
                  <a:srgbClr val="B5A692"/>
                </a:solidFill>
              </a:rPr>
              <a:t>CUSTOMER</a:t>
            </a:r>
            <a:endParaRPr lang="en-US" sz="2800" dirty="0">
              <a:solidFill>
                <a:srgbClr val="B5A692"/>
              </a:solidFill>
            </a:endParaRPr>
          </a:p>
          <a:p>
            <a:pPr algn="r" fontAlgn="base">
              <a:spcBef>
                <a:spcPct val="0"/>
              </a:spcBef>
              <a:spcAft>
                <a:spcPct val="0"/>
              </a:spcAft>
            </a:pPr>
            <a:r>
              <a:rPr lang="en-US" sz="1600" dirty="0">
                <a:solidFill>
                  <a:srgbClr val="FFFFFF"/>
                </a:solidFill>
              </a:rPr>
              <a:t>WHY SELECTIVE </a:t>
            </a:r>
            <a:r>
              <a:rPr lang="en-US" sz="1600" dirty="0" smtClean="0">
                <a:solidFill>
                  <a:srgbClr val="FFFFFF"/>
                </a:solidFill>
              </a:rPr>
              <a:t>MAKE-UP/ </a:t>
            </a:r>
            <a:endParaRPr lang="en-US" sz="1600" dirty="0">
              <a:solidFill>
                <a:srgbClr val="FFFFFF"/>
              </a:solidFill>
            </a:endParaRPr>
          </a:p>
          <a:p>
            <a:pPr algn="r" fontAlgn="base">
              <a:spcBef>
                <a:spcPct val="0"/>
              </a:spcBef>
              <a:spcAft>
                <a:spcPct val="0"/>
              </a:spcAft>
            </a:pPr>
            <a:r>
              <a:rPr lang="en-US" sz="1600" dirty="0">
                <a:solidFill>
                  <a:srgbClr val="FFFFFF"/>
                </a:solidFill>
              </a:rPr>
              <a:t>WHY HR </a:t>
            </a:r>
            <a:r>
              <a:rPr lang="en-US" sz="1600" dirty="0" smtClean="0">
                <a:solidFill>
                  <a:srgbClr val="FFFFFF"/>
                </a:solidFill>
              </a:rPr>
              <a:t>MAKE-UP?</a:t>
            </a:r>
            <a:endParaRPr lang="en-US" sz="1600" dirty="0">
              <a:solidFill>
                <a:srgbClr val="FFFFFF"/>
              </a:solidFill>
            </a:endParaRPr>
          </a:p>
        </p:txBody>
      </p:sp>
      <p:pic>
        <p:nvPicPr>
          <p:cNvPr id="1026"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28575"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7" name="Bulle ronde 4"/>
          <p:cNvSpPr>
            <a:spLocks noChangeArrowheads="1"/>
          </p:cNvSpPr>
          <p:nvPr/>
        </p:nvSpPr>
        <p:spPr bwMode="auto">
          <a:xfrm>
            <a:off x="4860032" y="1196752"/>
            <a:ext cx="4032449" cy="2830624"/>
          </a:xfrm>
          <a:prstGeom prst="wedgeEllipseCallout">
            <a:avLst>
              <a:gd name="adj1" fmla="val -78541"/>
              <a:gd name="adj2" fmla="val 6599"/>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8" name="ZoneTexte 7"/>
          <p:cNvSpPr txBox="1"/>
          <p:nvPr/>
        </p:nvSpPr>
        <p:spPr bwMode="auto">
          <a:xfrm>
            <a:off x="5436096" y="1593374"/>
            <a:ext cx="3240360" cy="2123658"/>
          </a:xfrm>
          <a:prstGeom prst="rect">
            <a:avLst/>
          </a:prstGeom>
          <a:noFill/>
        </p:spPr>
        <p:txBody>
          <a:bodyPr wrap="square">
            <a:spAutoFit/>
          </a:bodyPr>
          <a:lstStyle/>
          <a:p>
            <a:pPr algn="ctr">
              <a:defRPr/>
            </a:pPr>
            <a:r>
              <a:rPr lang="en-US" sz="1100" b="1" dirty="0">
                <a:solidFill>
                  <a:schemeClr val="bg1"/>
                </a:solidFill>
              </a:rPr>
              <a:t>STEP 1: WHY </a:t>
            </a:r>
            <a:r>
              <a:rPr lang="en-US" sz="1100" b="1" dirty="0" smtClean="0">
                <a:solidFill>
                  <a:schemeClr val="bg1"/>
                </a:solidFill>
              </a:rPr>
              <a:t>MAKE-UP FROM </a:t>
            </a:r>
            <a:r>
              <a:rPr lang="en-US" sz="1100" b="1" dirty="0">
                <a:solidFill>
                  <a:schemeClr val="bg1"/>
                </a:solidFill>
              </a:rPr>
              <a:t>SELECTIVE MARKET?</a:t>
            </a:r>
          </a:p>
          <a:p>
            <a:pPr algn="ctr">
              <a:defRPr/>
            </a:pPr>
            <a:endParaRPr lang="en-US" sz="1100" dirty="0" smtClean="0">
              <a:solidFill>
                <a:schemeClr val="bg1"/>
              </a:solidFill>
            </a:endParaRPr>
          </a:p>
          <a:p>
            <a:r>
              <a:rPr lang="en-US" sz="1100" dirty="0" smtClean="0">
                <a:solidFill>
                  <a:schemeClr val="bg1"/>
                </a:solidFill>
              </a:rPr>
              <a:t>”It’s a nice choice, but do you know that because  </a:t>
            </a:r>
            <a:r>
              <a:rPr lang="en-US" sz="1100" dirty="0">
                <a:solidFill>
                  <a:schemeClr val="bg1"/>
                </a:solidFill>
              </a:rPr>
              <a:t>it is important to take care of the skin to </a:t>
            </a:r>
            <a:r>
              <a:rPr lang="en-US" sz="1100" b="1" dirty="0">
                <a:solidFill>
                  <a:schemeClr val="bg1"/>
                </a:solidFill>
              </a:rPr>
              <a:t>preserve it </a:t>
            </a:r>
            <a:r>
              <a:rPr lang="en-US" sz="1100" dirty="0">
                <a:solidFill>
                  <a:schemeClr val="bg1"/>
                </a:solidFill>
              </a:rPr>
              <a:t>from </a:t>
            </a:r>
            <a:r>
              <a:rPr lang="en-US" sz="1100" b="1" dirty="0">
                <a:solidFill>
                  <a:schemeClr val="bg1"/>
                </a:solidFill>
              </a:rPr>
              <a:t>the skin ageing</a:t>
            </a:r>
            <a:r>
              <a:rPr lang="en-US" sz="1100" dirty="0">
                <a:solidFill>
                  <a:schemeClr val="bg1"/>
                </a:solidFill>
              </a:rPr>
              <a:t>, and because  the efficiency comes  from expertise, </a:t>
            </a:r>
            <a:r>
              <a:rPr lang="en-US" sz="1100" dirty="0" smtClean="0">
                <a:solidFill>
                  <a:schemeClr val="bg1"/>
                </a:solidFill>
              </a:rPr>
              <a:t>it </a:t>
            </a:r>
            <a:r>
              <a:rPr lang="en-US" sz="1100" dirty="0">
                <a:solidFill>
                  <a:schemeClr val="bg1"/>
                </a:solidFill>
              </a:rPr>
              <a:t>is important that for the make-up </a:t>
            </a:r>
            <a:r>
              <a:rPr lang="en-US" sz="1100" dirty="0" smtClean="0">
                <a:solidFill>
                  <a:schemeClr val="bg1"/>
                </a:solidFill>
              </a:rPr>
              <a:t>art, </a:t>
            </a:r>
            <a:r>
              <a:rPr lang="en-US" sz="1100" dirty="0">
                <a:solidFill>
                  <a:schemeClr val="bg1"/>
                </a:solidFill>
              </a:rPr>
              <a:t>you find </a:t>
            </a:r>
            <a:r>
              <a:rPr lang="en-US" sz="1100" b="1" dirty="0">
                <a:solidFill>
                  <a:schemeClr val="bg1"/>
                </a:solidFill>
              </a:rPr>
              <a:t>similar expertise </a:t>
            </a:r>
            <a:r>
              <a:rPr lang="en-US" sz="1100" dirty="0">
                <a:solidFill>
                  <a:schemeClr val="bg1"/>
                </a:solidFill>
              </a:rPr>
              <a:t>but also </a:t>
            </a:r>
            <a:r>
              <a:rPr lang="en-US" sz="1100" b="1" dirty="0">
                <a:solidFill>
                  <a:schemeClr val="bg1"/>
                </a:solidFill>
              </a:rPr>
              <a:t>personalized  service</a:t>
            </a:r>
            <a:r>
              <a:rPr lang="en-US" sz="1100" dirty="0">
                <a:solidFill>
                  <a:schemeClr val="bg1"/>
                </a:solidFill>
              </a:rPr>
              <a:t>, performance of the products </a:t>
            </a:r>
            <a:r>
              <a:rPr lang="en-US" sz="1100" b="1" dirty="0">
                <a:solidFill>
                  <a:schemeClr val="bg1"/>
                </a:solidFill>
              </a:rPr>
              <a:t>technological innovation</a:t>
            </a:r>
            <a:r>
              <a:rPr lang="en-US" sz="1100" dirty="0">
                <a:solidFill>
                  <a:schemeClr val="bg1"/>
                </a:solidFill>
              </a:rPr>
              <a:t>,  and beauty of </a:t>
            </a:r>
            <a:r>
              <a:rPr lang="en-US" sz="1100" b="1" dirty="0">
                <a:solidFill>
                  <a:schemeClr val="bg1"/>
                </a:solidFill>
              </a:rPr>
              <a:t>colors and </a:t>
            </a:r>
            <a:r>
              <a:rPr lang="en-US" sz="1100" b="1" dirty="0" smtClean="0">
                <a:solidFill>
                  <a:schemeClr val="bg1"/>
                </a:solidFill>
              </a:rPr>
              <a:t>textures</a:t>
            </a:r>
            <a:r>
              <a:rPr lang="en-US" sz="1100" dirty="0" smtClean="0">
                <a:solidFill>
                  <a:schemeClr val="bg1"/>
                </a:solidFill>
              </a:rPr>
              <a:t>.”</a:t>
            </a:r>
            <a:endParaRPr lang="en-US" sz="1100" dirty="0">
              <a:solidFill>
                <a:schemeClr val="bg1"/>
              </a:solidFill>
            </a:endParaRPr>
          </a:p>
        </p:txBody>
      </p:sp>
      <p:sp>
        <p:nvSpPr>
          <p:cNvPr id="12" name="Bulle ronde 4"/>
          <p:cNvSpPr>
            <a:spLocks noChangeArrowheads="1"/>
          </p:cNvSpPr>
          <p:nvPr/>
        </p:nvSpPr>
        <p:spPr bwMode="auto">
          <a:xfrm>
            <a:off x="4860032" y="4027376"/>
            <a:ext cx="4193482" cy="2713992"/>
          </a:xfrm>
          <a:prstGeom prst="wedgeEllipseCallout">
            <a:avLst>
              <a:gd name="adj1" fmla="val -78432"/>
              <a:gd name="adj2" fmla="val -90573"/>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3" name="ZoneTexte 12"/>
          <p:cNvSpPr txBox="1"/>
          <p:nvPr/>
        </p:nvSpPr>
        <p:spPr bwMode="auto">
          <a:xfrm>
            <a:off x="5436096" y="4311387"/>
            <a:ext cx="3123838" cy="2123658"/>
          </a:xfrm>
          <a:prstGeom prst="rect">
            <a:avLst/>
          </a:prstGeom>
          <a:noFill/>
        </p:spPr>
        <p:txBody>
          <a:bodyPr wrap="square">
            <a:spAutoFit/>
          </a:bodyPr>
          <a:lstStyle/>
          <a:p>
            <a:pPr algn="ctr">
              <a:defRPr/>
            </a:pPr>
            <a:r>
              <a:rPr lang="en-US" sz="1100" b="1" dirty="0">
                <a:solidFill>
                  <a:schemeClr val="bg1"/>
                </a:solidFill>
              </a:rPr>
              <a:t>STEP </a:t>
            </a:r>
            <a:r>
              <a:rPr lang="en-US" sz="1100" b="1" dirty="0" smtClean="0">
                <a:solidFill>
                  <a:schemeClr val="bg1"/>
                </a:solidFill>
              </a:rPr>
              <a:t>2: </a:t>
            </a:r>
            <a:r>
              <a:rPr lang="en-US" sz="1100" b="1" dirty="0">
                <a:solidFill>
                  <a:schemeClr val="bg1"/>
                </a:solidFill>
              </a:rPr>
              <a:t>WHY </a:t>
            </a:r>
            <a:r>
              <a:rPr lang="en-US" sz="1100" b="1" dirty="0" smtClean="0">
                <a:solidFill>
                  <a:schemeClr val="bg1"/>
                </a:solidFill>
              </a:rPr>
              <a:t>HELENA RUBINSTEIN MAKE-UP ?</a:t>
            </a:r>
            <a:endParaRPr lang="en-US" sz="1100" dirty="0" smtClean="0">
              <a:solidFill>
                <a:schemeClr val="bg1"/>
              </a:solidFill>
            </a:endParaRPr>
          </a:p>
          <a:p>
            <a:r>
              <a:rPr lang="en-US" sz="1100" dirty="0" smtClean="0">
                <a:solidFill>
                  <a:schemeClr val="bg1"/>
                </a:solidFill>
              </a:rPr>
              <a:t>“</a:t>
            </a:r>
            <a:r>
              <a:rPr lang="en-US" sz="1100" dirty="0">
                <a:solidFill>
                  <a:schemeClr val="bg1"/>
                </a:solidFill>
              </a:rPr>
              <a:t> HR make-up is really unique thanks to its </a:t>
            </a:r>
            <a:r>
              <a:rPr lang="en-US" sz="1100" dirty="0" smtClean="0">
                <a:solidFill>
                  <a:schemeClr val="bg1"/>
                </a:solidFill>
              </a:rPr>
              <a:t>unprecedented </a:t>
            </a:r>
            <a:r>
              <a:rPr lang="en-US" sz="1100" b="1" dirty="0" smtClean="0">
                <a:solidFill>
                  <a:schemeClr val="bg1"/>
                </a:solidFill>
              </a:rPr>
              <a:t>expertise </a:t>
            </a:r>
            <a:r>
              <a:rPr lang="en-US" sz="1100" b="1" dirty="0">
                <a:solidFill>
                  <a:schemeClr val="bg1"/>
                </a:solidFill>
              </a:rPr>
              <a:t>on </a:t>
            </a:r>
            <a:r>
              <a:rPr lang="en-US" sz="1100" b="1" dirty="0" smtClean="0">
                <a:solidFill>
                  <a:schemeClr val="bg1"/>
                </a:solidFill>
              </a:rPr>
              <a:t>mascaras</a:t>
            </a:r>
            <a:r>
              <a:rPr lang="en-US" sz="1100" dirty="0">
                <a:solidFill>
                  <a:schemeClr val="bg1"/>
                </a:solidFill>
              </a:rPr>
              <a:t>, as </a:t>
            </a:r>
            <a:r>
              <a:rPr lang="en-US" sz="1100" dirty="0" smtClean="0">
                <a:solidFill>
                  <a:schemeClr val="bg1"/>
                </a:solidFill>
              </a:rPr>
              <a:t>we invented </a:t>
            </a:r>
            <a:r>
              <a:rPr lang="en-US" sz="1100" dirty="0">
                <a:solidFill>
                  <a:schemeClr val="bg1"/>
                </a:solidFill>
              </a:rPr>
              <a:t>the 1rst automatic mascara and 1rst </a:t>
            </a:r>
            <a:r>
              <a:rPr lang="en-US" sz="1100" dirty="0" smtClean="0">
                <a:solidFill>
                  <a:schemeClr val="bg1"/>
                </a:solidFill>
              </a:rPr>
              <a:t>water proof </a:t>
            </a:r>
            <a:r>
              <a:rPr lang="en-US" sz="1100" dirty="0">
                <a:solidFill>
                  <a:schemeClr val="bg1"/>
                </a:solidFill>
              </a:rPr>
              <a:t>mascara of the whole make-up History</a:t>
            </a:r>
            <a:r>
              <a:rPr lang="en-US" sz="1100" dirty="0" smtClean="0">
                <a:solidFill>
                  <a:schemeClr val="bg1"/>
                </a:solidFill>
              </a:rPr>
              <a:t>. Our labs still work to be at the avant-garde, as we always are.</a:t>
            </a:r>
            <a:endParaRPr lang="en-US" sz="1100" dirty="0">
              <a:solidFill>
                <a:schemeClr val="bg1"/>
              </a:solidFill>
            </a:endParaRPr>
          </a:p>
          <a:p>
            <a:r>
              <a:rPr lang="en-US" sz="1100" dirty="0" smtClean="0">
                <a:solidFill>
                  <a:schemeClr val="bg1"/>
                </a:solidFill>
              </a:rPr>
              <a:t>HR brand </a:t>
            </a:r>
            <a:r>
              <a:rPr lang="en-US" sz="1100" dirty="0">
                <a:solidFill>
                  <a:schemeClr val="bg1"/>
                </a:solidFill>
              </a:rPr>
              <a:t>also </a:t>
            </a:r>
            <a:r>
              <a:rPr lang="en-US" sz="1100" dirty="0" smtClean="0">
                <a:solidFill>
                  <a:schemeClr val="bg1"/>
                </a:solidFill>
              </a:rPr>
              <a:t>offers a </a:t>
            </a:r>
            <a:r>
              <a:rPr lang="en-US" sz="1100" dirty="0">
                <a:solidFill>
                  <a:schemeClr val="bg1"/>
                </a:solidFill>
              </a:rPr>
              <a:t>foundation range with the </a:t>
            </a:r>
            <a:r>
              <a:rPr lang="en-US" sz="1100" b="1" dirty="0">
                <a:solidFill>
                  <a:schemeClr val="bg1"/>
                </a:solidFill>
              </a:rPr>
              <a:t>highest concentration </a:t>
            </a:r>
            <a:r>
              <a:rPr lang="en-US" sz="1100" dirty="0" smtClean="0">
                <a:solidFill>
                  <a:schemeClr val="bg1"/>
                </a:solidFill>
              </a:rPr>
              <a:t>of </a:t>
            </a:r>
            <a:r>
              <a:rPr lang="en-US" sz="1100" dirty="0">
                <a:solidFill>
                  <a:schemeClr val="bg1"/>
                </a:solidFill>
              </a:rPr>
              <a:t>skincare active </a:t>
            </a:r>
            <a:r>
              <a:rPr lang="en-US" sz="1100" dirty="0" smtClean="0">
                <a:solidFill>
                  <a:schemeClr val="bg1"/>
                </a:solidFill>
              </a:rPr>
              <a:t>ingredients.</a:t>
            </a:r>
            <a:endParaRPr lang="en-US" sz="1100" dirty="0">
              <a:solidFill>
                <a:schemeClr val="bg1"/>
              </a:solidFill>
            </a:endParaRPr>
          </a:p>
          <a:p>
            <a:r>
              <a:rPr lang="en-US" sz="1100" dirty="0">
                <a:solidFill>
                  <a:schemeClr val="bg1"/>
                </a:solidFill>
              </a:rPr>
              <a:t>All the HR products are </a:t>
            </a:r>
            <a:r>
              <a:rPr lang="en-US" sz="1100" b="1" dirty="0">
                <a:solidFill>
                  <a:schemeClr val="bg1"/>
                </a:solidFill>
              </a:rPr>
              <a:t>really easy to apply</a:t>
            </a:r>
            <a:r>
              <a:rPr lang="en-US" sz="1100" dirty="0">
                <a:solidFill>
                  <a:schemeClr val="bg1"/>
                </a:solidFill>
              </a:rPr>
              <a:t>, with </a:t>
            </a:r>
            <a:r>
              <a:rPr lang="en-US" sz="1100" b="1" dirty="0">
                <a:solidFill>
                  <a:schemeClr val="bg1"/>
                </a:solidFill>
              </a:rPr>
              <a:t>immediate</a:t>
            </a:r>
            <a:r>
              <a:rPr lang="en-US" sz="1100" dirty="0">
                <a:solidFill>
                  <a:schemeClr val="bg1"/>
                </a:solidFill>
              </a:rPr>
              <a:t> and </a:t>
            </a:r>
            <a:r>
              <a:rPr lang="en-US" sz="1100" b="1" dirty="0">
                <a:solidFill>
                  <a:schemeClr val="bg1"/>
                </a:solidFill>
              </a:rPr>
              <a:t>visible results</a:t>
            </a:r>
            <a:r>
              <a:rPr lang="en-US" sz="1100" dirty="0" smtClean="0">
                <a:solidFill>
                  <a:schemeClr val="bg1"/>
                </a:solidFill>
              </a:rPr>
              <a:t>.”</a:t>
            </a:r>
            <a:endParaRPr lang="en-US" sz="1100" dirty="0">
              <a:solidFill>
                <a:schemeClr val="bg1"/>
              </a:solidFill>
            </a:endParaRPr>
          </a:p>
        </p:txBody>
      </p:sp>
      <p:grpSp>
        <p:nvGrpSpPr>
          <p:cNvPr id="3" name="Groupe 2"/>
          <p:cNvGrpSpPr/>
          <p:nvPr/>
        </p:nvGrpSpPr>
        <p:grpSpPr>
          <a:xfrm>
            <a:off x="877278" y="1196752"/>
            <a:ext cx="2272248" cy="1512168"/>
            <a:chOff x="877278" y="1196752"/>
            <a:chExt cx="2272248" cy="1512168"/>
          </a:xfrm>
        </p:grpSpPr>
        <p:sp>
          <p:nvSpPr>
            <p:cNvPr id="11" name="Bulle ronde 4"/>
            <p:cNvSpPr>
              <a:spLocks noChangeArrowheads="1"/>
            </p:cNvSpPr>
            <p:nvPr/>
          </p:nvSpPr>
          <p:spPr bwMode="auto">
            <a:xfrm>
              <a:off x="877278" y="1196752"/>
              <a:ext cx="2272248" cy="1512168"/>
            </a:xfrm>
            <a:prstGeom prst="wedgeEllipseCallout">
              <a:avLst>
                <a:gd name="adj1" fmla="val -54456"/>
                <a:gd name="adj2" fmla="val 52853"/>
              </a:avLst>
            </a:prstGeom>
            <a:noFill/>
            <a:ln>
              <a:solidFill>
                <a:schemeClr val="bg1"/>
              </a:solidFill>
            </a:ln>
            <a:extLst/>
          </p:spPr>
          <p:txBody>
            <a:bodyPr/>
            <a:lstStyle/>
            <a:p>
              <a:pPr>
                <a:buClr>
                  <a:srgbClr val="000000"/>
                </a:buClr>
                <a:buSzPct val="100000"/>
                <a:buFont typeface="Times New Roman" pitchFamily="18" charset="0"/>
                <a:buNone/>
              </a:pPr>
              <a:endParaRPr lang="en-US"/>
            </a:p>
          </p:txBody>
        </p:sp>
        <p:sp>
          <p:nvSpPr>
            <p:cNvPr id="10" name="ZoneTexte 9"/>
            <p:cNvSpPr txBox="1"/>
            <p:nvPr/>
          </p:nvSpPr>
          <p:spPr bwMode="auto">
            <a:xfrm>
              <a:off x="877278" y="1445875"/>
              <a:ext cx="2259095" cy="830997"/>
            </a:xfrm>
            <a:prstGeom prst="rect">
              <a:avLst/>
            </a:prstGeom>
            <a:noFill/>
          </p:spPr>
          <p:txBody>
            <a:bodyPr wrap="square">
              <a:spAutoFit/>
            </a:bodyPr>
            <a:lstStyle/>
            <a:p>
              <a:pPr algn="ctr" defTabSz="801472">
                <a:defRPr/>
              </a:pPr>
              <a:r>
                <a:rPr lang="en-US" sz="1200">
                  <a:solidFill>
                    <a:schemeClr val="bg1"/>
                  </a:solidFill>
                  <a:latin typeface="Century Gothic" pitchFamily="34" charset="0"/>
                </a:rPr>
                <a:t>“I am very happy </a:t>
              </a:r>
              <a:r>
                <a:rPr lang="en-US" sz="1200" smtClean="0">
                  <a:solidFill>
                    <a:schemeClr val="bg1"/>
                  </a:solidFill>
                  <a:latin typeface="Century Gothic" pitchFamily="34" charset="0"/>
                </a:rPr>
                <a:t>with </a:t>
              </a:r>
              <a:r>
                <a:rPr lang="en-US" sz="1200">
                  <a:solidFill>
                    <a:schemeClr val="bg1"/>
                  </a:solidFill>
                  <a:latin typeface="Century Gothic" pitchFamily="34" charset="0"/>
                </a:rPr>
                <a:t>my  “Gemey Maybeline anti-âge  effaceur  </a:t>
              </a:r>
              <a:r>
                <a:rPr lang="en-US" sz="1200" smtClean="0">
                  <a:solidFill>
                    <a:schemeClr val="bg1"/>
                  </a:solidFill>
                  <a:latin typeface="Century Gothic" pitchFamily="34" charset="0"/>
                </a:rPr>
                <a:t>teint Foundation</a:t>
              </a:r>
              <a:r>
                <a:rPr lang="en-US" sz="1200">
                  <a:solidFill>
                    <a:schemeClr val="bg1"/>
                  </a:solidFill>
                  <a:latin typeface="Century Gothic" pitchFamily="34" charset="0"/>
                </a:rPr>
                <a:t>”</a:t>
              </a:r>
            </a:p>
          </p:txBody>
        </p:sp>
      </p:grpSp>
      <p:pic>
        <p:nvPicPr>
          <p:cNvPr id="2" name="Picture 2" descr="http://www.gemey-maybelline.com/~/media/Images/MNY/fr_FR/Products/Teint/Fond-de-teint/Instant-Anti-Age-Effaceur-teint/instant-anti-age-effaceur-teint-cr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0287" y="2069937"/>
            <a:ext cx="625652" cy="55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95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1" name="Bulle ronde 4"/>
          <p:cNvSpPr>
            <a:spLocks noChangeArrowheads="1"/>
          </p:cNvSpPr>
          <p:nvPr/>
        </p:nvSpPr>
        <p:spPr bwMode="auto">
          <a:xfrm>
            <a:off x="4608511" y="1196752"/>
            <a:ext cx="4283969" cy="2240065"/>
          </a:xfrm>
          <a:prstGeom prst="wedgeEllipseCallout">
            <a:avLst>
              <a:gd name="adj1" fmla="val -68110"/>
              <a:gd name="adj2" fmla="val 1812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2" name="ZoneTexte 11"/>
          <p:cNvSpPr txBox="1"/>
          <p:nvPr/>
        </p:nvSpPr>
        <p:spPr bwMode="auto">
          <a:xfrm>
            <a:off x="4932040" y="1564609"/>
            <a:ext cx="3816424" cy="1615827"/>
          </a:xfrm>
          <a:prstGeom prst="rect">
            <a:avLst/>
          </a:prstGeom>
          <a:noFill/>
        </p:spPr>
        <p:txBody>
          <a:bodyPr wrap="square">
            <a:spAutoFit/>
          </a:bodyPr>
          <a:lstStyle/>
          <a:p>
            <a:pPr algn="ctr">
              <a:defRPr/>
            </a:pPr>
            <a:r>
              <a:rPr lang="en-US" sz="1100" b="1" dirty="0">
                <a:solidFill>
                  <a:schemeClr val="bg1"/>
                </a:solidFill>
              </a:rPr>
              <a:t>STEP 1: WHY MAKE-UP FROM SELECTIVE MARKET?</a:t>
            </a:r>
          </a:p>
          <a:p>
            <a:pPr algn="ctr">
              <a:defRPr/>
            </a:pPr>
            <a:endParaRPr lang="en-US" sz="1100" dirty="0">
              <a:solidFill>
                <a:schemeClr val="bg1"/>
              </a:solidFill>
            </a:endParaRPr>
          </a:p>
          <a:p>
            <a:r>
              <a:rPr lang="en-US" sz="1100" dirty="0" smtClean="0">
                <a:solidFill>
                  <a:schemeClr val="bg1"/>
                </a:solidFill>
              </a:rPr>
              <a:t> “It’s </a:t>
            </a:r>
            <a:r>
              <a:rPr lang="en-US" sz="1100" dirty="0">
                <a:solidFill>
                  <a:schemeClr val="bg1"/>
                </a:solidFill>
              </a:rPr>
              <a:t>a nice choice, </a:t>
            </a:r>
            <a:r>
              <a:rPr lang="en-US" sz="1100" dirty="0" smtClean="0">
                <a:solidFill>
                  <a:schemeClr val="bg1"/>
                </a:solidFill>
              </a:rPr>
              <a:t>and for sure </a:t>
            </a:r>
            <a:r>
              <a:rPr lang="en-US" sz="1100" dirty="0" smtClean="0">
                <a:solidFill>
                  <a:schemeClr val="bg1"/>
                </a:solidFill>
                <a:latin typeface="Century Gothic" pitchFamily="34" charset="0"/>
              </a:rPr>
              <a:t>you </a:t>
            </a:r>
            <a:r>
              <a:rPr lang="en-US" sz="1100" dirty="0">
                <a:solidFill>
                  <a:schemeClr val="bg1"/>
                </a:solidFill>
                <a:latin typeface="Century Gothic" pitchFamily="34" charset="0"/>
              </a:rPr>
              <a:t>already  know the efficiency and pleasure of products from selective market, </a:t>
            </a:r>
            <a:r>
              <a:rPr lang="en-US" sz="1100" dirty="0" smtClean="0">
                <a:solidFill>
                  <a:schemeClr val="bg1"/>
                </a:solidFill>
                <a:latin typeface="Century Gothic" pitchFamily="34" charset="0"/>
              </a:rPr>
              <a:t>you  would probably </a:t>
            </a:r>
            <a:r>
              <a:rPr lang="en-US" sz="1100" dirty="0">
                <a:solidFill>
                  <a:schemeClr val="bg1"/>
                </a:solidFill>
                <a:latin typeface="Century Gothic" pitchFamily="34" charset="0"/>
              </a:rPr>
              <a:t>like to discover another luxury brand </a:t>
            </a:r>
            <a:r>
              <a:rPr lang="en-US" sz="1100" dirty="0" smtClean="0">
                <a:solidFill>
                  <a:schemeClr val="bg1"/>
                </a:solidFill>
                <a:latin typeface="Century Gothic" pitchFamily="34" charset="0"/>
              </a:rPr>
              <a:t>that  </a:t>
            </a:r>
            <a:r>
              <a:rPr lang="en-US" sz="1100" dirty="0">
                <a:solidFill>
                  <a:schemeClr val="bg1"/>
                </a:solidFill>
                <a:latin typeface="Century Gothic" pitchFamily="34" charset="0"/>
              </a:rPr>
              <a:t>will seduce you by its well-known  </a:t>
            </a:r>
            <a:r>
              <a:rPr lang="en-US" sz="1100" b="1" dirty="0">
                <a:solidFill>
                  <a:schemeClr val="bg1"/>
                </a:solidFill>
                <a:latin typeface="Century Gothic" pitchFamily="34" charset="0"/>
              </a:rPr>
              <a:t>110 years expertise </a:t>
            </a:r>
            <a:r>
              <a:rPr lang="en-US" sz="1100" dirty="0">
                <a:solidFill>
                  <a:schemeClr val="bg1"/>
                </a:solidFill>
                <a:latin typeface="Century Gothic" pitchFamily="34" charset="0"/>
              </a:rPr>
              <a:t>in premium skincare and </a:t>
            </a:r>
            <a:r>
              <a:rPr lang="en-US" sz="1100" dirty="0" smtClean="0">
                <a:solidFill>
                  <a:schemeClr val="bg1"/>
                </a:solidFill>
                <a:latin typeface="Century Gothic" pitchFamily="34" charset="0"/>
              </a:rPr>
              <a:t>make-up.”</a:t>
            </a:r>
          </a:p>
          <a:p>
            <a:endParaRPr lang="en-US" sz="1100" dirty="0">
              <a:solidFill>
                <a:schemeClr val="bg1"/>
              </a:solidFill>
              <a:latin typeface="Century Gothic" pitchFamily="34" charset="0"/>
            </a:endParaRPr>
          </a:p>
        </p:txBody>
      </p:sp>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4" name="ZoneTexte 13"/>
          <p:cNvSpPr txBox="1"/>
          <p:nvPr/>
        </p:nvSpPr>
        <p:spPr bwMode="auto">
          <a:xfrm>
            <a:off x="1523826" y="1404958"/>
            <a:ext cx="1495772" cy="646331"/>
          </a:xfrm>
          <a:prstGeom prst="rect">
            <a:avLst/>
          </a:prstGeom>
          <a:noFill/>
        </p:spPr>
        <p:txBody>
          <a:bodyPr wrap="square">
            <a:spAutoFit/>
          </a:bodyPr>
          <a:lstStyle/>
          <a:p>
            <a:pPr defTabSz="801472">
              <a:defRPr/>
            </a:pPr>
            <a:r>
              <a:rPr lang="en-US" sz="1200">
                <a:solidFill>
                  <a:schemeClr val="bg1"/>
                </a:solidFill>
                <a:latin typeface="Century Gothic" pitchFamily="34" charset="0"/>
              </a:rPr>
              <a:t>“I am very happy </a:t>
            </a:r>
            <a:r>
              <a:rPr lang="en-US" sz="1200" smtClean="0">
                <a:solidFill>
                  <a:schemeClr val="bg1"/>
                </a:solidFill>
                <a:latin typeface="Century Gothic" pitchFamily="34" charset="0"/>
              </a:rPr>
              <a:t>with </a:t>
            </a:r>
            <a:r>
              <a:rPr lang="en-US" sz="1200">
                <a:solidFill>
                  <a:schemeClr val="bg1"/>
                </a:solidFill>
                <a:latin typeface="Century Gothic" pitchFamily="34" charset="0"/>
              </a:rPr>
              <a:t>my  “Diorskin Nude”</a:t>
            </a:r>
          </a:p>
        </p:txBody>
      </p:sp>
      <p:sp>
        <p:nvSpPr>
          <p:cNvPr id="18"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MAINSTREAM</a:t>
            </a:r>
            <a:r>
              <a:rPr lang="en-US" sz="2800" dirty="0" smtClean="0">
                <a:solidFill>
                  <a:srgbClr val="B5A692"/>
                </a:solidFill>
              </a:rPr>
              <a:t> CUSTOMER</a:t>
            </a:r>
            <a:endParaRPr lang="en-US" sz="2800" dirty="0">
              <a:solidFill>
                <a:srgbClr val="B5A692"/>
              </a:solidFill>
            </a:endParaRPr>
          </a:p>
          <a:p>
            <a:pPr algn="r" fontAlgn="base">
              <a:spcBef>
                <a:spcPct val="0"/>
              </a:spcBef>
              <a:spcAft>
                <a:spcPct val="0"/>
              </a:spcAft>
            </a:pPr>
            <a:r>
              <a:rPr lang="en-US" sz="1600" dirty="0">
                <a:solidFill>
                  <a:srgbClr val="FFFFFF"/>
                </a:solidFill>
              </a:rPr>
              <a:t>WHY SELECTIVE MAKE-UP/ </a:t>
            </a:r>
          </a:p>
          <a:p>
            <a:pPr algn="r" fontAlgn="base">
              <a:spcBef>
                <a:spcPct val="0"/>
              </a:spcBef>
              <a:spcAft>
                <a:spcPct val="0"/>
              </a:spcAft>
            </a:pPr>
            <a:r>
              <a:rPr lang="en-US" sz="1600" dirty="0">
                <a:solidFill>
                  <a:srgbClr val="FFFFFF"/>
                </a:solidFill>
              </a:rPr>
              <a:t>WHY HR MAKE-UP?</a:t>
            </a:r>
          </a:p>
        </p:txBody>
      </p:sp>
      <p:sp>
        <p:nvSpPr>
          <p:cNvPr id="32" name="Bulle ronde 4"/>
          <p:cNvSpPr>
            <a:spLocks noChangeArrowheads="1"/>
          </p:cNvSpPr>
          <p:nvPr/>
        </p:nvSpPr>
        <p:spPr bwMode="auto">
          <a:xfrm>
            <a:off x="4608512" y="3573016"/>
            <a:ext cx="4445002" cy="3240360"/>
          </a:xfrm>
          <a:prstGeom prst="wedgeEllipseCallout">
            <a:avLst>
              <a:gd name="adj1" fmla="val -69724"/>
              <a:gd name="adj2" fmla="val -74950"/>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33" name="ZoneTexte 32"/>
          <p:cNvSpPr txBox="1"/>
          <p:nvPr/>
        </p:nvSpPr>
        <p:spPr bwMode="auto">
          <a:xfrm>
            <a:off x="5073181" y="3645024"/>
            <a:ext cx="4035323" cy="2970044"/>
          </a:xfrm>
          <a:prstGeom prst="rect">
            <a:avLst/>
          </a:prstGeom>
          <a:noFill/>
        </p:spPr>
        <p:txBody>
          <a:bodyPr wrap="square">
            <a:spAutoFit/>
          </a:bodyPr>
          <a:lstStyle/>
          <a:p>
            <a:endParaRPr lang="en-US" sz="1100" dirty="0">
              <a:solidFill>
                <a:schemeClr val="bg1"/>
              </a:solidFill>
              <a:latin typeface="Century Gothic" pitchFamily="34" charset="0"/>
            </a:endParaRPr>
          </a:p>
          <a:p>
            <a:endParaRPr lang="en-US" sz="1100" dirty="0" smtClean="0">
              <a:solidFill>
                <a:schemeClr val="bg1"/>
              </a:solidFill>
              <a:latin typeface="Century Gothic" pitchFamily="34" charset="0"/>
            </a:endParaRPr>
          </a:p>
          <a:p>
            <a:r>
              <a:rPr lang="en-US" sz="1100" b="1" dirty="0">
                <a:solidFill>
                  <a:schemeClr val="bg1"/>
                </a:solidFill>
              </a:rPr>
              <a:t>STEP 2: WHY HELENA RUBINSTEIN MAKE-UP </a:t>
            </a:r>
            <a:r>
              <a:rPr lang="en-US" sz="1100" b="1" dirty="0" smtClean="0">
                <a:solidFill>
                  <a:schemeClr val="bg1"/>
                </a:solidFill>
              </a:rPr>
              <a:t>?</a:t>
            </a:r>
          </a:p>
          <a:p>
            <a:endParaRPr lang="en-US" sz="1100" dirty="0">
              <a:solidFill>
                <a:schemeClr val="bg1"/>
              </a:solidFill>
              <a:latin typeface="Century Gothic" pitchFamily="34" charset="0"/>
            </a:endParaRPr>
          </a:p>
          <a:p>
            <a:r>
              <a:rPr lang="en-US" sz="1100" dirty="0">
                <a:solidFill>
                  <a:schemeClr val="bg1"/>
                </a:solidFill>
                <a:latin typeface="Century Gothic" pitchFamily="34" charset="0"/>
              </a:rPr>
              <a:t>“ Because we are sure that HR will  totally satisfy  and surprise you </a:t>
            </a:r>
            <a:r>
              <a:rPr lang="en-US" sz="1100" dirty="0" smtClean="0">
                <a:solidFill>
                  <a:schemeClr val="bg1"/>
                </a:solidFill>
                <a:latin typeface="Century Gothic" pitchFamily="34" charset="0"/>
              </a:rPr>
              <a:t>by </a:t>
            </a:r>
            <a:r>
              <a:rPr lang="en-US" sz="1100" dirty="0">
                <a:solidFill>
                  <a:schemeClr val="bg1"/>
                </a:solidFill>
                <a:latin typeface="Century Gothic" pitchFamily="34" charset="0"/>
              </a:rPr>
              <a:t>its </a:t>
            </a:r>
            <a:r>
              <a:rPr lang="en-US" sz="1100" dirty="0" smtClean="0">
                <a:solidFill>
                  <a:schemeClr val="bg1"/>
                </a:solidFill>
                <a:latin typeface="Century Gothic" pitchFamily="34" charset="0"/>
              </a:rPr>
              <a:t>efficiency, </a:t>
            </a:r>
            <a:r>
              <a:rPr lang="en-US" sz="1100" dirty="0">
                <a:solidFill>
                  <a:schemeClr val="bg1"/>
                </a:solidFill>
                <a:latin typeface="Century Gothic" pitchFamily="34" charset="0"/>
              </a:rPr>
              <a:t>innovating spirit and sensoriality of its textures. </a:t>
            </a:r>
            <a:r>
              <a:rPr lang="en-US" sz="1100" dirty="0" smtClean="0">
                <a:solidFill>
                  <a:schemeClr val="bg1"/>
                </a:solidFill>
                <a:latin typeface="Century Gothic" pitchFamily="34" charset="0"/>
              </a:rPr>
              <a:t>”</a:t>
            </a:r>
            <a:endParaRPr lang="en-US" sz="1100" dirty="0">
              <a:solidFill>
                <a:schemeClr val="bg1"/>
              </a:solidFill>
              <a:latin typeface="Century Gothic" pitchFamily="34" charset="0"/>
            </a:endParaRPr>
          </a:p>
          <a:p>
            <a:r>
              <a:rPr lang="en-US" sz="1100" dirty="0">
                <a:solidFill>
                  <a:schemeClr val="bg1"/>
                </a:solidFill>
                <a:latin typeface="Century Gothic" pitchFamily="34" charset="0"/>
              </a:rPr>
              <a:t>“More over,  HR make-up is </a:t>
            </a:r>
            <a:r>
              <a:rPr lang="en-US" sz="1100" b="1" dirty="0">
                <a:solidFill>
                  <a:schemeClr val="bg1"/>
                </a:solidFill>
                <a:latin typeface="Century Gothic" pitchFamily="34" charset="0"/>
              </a:rPr>
              <a:t>really unique </a:t>
            </a:r>
            <a:r>
              <a:rPr lang="en-US" sz="1100" dirty="0">
                <a:solidFill>
                  <a:schemeClr val="bg1"/>
                </a:solidFill>
                <a:latin typeface="Century Gothic" pitchFamily="34" charset="0"/>
              </a:rPr>
              <a:t>thanks to its unprecedented </a:t>
            </a:r>
            <a:r>
              <a:rPr lang="en-US" sz="1100" b="1" dirty="0">
                <a:solidFill>
                  <a:schemeClr val="bg1"/>
                </a:solidFill>
                <a:latin typeface="Century Gothic" pitchFamily="34" charset="0"/>
              </a:rPr>
              <a:t>expertise on </a:t>
            </a:r>
            <a:r>
              <a:rPr lang="en-US" sz="1100" b="1" dirty="0" smtClean="0">
                <a:solidFill>
                  <a:schemeClr val="bg1"/>
                </a:solidFill>
                <a:latin typeface="Century Gothic" pitchFamily="34" charset="0"/>
              </a:rPr>
              <a:t>mascaras</a:t>
            </a:r>
            <a:r>
              <a:rPr lang="en-US" sz="1100" dirty="0">
                <a:solidFill>
                  <a:schemeClr val="bg1"/>
                </a:solidFill>
                <a:latin typeface="Century Gothic" pitchFamily="34" charset="0"/>
              </a:rPr>
              <a:t>, as </a:t>
            </a:r>
            <a:r>
              <a:rPr lang="en-US" sz="1100" dirty="0" smtClean="0">
                <a:solidFill>
                  <a:schemeClr val="bg1"/>
                </a:solidFill>
                <a:latin typeface="Century Gothic" pitchFamily="34" charset="0"/>
              </a:rPr>
              <a:t>we invented </a:t>
            </a:r>
            <a:r>
              <a:rPr lang="en-US" sz="1100" dirty="0">
                <a:solidFill>
                  <a:schemeClr val="bg1"/>
                </a:solidFill>
                <a:latin typeface="Century Gothic" pitchFamily="34" charset="0"/>
              </a:rPr>
              <a:t>the </a:t>
            </a:r>
            <a:r>
              <a:rPr lang="en-US" sz="1100" b="1" dirty="0">
                <a:solidFill>
                  <a:schemeClr val="bg1"/>
                </a:solidFill>
                <a:latin typeface="Century Gothic" pitchFamily="34" charset="0"/>
              </a:rPr>
              <a:t>1rst automatic mascara </a:t>
            </a:r>
            <a:r>
              <a:rPr lang="en-US" sz="1100" dirty="0">
                <a:solidFill>
                  <a:schemeClr val="bg1"/>
                </a:solidFill>
                <a:latin typeface="Century Gothic" pitchFamily="34" charset="0"/>
              </a:rPr>
              <a:t>and </a:t>
            </a:r>
            <a:r>
              <a:rPr lang="en-US" sz="1100" b="1" dirty="0">
                <a:solidFill>
                  <a:schemeClr val="bg1"/>
                </a:solidFill>
                <a:latin typeface="Century Gothic" pitchFamily="34" charset="0"/>
              </a:rPr>
              <a:t>1rst </a:t>
            </a:r>
            <a:r>
              <a:rPr lang="en-US" sz="1100" b="1" dirty="0" smtClean="0">
                <a:solidFill>
                  <a:schemeClr val="bg1"/>
                </a:solidFill>
                <a:latin typeface="Century Gothic" pitchFamily="34" charset="0"/>
              </a:rPr>
              <a:t>waterproof </a:t>
            </a:r>
            <a:r>
              <a:rPr lang="en-US" sz="1100" dirty="0">
                <a:solidFill>
                  <a:schemeClr val="bg1"/>
                </a:solidFill>
                <a:latin typeface="Century Gothic" pitchFamily="34" charset="0"/>
              </a:rPr>
              <a:t>mascara of the whole make-up </a:t>
            </a:r>
            <a:r>
              <a:rPr lang="en-US" sz="1100" dirty="0" smtClean="0">
                <a:solidFill>
                  <a:schemeClr val="bg1"/>
                </a:solidFill>
                <a:latin typeface="Century Gothic" pitchFamily="34" charset="0"/>
              </a:rPr>
              <a:t>history.</a:t>
            </a:r>
            <a:r>
              <a:rPr lang="en-US" sz="1100" dirty="0">
                <a:solidFill>
                  <a:schemeClr val="bg1"/>
                </a:solidFill>
              </a:rPr>
              <a:t> Our labs still work to be at the avant-garde, as we </a:t>
            </a:r>
            <a:r>
              <a:rPr lang="en-US" sz="1100" dirty="0" smtClean="0">
                <a:solidFill>
                  <a:schemeClr val="bg1"/>
                </a:solidFill>
              </a:rPr>
              <a:t>always are.</a:t>
            </a:r>
            <a:endParaRPr lang="en-US" sz="1100" dirty="0">
              <a:solidFill>
                <a:schemeClr val="bg1"/>
              </a:solidFill>
              <a:latin typeface="Century Gothic" pitchFamily="34" charset="0"/>
            </a:endParaRPr>
          </a:p>
          <a:p>
            <a:r>
              <a:rPr lang="en-US" sz="1100" dirty="0">
                <a:solidFill>
                  <a:schemeClr val="bg1"/>
                </a:solidFill>
                <a:latin typeface="Century Gothic" pitchFamily="34" charset="0"/>
              </a:rPr>
              <a:t>This brand also </a:t>
            </a:r>
            <a:r>
              <a:rPr lang="en-US" sz="1100" dirty="0" smtClean="0">
                <a:solidFill>
                  <a:schemeClr val="bg1"/>
                </a:solidFill>
                <a:latin typeface="Century Gothic" pitchFamily="34" charset="0"/>
              </a:rPr>
              <a:t>offers a </a:t>
            </a:r>
            <a:r>
              <a:rPr lang="en-US" sz="1100" dirty="0">
                <a:solidFill>
                  <a:schemeClr val="bg1"/>
                </a:solidFill>
                <a:latin typeface="Century Gothic" pitchFamily="34" charset="0"/>
              </a:rPr>
              <a:t>foundation range with the </a:t>
            </a:r>
            <a:r>
              <a:rPr lang="en-US" sz="1100" b="1" dirty="0">
                <a:solidFill>
                  <a:schemeClr val="bg1"/>
                </a:solidFill>
                <a:latin typeface="Century Gothic" pitchFamily="34" charset="0"/>
              </a:rPr>
              <a:t>highest concentration  of skincare </a:t>
            </a:r>
            <a:r>
              <a:rPr lang="en-US" sz="1100" dirty="0">
                <a:solidFill>
                  <a:schemeClr val="bg1"/>
                </a:solidFill>
                <a:latin typeface="Century Gothic" pitchFamily="34" charset="0"/>
              </a:rPr>
              <a:t>active ingredients ”</a:t>
            </a:r>
          </a:p>
          <a:p>
            <a:endParaRPr lang="en-US" sz="1100" dirty="0">
              <a:solidFill>
                <a:schemeClr val="bg1"/>
              </a:solidFill>
              <a:latin typeface="Century Gothic" pitchFamily="34" charset="0"/>
            </a:endParaRPr>
          </a:p>
          <a:p>
            <a:r>
              <a:rPr lang="en-US" sz="1100" b="1" dirty="0">
                <a:solidFill>
                  <a:schemeClr val="bg1"/>
                </a:solidFill>
                <a:latin typeface="Century Gothic" pitchFamily="34" charset="0"/>
              </a:rPr>
              <a:t>“This is the expert you </a:t>
            </a:r>
            <a:r>
              <a:rPr lang="en-US" sz="1100" b="1" dirty="0" smtClean="0">
                <a:solidFill>
                  <a:schemeClr val="bg1"/>
                </a:solidFill>
                <a:latin typeface="Century Gothic" pitchFamily="34" charset="0"/>
              </a:rPr>
              <a:t>need</a:t>
            </a:r>
            <a:r>
              <a:rPr lang="en-US" sz="1100" b="1" dirty="0">
                <a:solidFill>
                  <a:schemeClr val="bg1"/>
                </a:solidFill>
                <a:latin typeface="Century Gothic" pitchFamily="34" charset="0"/>
              </a:rPr>
              <a:t>!</a:t>
            </a:r>
            <a:r>
              <a:rPr lang="en-US" sz="1100" b="1" dirty="0" smtClean="0">
                <a:solidFill>
                  <a:schemeClr val="bg1"/>
                </a:solidFill>
                <a:latin typeface="Century Gothic" pitchFamily="34" charset="0"/>
              </a:rPr>
              <a:t>”</a:t>
            </a:r>
            <a:endParaRPr lang="en-US" sz="1100" b="1" dirty="0">
              <a:solidFill>
                <a:schemeClr val="bg1"/>
              </a:solidFill>
              <a:latin typeface="Century Gothic" pitchFamily="34" charset="0"/>
            </a:endParaRPr>
          </a:p>
          <a:p>
            <a:endParaRPr lang="en-US" sz="1100" dirty="0">
              <a:solidFill>
                <a:schemeClr val="bg1"/>
              </a:solidFill>
              <a:latin typeface="Century Gothic" pitchFamily="34" charset="0"/>
            </a:endParaRPr>
          </a:p>
        </p:txBody>
      </p:sp>
      <p:pic>
        <p:nvPicPr>
          <p:cNvPr id="2056" name="Picture 8" descr="http://www.dior.com/beauty/int/en/renderImage.image?imageName=packshots/3348901103473_inter.png&amp;width=1600&amp;height=1950&amp;padding=0&amp;t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5000" y="1108719"/>
            <a:ext cx="968473" cy="118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47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32" grpId="0" animBg="1"/>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1" name="Bulle ronde 4"/>
          <p:cNvSpPr>
            <a:spLocks noChangeArrowheads="1"/>
          </p:cNvSpPr>
          <p:nvPr/>
        </p:nvSpPr>
        <p:spPr bwMode="auto">
          <a:xfrm>
            <a:off x="4716015" y="2564904"/>
            <a:ext cx="4248473" cy="3672408"/>
          </a:xfrm>
          <a:prstGeom prst="wedgeEllipseCallout">
            <a:avLst>
              <a:gd name="adj1" fmla="val -71469"/>
              <a:gd name="adj2" fmla="val -43414"/>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4" name="ZoneTexte 13"/>
          <p:cNvSpPr txBox="1"/>
          <p:nvPr/>
        </p:nvSpPr>
        <p:spPr bwMode="auto">
          <a:xfrm>
            <a:off x="1595834" y="1486525"/>
            <a:ext cx="1824038" cy="646331"/>
          </a:xfrm>
          <a:prstGeom prst="rect">
            <a:avLst/>
          </a:prstGeom>
          <a:noFill/>
        </p:spPr>
        <p:txBody>
          <a:bodyPr wrap="square">
            <a:spAutoFit/>
          </a:bodyPr>
          <a:lstStyle/>
          <a:p>
            <a:pPr defTabSz="801472">
              <a:defRPr/>
            </a:pPr>
            <a:r>
              <a:rPr lang="en-US" sz="1200" dirty="0">
                <a:solidFill>
                  <a:schemeClr val="bg1"/>
                </a:solidFill>
                <a:latin typeface="Century Gothic" pitchFamily="34" charset="0"/>
              </a:rPr>
              <a:t>“I am very happy </a:t>
            </a:r>
            <a:endParaRPr lang="en-US" sz="1200" dirty="0" smtClean="0">
              <a:solidFill>
                <a:schemeClr val="bg1"/>
              </a:solidFill>
              <a:latin typeface="Century Gothic" pitchFamily="34" charset="0"/>
            </a:endParaRPr>
          </a:p>
          <a:p>
            <a:pPr defTabSz="801472">
              <a:defRPr/>
            </a:pPr>
            <a:r>
              <a:rPr lang="en-US" sz="1200" dirty="0" smtClean="0">
                <a:solidFill>
                  <a:schemeClr val="bg1"/>
                </a:solidFill>
                <a:latin typeface="Century Gothic" pitchFamily="34" charset="0"/>
              </a:rPr>
              <a:t>with </a:t>
            </a:r>
            <a:r>
              <a:rPr lang="en-US" sz="1200" dirty="0">
                <a:solidFill>
                  <a:schemeClr val="bg1"/>
                </a:solidFill>
                <a:latin typeface="Century Gothic" pitchFamily="34" charset="0"/>
              </a:rPr>
              <a:t>my  </a:t>
            </a:r>
            <a:r>
              <a:rPr lang="en-US" sz="1200" dirty="0" smtClean="0">
                <a:solidFill>
                  <a:schemeClr val="bg1"/>
                </a:solidFill>
                <a:latin typeface="Century Gothic" pitchFamily="34" charset="0"/>
              </a:rPr>
              <a:t>“Dior skin</a:t>
            </a:r>
          </a:p>
          <a:p>
            <a:pPr defTabSz="801472">
              <a:defRPr/>
            </a:pPr>
            <a:r>
              <a:rPr lang="en-US" sz="1200" dirty="0" smtClean="0">
                <a:solidFill>
                  <a:schemeClr val="bg1"/>
                </a:solidFill>
                <a:latin typeface="Century Gothic" pitchFamily="34" charset="0"/>
              </a:rPr>
              <a:t>nude”</a:t>
            </a:r>
            <a:endParaRPr lang="en-US" sz="1200" dirty="0">
              <a:solidFill>
                <a:schemeClr val="bg1"/>
              </a:solidFill>
              <a:latin typeface="Century Gothic" pitchFamily="34" charset="0"/>
            </a:endParaRPr>
          </a:p>
        </p:txBody>
      </p:sp>
      <p:sp>
        <p:nvSpPr>
          <p:cNvPr id="18"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MAINSTREAM</a:t>
            </a:r>
            <a:r>
              <a:rPr lang="en-US" sz="2800" dirty="0" smtClean="0">
                <a:solidFill>
                  <a:srgbClr val="B5A692"/>
                </a:solidFill>
              </a:rPr>
              <a:t> CUSTOMER</a:t>
            </a:r>
            <a:endParaRPr lang="en-US" sz="2800" dirty="0">
              <a:solidFill>
                <a:srgbClr val="B5A692"/>
              </a:solidFill>
            </a:endParaRPr>
          </a:p>
          <a:p>
            <a:pPr algn="r" fontAlgn="base">
              <a:spcBef>
                <a:spcPct val="0"/>
              </a:spcBef>
              <a:spcAft>
                <a:spcPct val="0"/>
              </a:spcAft>
            </a:pPr>
            <a:r>
              <a:rPr lang="en-US" sz="1600" dirty="0" smtClean="0">
                <a:solidFill>
                  <a:srgbClr val="FFFFFF"/>
                </a:solidFill>
              </a:rPr>
              <a:t>WHY </a:t>
            </a:r>
            <a:r>
              <a:rPr lang="en-US" sz="1600" dirty="0">
                <a:solidFill>
                  <a:srgbClr val="FFFFFF"/>
                </a:solidFill>
              </a:rPr>
              <a:t>HR </a:t>
            </a:r>
            <a:r>
              <a:rPr lang="en-US" sz="1600" dirty="0" smtClean="0">
                <a:solidFill>
                  <a:srgbClr val="FFFFFF"/>
                </a:solidFill>
              </a:rPr>
              <a:t>MAKE-UP </a:t>
            </a:r>
          </a:p>
          <a:p>
            <a:pPr algn="r" fontAlgn="base">
              <a:spcBef>
                <a:spcPct val="0"/>
              </a:spcBef>
              <a:spcAft>
                <a:spcPct val="0"/>
              </a:spcAft>
            </a:pPr>
            <a:r>
              <a:rPr lang="en-US" sz="1600" dirty="0" smtClean="0">
                <a:solidFill>
                  <a:srgbClr val="FFFFFF"/>
                </a:solidFill>
              </a:rPr>
              <a:t>VERSUS COMPETITORS?</a:t>
            </a:r>
            <a:endParaRPr lang="en-US" sz="1600" dirty="0">
              <a:solidFill>
                <a:srgbClr val="FFFFFF"/>
              </a:solidFill>
            </a:endParaRPr>
          </a:p>
        </p:txBody>
      </p:sp>
      <p:sp>
        <p:nvSpPr>
          <p:cNvPr id="15" name="ZoneTexte 14"/>
          <p:cNvSpPr txBox="1"/>
          <p:nvPr/>
        </p:nvSpPr>
        <p:spPr bwMode="auto">
          <a:xfrm>
            <a:off x="4860032" y="3068960"/>
            <a:ext cx="4035323" cy="2631490"/>
          </a:xfrm>
          <a:prstGeom prst="rect">
            <a:avLst/>
          </a:prstGeom>
          <a:noFill/>
        </p:spPr>
        <p:txBody>
          <a:bodyPr wrap="square">
            <a:spAutoFit/>
          </a:bodyPr>
          <a:lstStyle/>
          <a:p>
            <a:endParaRPr lang="en-US" sz="1100" dirty="0">
              <a:solidFill>
                <a:schemeClr val="bg1"/>
              </a:solidFill>
              <a:latin typeface="Century Gothic" pitchFamily="34" charset="0"/>
            </a:endParaRPr>
          </a:p>
          <a:p>
            <a:r>
              <a:rPr lang="en-US" sz="1100" b="1" dirty="0">
                <a:solidFill>
                  <a:schemeClr val="bg1"/>
                </a:solidFill>
              </a:rPr>
              <a:t>STEP </a:t>
            </a:r>
            <a:r>
              <a:rPr lang="en-US" sz="1100" b="1" dirty="0" smtClean="0">
                <a:solidFill>
                  <a:schemeClr val="bg1"/>
                </a:solidFill>
              </a:rPr>
              <a:t>1: WHY </a:t>
            </a:r>
            <a:r>
              <a:rPr lang="en-US" sz="1100" b="1" dirty="0">
                <a:solidFill>
                  <a:schemeClr val="bg1"/>
                </a:solidFill>
              </a:rPr>
              <a:t>HELENA RUBINSTEIN MAKE-UP </a:t>
            </a:r>
            <a:r>
              <a:rPr lang="en-US" sz="1100" b="1" dirty="0" smtClean="0">
                <a:solidFill>
                  <a:schemeClr val="bg1"/>
                </a:solidFill>
              </a:rPr>
              <a:t>?</a:t>
            </a:r>
          </a:p>
          <a:p>
            <a:endParaRPr lang="en-US" sz="1100" dirty="0" smtClean="0">
              <a:solidFill>
                <a:schemeClr val="bg1"/>
              </a:solidFill>
              <a:latin typeface="Century Gothic" pitchFamily="34" charset="0"/>
            </a:endParaRPr>
          </a:p>
          <a:p>
            <a:pPr defTabSz="801472">
              <a:defRPr/>
            </a:pPr>
            <a:r>
              <a:rPr lang="en-US" sz="1100" dirty="0">
                <a:solidFill>
                  <a:schemeClr val="bg1"/>
                </a:solidFill>
              </a:rPr>
              <a:t>“It’s a nice choice, </a:t>
            </a:r>
            <a:r>
              <a:rPr lang="en-US" sz="1100" dirty="0" smtClean="0">
                <a:solidFill>
                  <a:schemeClr val="bg1"/>
                </a:solidFill>
              </a:rPr>
              <a:t>but </a:t>
            </a:r>
            <a:r>
              <a:rPr lang="en-US" sz="1100" dirty="0" smtClean="0">
                <a:solidFill>
                  <a:schemeClr val="bg1"/>
                </a:solidFill>
                <a:latin typeface="Century Gothic" pitchFamily="34" charset="0"/>
              </a:rPr>
              <a:t>maybe </a:t>
            </a:r>
            <a:r>
              <a:rPr lang="en-US" sz="1100" dirty="0">
                <a:solidFill>
                  <a:schemeClr val="bg1"/>
                </a:solidFill>
                <a:latin typeface="Century Gothic" pitchFamily="34" charset="0"/>
              </a:rPr>
              <a:t>you already  know the famous </a:t>
            </a:r>
            <a:r>
              <a:rPr lang="en-US" sz="1100" dirty="0" smtClean="0">
                <a:solidFill>
                  <a:schemeClr val="bg1"/>
                </a:solidFill>
                <a:latin typeface="Century Gothic" pitchFamily="34" charset="0"/>
              </a:rPr>
              <a:t>HR foundation expertise?</a:t>
            </a:r>
          </a:p>
          <a:p>
            <a:pPr defTabSz="801472">
              <a:defRPr/>
            </a:pPr>
            <a:r>
              <a:rPr lang="en-US" sz="1100" dirty="0" smtClean="0">
                <a:solidFill>
                  <a:schemeClr val="bg1"/>
                </a:solidFill>
                <a:latin typeface="Century Gothic" pitchFamily="34" charset="0"/>
              </a:rPr>
              <a:t>This </a:t>
            </a:r>
            <a:r>
              <a:rPr lang="en-US" sz="1100" dirty="0">
                <a:solidFill>
                  <a:schemeClr val="bg1"/>
                </a:solidFill>
                <a:latin typeface="Century Gothic" pitchFamily="34" charset="0"/>
              </a:rPr>
              <a:t>brand </a:t>
            </a:r>
            <a:r>
              <a:rPr lang="en-US" sz="1100" dirty="0" smtClean="0">
                <a:solidFill>
                  <a:schemeClr val="bg1"/>
                </a:solidFill>
                <a:latin typeface="Century Gothic" pitchFamily="34" charset="0"/>
              </a:rPr>
              <a:t>offers a </a:t>
            </a:r>
            <a:r>
              <a:rPr lang="en-US" sz="1100" dirty="0">
                <a:solidFill>
                  <a:schemeClr val="bg1"/>
                </a:solidFill>
                <a:latin typeface="Century Gothic" pitchFamily="34" charset="0"/>
              </a:rPr>
              <a:t>foundation range with </a:t>
            </a:r>
            <a:r>
              <a:rPr lang="en-US" sz="1100" b="1" dirty="0">
                <a:solidFill>
                  <a:schemeClr val="bg1"/>
                </a:solidFill>
                <a:latin typeface="Century Gothic" pitchFamily="34" charset="0"/>
              </a:rPr>
              <a:t>the highest concentration  of skincare active ingredients </a:t>
            </a:r>
            <a:r>
              <a:rPr lang="en-US" sz="1100" dirty="0" smtClean="0">
                <a:solidFill>
                  <a:schemeClr val="bg1"/>
                </a:solidFill>
                <a:latin typeface="Century Gothic" pitchFamily="34" charset="0"/>
              </a:rPr>
              <a:t>.</a:t>
            </a:r>
          </a:p>
          <a:p>
            <a:pPr defTabSz="801472">
              <a:defRPr/>
            </a:pPr>
            <a:r>
              <a:rPr lang="en-US" sz="1100" dirty="0" smtClean="0">
                <a:solidFill>
                  <a:schemeClr val="bg1"/>
                </a:solidFill>
                <a:latin typeface="Century Gothic" pitchFamily="34" charset="0"/>
              </a:rPr>
              <a:t>HR has also a real </a:t>
            </a:r>
            <a:r>
              <a:rPr lang="en-US" sz="1100" b="1" dirty="0" smtClean="0">
                <a:solidFill>
                  <a:schemeClr val="bg1"/>
                </a:solidFill>
                <a:latin typeface="Century Gothic" pitchFamily="34" charset="0"/>
              </a:rPr>
              <a:t>legitimacy</a:t>
            </a:r>
            <a:r>
              <a:rPr lang="en-US" sz="1100" dirty="0" smtClean="0">
                <a:solidFill>
                  <a:schemeClr val="bg1"/>
                </a:solidFill>
                <a:latin typeface="Century Gothic" pitchFamily="34" charset="0"/>
              </a:rPr>
              <a:t> </a:t>
            </a:r>
            <a:r>
              <a:rPr lang="en-US" sz="1100" dirty="0">
                <a:solidFill>
                  <a:schemeClr val="bg1"/>
                </a:solidFill>
                <a:latin typeface="Century Gothic" pitchFamily="34" charset="0"/>
              </a:rPr>
              <a:t>in terms of </a:t>
            </a:r>
            <a:r>
              <a:rPr lang="en-US" sz="1100" dirty="0" smtClean="0">
                <a:solidFill>
                  <a:schemeClr val="bg1"/>
                </a:solidFill>
                <a:latin typeface="Century Gothic" pitchFamily="34" charset="0"/>
              </a:rPr>
              <a:t>mascaras, </a:t>
            </a:r>
          </a:p>
          <a:p>
            <a:pPr defTabSz="801472">
              <a:defRPr/>
            </a:pPr>
            <a:r>
              <a:rPr lang="en-US" sz="1100" dirty="0" smtClean="0">
                <a:solidFill>
                  <a:schemeClr val="bg1"/>
                </a:solidFill>
                <a:latin typeface="Century Gothic" pitchFamily="34" charset="0"/>
              </a:rPr>
              <a:t>a </a:t>
            </a:r>
            <a:r>
              <a:rPr lang="en-US" sz="1100" b="1" dirty="0">
                <a:solidFill>
                  <a:schemeClr val="bg1"/>
                </a:solidFill>
                <a:latin typeface="Century Gothic" pitchFamily="34" charset="0"/>
              </a:rPr>
              <a:t>real heritage </a:t>
            </a:r>
            <a:r>
              <a:rPr lang="en-US" sz="1100" dirty="0">
                <a:solidFill>
                  <a:schemeClr val="bg1"/>
                </a:solidFill>
                <a:latin typeface="Century Gothic" pitchFamily="34" charset="0"/>
              </a:rPr>
              <a:t>as HR invented </a:t>
            </a:r>
            <a:r>
              <a:rPr lang="en-US" sz="1100" b="1" dirty="0">
                <a:solidFill>
                  <a:schemeClr val="bg1"/>
                </a:solidFill>
                <a:latin typeface="Century Gothic" pitchFamily="34" charset="0"/>
              </a:rPr>
              <a:t>the 1rst automatic mascara</a:t>
            </a:r>
            <a:r>
              <a:rPr lang="en-US" sz="1100" dirty="0">
                <a:solidFill>
                  <a:schemeClr val="bg1"/>
                </a:solidFill>
                <a:latin typeface="Century Gothic" pitchFamily="34" charset="0"/>
              </a:rPr>
              <a:t> </a:t>
            </a:r>
            <a:r>
              <a:rPr lang="en-US" sz="1100" dirty="0" smtClean="0">
                <a:solidFill>
                  <a:schemeClr val="bg1"/>
                </a:solidFill>
                <a:latin typeface="Century Gothic" pitchFamily="34" charset="0"/>
              </a:rPr>
              <a:t>and </a:t>
            </a:r>
            <a:r>
              <a:rPr lang="en-US" sz="1100" b="1" dirty="0">
                <a:solidFill>
                  <a:schemeClr val="bg1"/>
                </a:solidFill>
                <a:latin typeface="Century Gothic" pitchFamily="34" charset="0"/>
              </a:rPr>
              <a:t>1rst </a:t>
            </a:r>
            <a:r>
              <a:rPr lang="en-US" sz="1100" b="1" dirty="0" smtClean="0">
                <a:solidFill>
                  <a:schemeClr val="bg1"/>
                </a:solidFill>
                <a:latin typeface="Century Gothic" pitchFamily="34" charset="0"/>
              </a:rPr>
              <a:t>waterproof </a:t>
            </a:r>
            <a:r>
              <a:rPr lang="en-US" sz="1100" b="1" dirty="0">
                <a:solidFill>
                  <a:schemeClr val="bg1"/>
                </a:solidFill>
                <a:latin typeface="Century Gothic" pitchFamily="34" charset="0"/>
              </a:rPr>
              <a:t>mascara</a:t>
            </a:r>
            <a:r>
              <a:rPr lang="en-US" sz="1100" dirty="0">
                <a:solidFill>
                  <a:schemeClr val="bg1"/>
                </a:solidFill>
                <a:latin typeface="Century Gothic" pitchFamily="34" charset="0"/>
              </a:rPr>
              <a:t> </a:t>
            </a:r>
            <a:endParaRPr lang="en-US" sz="1100" dirty="0" smtClean="0">
              <a:solidFill>
                <a:schemeClr val="bg1"/>
              </a:solidFill>
              <a:latin typeface="Century Gothic" pitchFamily="34" charset="0"/>
            </a:endParaRPr>
          </a:p>
          <a:p>
            <a:pPr defTabSz="801472">
              <a:defRPr/>
            </a:pPr>
            <a:r>
              <a:rPr lang="en-US" sz="1100" dirty="0" smtClean="0">
                <a:solidFill>
                  <a:schemeClr val="bg1"/>
                </a:solidFill>
                <a:latin typeface="Century Gothic" pitchFamily="34" charset="0"/>
              </a:rPr>
              <a:t>of </a:t>
            </a:r>
            <a:r>
              <a:rPr lang="en-US" sz="1100" dirty="0">
                <a:solidFill>
                  <a:schemeClr val="bg1"/>
                </a:solidFill>
                <a:latin typeface="Century Gothic" pitchFamily="34" charset="0"/>
              </a:rPr>
              <a:t>the whole make-up </a:t>
            </a:r>
            <a:r>
              <a:rPr lang="en-US" sz="1100" dirty="0" smtClean="0">
                <a:solidFill>
                  <a:schemeClr val="bg1"/>
                </a:solidFill>
                <a:latin typeface="Century Gothic" pitchFamily="34" charset="0"/>
              </a:rPr>
              <a:t>history</a:t>
            </a:r>
            <a:r>
              <a:rPr lang="en-US" sz="1100" dirty="0">
                <a:solidFill>
                  <a:schemeClr val="bg1"/>
                </a:solidFill>
                <a:latin typeface="Century Gothic" pitchFamily="34" charset="0"/>
              </a:rPr>
              <a:t>.</a:t>
            </a:r>
          </a:p>
          <a:p>
            <a:pPr defTabSz="801472">
              <a:defRPr/>
            </a:pPr>
            <a:endParaRPr lang="en-US" sz="1100" dirty="0">
              <a:solidFill>
                <a:schemeClr val="bg1"/>
              </a:solidFill>
              <a:latin typeface="Century Gothic" pitchFamily="34" charset="0"/>
            </a:endParaRPr>
          </a:p>
          <a:p>
            <a:pPr defTabSz="801472">
              <a:defRPr/>
            </a:pPr>
            <a:r>
              <a:rPr lang="en-US" sz="1100" b="1" dirty="0" smtClean="0">
                <a:solidFill>
                  <a:schemeClr val="bg1"/>
                </a:solidFill>
                <a:latin typeface="Century Gothic" pitchFamily="34" charset="0"/>
              </a:rPr>
              <a:t>                  No </a:t>
            </a:r>
            <a:r>
              <a:rPr lang="en-US" sz="1100" b="1" dirty="0">
                <a:solidFill>
                  <a:schemeClr val="bg1"/>
                </a:solidFill>
                <a:latin typeface="Century Gothic" pitchFamily="34" charset="0"/>
              </a:rPr>
              <a:t>other brand can say that! </a:t>
            </a:r>
          </a:p>
          <a:p>
            <a:pPr defTabSz="801472">
              <a:defRPr/>
            </a:pPr>
            <a:endParaRPr lang="fr-FR" sz="1100" dirty="0">
              <a:solidFill>
                <a:schemeClr val="bg1"/>
              </a:solidFill>
              <a:latin typeface="Century Gothic" pitchFamily="34" charset="0"/>
            </a:endParaRPr>
          </a:p>
          <a:p>
            <a:endParaRPr lang="fr-FR" sz="1100" dirty="0">
              <a:solidFill>
                <a:schemeClr val="bg1"/>
              </a:solidFill>
              <a:latin typeface="Century Gothic" pitchFamily="34" charset="0"/>
            </a:endParaRPr>
          </a:p>
        </p:txBody>
      </p:sp>
      <p:pic>
        <p:nvPicPr>
          <p:cNvPr id="16" name="Picture 8" descr="http://www.dior.com/beauty/int/en/renderImage.image?imageName=packshots/3348901103473_inter.png&amp;width=1600&amp;height=1950&amp;padding=0&amp;t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5590" y="1196752"/>
            <a:ext cx="850306" cy="103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06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1" name="Bulle ronde 4"/>
          <p:cNvSpPr>
            <a:spLocks noChangeArrowheads="1"/>
          </p:cNvSpPr>
          <p:nvPr/>
        </p:nvSpPr>
        <p:spPr bwMode="auto">
          <a:xfrm>
            <a:off x="4716015" y="2564904"/>
            <a:ext cx="4107331" cy="3384376"/>
          </a:xfrm>
          <a:prstGeom prst="wedgeEllipseCallout">
            <a:avLst>
              <a:gd name="adj1" fmla="val -72977"/>
              <a:gd name="adj2" fmla="val -42867"/>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4" name="ZoneTexte 13"/>
          <p:cNvSpPr txBox="1"/>
          <p:nvPr/>
        </p:nvSpPr>
        <p:spPr bwMode="auto">
          <a:xfrm>
            <a:off x="1595834" y="1486525"/>
            <a:ext cx="1824038" cy="646331"/>
          </a:xfrm>
          <a:prstGeom prst="rect">
            <a:avLst/>
          </a:prstGeom>
          <a:noFill/>
        </p:spPr>
        <p:txBody>
          <a:bodyPr wrap="square">
            <a:spAutoFit/>
          </a:bodyPr>
          <a:lstStyle/>
          <a:p>
            <a:pPr defTabSz="801472">
              <a:defRPr/>
            </a:pPr>
            <a:r>
              <a:rPr lang="en-US" sz="1200" dirty="0">
                <a:solidFill>
                  <a:schemeClr val="bg1"/>
                </a:solidFill>
                <a:latin typeface="Century Gothic" pitchFamily="34" charset="0"/>
              </a:rPr>
              <a:t>“I am very happy </a:t>
            </a:r>
            <a:endParaRPr lang="en-US" sz="1200" dirty="0" smtClean="0">
              <a:solidFill>
                <a:schemeClr val="bg1"/>
              </a:solidFill>
              <a:latin typeface="Century Gothic" pitchFamily="34" charset="0"/>
            </a:endParaRPr>
          </a:p>
          <a:p>
            <a:pPr defTabSz="801472">
              <a:defRPr/>
            </a:pPr>
            <a:r>
              <a:rPr lang="en-US" sz="1200" dirty="0" smtClean="0">
                <a:solidFill>
                  <a:schemeClr val="bg1"/>
                </a:solidFill>
                <a:latin typeface="Century Gothic" pitchFamily="34" charset="0"/>
              </a:rPr>
              <a:t>with </a:t>
            </a:r>
            <a:r>
              <a:rPr lang="en-US" sz="1200" dirty="0">
                <a:solidFill>
                  <a:schemeClr val="bg1"/>
                </a:solidFill>
                <a:latin typeface="Century Gothic" pitchFamily="34" charset="0"/>
              </a:rPr>
              <a:t>my </a:t>
            </a:r>
            <a:r>
              <a:rPr lang="en-US" sz="1200" dirty="0" smtClean="0">
                <a:solidFill>
                  <a:schemeClr val="bg1"/>
                </a:solidFill>
                <a:latin typeface="Century Gothic" pitchFamily="34" charset="0"/>
              </a:rPr>
              <a:t>“DIORSHOW iconic  mascara ”</a:t>
            </a:r>
            <a:endParaRPr lang="en-US" sz="1200" dirty="0">
              <a:solidFill>
                <a:schemeClr val="bg1"/>
              </a:solidFill>
              <a:latin typeface="Century Gothic" pitchFamily="34" charset="0"/>
            </a:endParaRPr>
          </a:p>
        </p:txBody>
      </p:sp>
      <p:sp>
        <p:nvSpPr>
          <p:cNvPr id="18"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MAINSTREAM</a:t>
            </a:r>
            <a:r>
              <a:rPr lang="en-US" sz="2800" dirty="0" smtClean="0">
                <a:solidFill>
                  <a:srgbClr val="B5A692"/>
                </a:solidFill>
              </a:rPr>
              <a:t> CUSTOMER</a:t>
            </a:r>
            <a:endParaRPr lang="en-US" sz="2800" dirty="0">
              <a:solidFill>
                <a:srgbClr val="B5A692"/>
              </a:solidFill>
            </a:endParaRPr>
          </a:p>
          <a:p>
            <a:pPr algn="r" fontAlgn="base">
              <a:spcBef>
                <a:spcPct val="0"/>
              </a:spcBef>
              <a:spcAft>
                <a:spcPct val="0"/>
              </a:spcAft>
            </a:pPr>
            <a:r>
              <a:rPr lang="en-US" sz="1600" dirty="0" smtClean="0">
                <a:solidFill>
                  <a:srgbClr val="FFFFFF"/>
                </a:solidFill>
              </a:rPr>
              <a:t>WHY </a:t>
            </a:r>
            <a:r>
              <a:rPr lang="en-US" sz="1600" dirty="0">
                <a:solidFill>
                  <a:srgbClr val="FFFFFF"/>
                </a:solidFill>
              </a:rPr>
              <a:t>HR </a:t>
            </a:r>
            <a:r>
              <a:rPr lang="en-US" sz="1600" dirty="0" smtClean="0">
                <a:solidFill>
                  <a:srgbClr val="FFFFFF"/>
                </a:solidFill>
              </a:rPr>
              <a:t>MAKE-UP </a:t>
            </a:r>
          </a:p>
          <a:p>
            <a:pPr algn="r" fontAlgn="base">
              <a:spcBef>
                <a:spcPct val="0"/>
              </a:spcBef>
              <a:spcAft>
                <a:spcPct val="0"/>
              </a:spcAft>
            </a:pPr>
            <a:r>
              <a:rPr lang="en-US" sz="1600" dirty="0" smtClean="0">
                <a:solidFill>
                  <a:srgbClr val="FFFFFF"/>
                </a:solidFill>
              </a:rPr>
              <a:t>VERSUS COMPETITORS?</a:t>
            </a:r>
            <a:endParaRPr lang="en-US" sz="1600" dirty="0">
              <a:solidFill>
                <a:srgbClr val="FFFFFF"/>
              </a:solidFill>
            </a:endParaRPr>
          </a:p>
        </p:txBody>
      </p:sp>
      <p:sp>
        <p:nvSpPr>
          <p:cNvPr id="15" name="ZoneTexte 14"/>
          <p:cNvSpPr txBox="1"/>
          <p:nvPr/>
        </p:nvSpPr>
        <p:spPr bwMode="auto">
          <a:xfrm>
            <a:off x="4932040" y="3068960"/>
            <a:ext cx="4035323" cy="2800767"/>
          </a:xfrm>
          <a:prstGeom prst="rect">
            <a:avLst/>
          </a:prstGeom>
          <a:noFill/>
        </p:spPr>
        <p:txBody>
          <a:bodyPr wrap="square">
            <a:spAutoFit/>
          </a:bodyPr>
          <a:lstStyle/>
          <a:p>
            <a:endParaRPr lang="en-US" sz="1100" dirty="0">
              <a:solidFill>
                <a:schemeClr val="bg1"/>
              </a:solidFill>
              <a:latin typeface="Century Gothic" pitchFamily="34" charset="0"/>
            </a:endParaRPr>
          </a:p>
          <a:p>
            <a:r>
              <a:rPr lang="en-US" sz="1100" b="1" dirty="0">
                <a:solidFill>
                  <a:schemeClr val="bg1"/>
                </a:solidFill>
              </a:rPr>
              <a:t>STEP </a:t>
            </a:r>
            <a:r>
              <a:rPr lang="en-US" sz="1100" b="1" dirty="0" smtClean="0">
                <a:solidFill>
                  <a:schemeClr val="bg1"/>
                </a:solidFill>
              </a:rPr>
              <a:t>1: WHY </a:t>
            </a:r>
            <a:r>
              <a:rPr lang="en-US" sz="1100" b="1" dirty="0">
                <a:solidFill>
                  <a:schemeClr val="bg1"/>
                </a:solidFill>
              </a:rPr>
              <a:t>HELENA RUBINSTEIN MAKE-UP </a:t>
            </a:r>
            <a:r>
              <a:rPr lang="en-US" sz="1100" b="1" dirty="0" smtClean="0">
                <a:solidFill>
                  <a:schemeClr val="bg1"/>
                </a:solidFill>
              </a:rPr>
              <a:t>?</a:t>
            </a:r>
          </a:p>
          <a:p>
            <a:endParaRPr lang="en-US" sz="1100" dirty="0" smtClean="0">
              <a:solidFill>
                <a:schemeClr val="bg1"/>
              </a:solidFill>
              <a:latin typeface="Century Gothic" pitchFamily="34" charset="0"/>
            </a:endParaRPr>
          </a:p>
          <a:p>
            <a:pPr defTabSz="801472">
              <a:defRPr/>
            </a:pPr>
            <a:r>
              <a:rPr lang="en-US" sz="1100" dirty="0">
                <a:solidFill>
                  <a:schemeClr val="bg1"/>
                </a:solidFill>
                <a:latin typeface="Century Gothic" pitchFamily="34" charset="0"/>
              </a:rPr>
              <a:t>Because </a:t>
            </a:r>
            <a:r>
              <a:rPr lang="en-US" sz="1100" dirty="0" smtClean="0">
                <a:solidFill>
                  <a:schemeClr val="bg1"/>
                </a:solidFill>
                <a:latin typeface="Century Gothic" pitchFamily="34" charset="0"/>
              </a:rPr>
              <a:t>maybe </a:t>
            </a:r>
            <a:r>
              <a:rPr lang="en-US" sz="1100" dirty="0">
                <a:solidFill>
                  <a:schemeClr val="bg1"/>
                </a:solidFill>
                <a:latin typeface="Century Gothic" pitchFamily="34" charset="0"/>
              </a:rPr>
              <a:t>you already  know the </a:t>
            </a:r>
            <a:r>
              <a:rPr lang="en-US" sz="1100" dirty="0" smtClean="0">
                <a:solidFill>
                  <a:schemeClr val="bg1"/>
                </a:solidFill>
                <a:latin typeface="Century Gothic" pitchFamily="34" charset="0"/>
              </a:rPr>
              <a:t>HR </a:t>
            </a:r>
            <a:r>
              <a:rPr lang="en-US" sz="1100" b="1" dirty="0" smtClean="0">
                <a:solidFill>
                  <a:schemeClr val="bg1"/>
                </a:solidFill>
                <a:latin typeface="Century Gothic" pitchFamily="34" charset="0"/>
              </a:rPr>
              <a:t>expertise</a:t>
            </a:r>
          </a:p>
          <a:p>
            <a:pPr defTabSz="801472">
              <a:defRPr/>
            </a:pPr>
            <a:r>
              <a:rPr lang="en-US" sz="1100" dirty="0" smtClean="0">
                <a:solidFill>
                  <a:schemeClr val="bg1"/>
                </a:solidFill>
                <a:latin typeface="Century Gothic" pitchFamily="34" charset="0"/>
              </a:rPr>
              <a:t>and </a:t>
            </a:r>
            <a:r>
              <a:rPr lang="en-US" sz="1100" b="1" dirty="0" smtClean="0">
                <a:solidFill>
                  <a:schemeClr val="bg1"/>
                </a:solidFill>
                <a:latin typeface="Century Gothic" pitchFamily="34" charset="0"/>
              </a:rPr>
              <a:t>legitimacy </a:t>
            </a:r>
            <a:r>
              <a:rPr lang="en-US" sz="1100" dirty="0" smtClean="0">
                <a:solidFill>
                  <a:schemeClr val="bg1"/>
                </a:solidFill>
                <a:latin typeface="Century Gothic" pitchFamily="34" charset="0"/>
              </a:rPr>
              <a:t>of HR  </a:t>
            </a:r>
            <a:r>
              <a:rPr lang="en-US" sz="1100" dirty="0">
                <a:solidFill>
                  <a:schemeClr val="bg1"/>
                </a:solidFill>
                <a:latin typeface="Century Gothic" pitchFamily="34" charset="0"/>
              </a:rPr>
              <a:t>in </a:t>
            </a:r>
            <a:r>
              <a:rPr lang="en-US" sz="1100" dirty="0" smtClean="0">
                <a:solidFill>
                  <a:schemeClr val="bg1"/>
                </a:solidFill>
                <a:latin typeface="Century Gothic" pitchFamily="34" charset="0"/>
              </a:rPr>
              <a:t>mascaras ?</a:t>
            </a:r>
          </a:p>
          <a:p>
            <a:pPr defTabSz="801472">
              <a:defRPr/>
            </a:pPr>
            <a:r>
              <a:rPr lang="en-US" sz="1100" dirty="0">
                <a:solidFill>
                  <a:schemeClr val="bg1"/>
                </a:solidFill>
                <a:latin typeface="Century Gothic" pitchFamily="34" charset="0"/>
              </a:rPr>
              <a:t>A</a:t>
            </a:r>
            <a:r>
              <a:rPr lang="en-US" sz="1100" dirty="0" smtClean="0">
                <a:solidFill>
                  <a:schemeClr val="bg1"/>
                </a:solidFill>
                <a:latin typeface="Century Gothic" pitchFamily="34" charset="0"/>
              </a:rPr>
              <a:t> </a:t>
            </a:r>
            <a:r>
              <a:rPr lang="en-US" sz="1100" dirty="0">
                <a:solidFill>
                  <a:schemeClr val="bg1"/>
                </a:solidFill>
                <a:latin typeface="Century Gothic" pitchFamily="34" charset="0"/>
              </a:rPr>
              <a:t>real heritage as HR invented </a:t>
            </a:r>
            <a:r>
              <a:rPr lang="en-US" sz="1100" b="1" dirty="0">
                <a:solidFill>
                  <a:schemeClr val="bg1"/>
                </a:solidFill>
                <a:latin typeface="Century Gothic" pitchFamily="34" charset="0"/>
              </a:rPr>
              <a:t>the 1rst automatic mascara </a:t>
            </a:r>
            <a:r>
              <a:rPr lang="en-US" sz="1100" dirty="0">
                <a:solidFill>
                  <a:schemeClr val="bg1"/>
                </a:solidFill>
                <a:latin typeface="Century Gothic" pitchFamily="34" charset="0"/>
              </a:rPr>
              <a:t>and </a:t>
            </a:r>
            <a:r>
              <a:rPr lang="en-US" sz="1100" b="1" dirty="0">
                <a:solidFill>
                  <a:schemeClr val="bg1"/>
                </a:solidFill>
                <a:latin typeface="Century Gothic" pitchFamily="34" charset="0"/>
              </a:rPr>
              <a:t>1rst </a:t>
            </a:r>
            <a:r>
              <a:rPr lang="en-US" sz="1100" b="1" dirty="0" smtClean="0">
                <a:solidFill>
                  <a:schemeClr val="bg1"/>
                </a:solidFill>
                <a:latin typeface="Century Gothic" pitchFamily="34" charset="0"/>
              </a:rPr>
              <a:t>waterproof </a:t>
            </a:r>
            <a:r>
              <a:rPr lang="en-US" sz="1100" b="1" dirty="0">
                <a:solidFill>
                  <a:schemeClr val="bg1"/>
                </a:solidFill>
                <a:latin typeface="Century Gothic" pitchFamily="34" charset="0"/>
              </a:rPr>
              <a:t>mascara </a:t>
            </a:r>
            <a:r>
              <a:rPr lang="en-US" sz="1100" dirty="0" smtClean="0">
                <a:solidFill>
                  <a:schemeClr val="bg1"/>
                </a:solidFill>
                <a:latin typeface="Century Gothic" pitchFamily="34" charset="0"/>
              </a:rPr>
              <a:t>of </a:t>
            </a:r>
            <a:r>
              <a:rPr lang="en-US" sz="1100" dirty="0">
                <a:solidFill>
                  <a:schemeClr val="bg1"/>
                </a:solidFill>
                <a:latin typeface="Century Gothic" pitchFamily="34" charset="0"/>
              </a:rPr>
              <a:t>the whole </a:t>
            </a:r>
            <a:endParaRPr lang="en-US" sz="1100" dirty="0" smtClean="0">
              <a:solidFill>
                <a:schemeClr val="bg1"/>
              </a:solidFill>
              <a:latin typeface="Century Gothic" pitchFamily="34" charset="0"/>
            </a:endParaRPr>
          </a:p>
          <a:p>
            <a:pPr defTabSz="801472">
              <a:defRPr/>
            </a:pPr>
            <a:r>
              <a:rPr lang="en-US" sz="1100" dirty="0" smtClean="0">
                <a:solidFill>
                  <a:schemeClr val="bg1"/>
                </a:solidFill>
                <a:latin typeface="Century Gothic" pitchFamily="34" charset="0"/>
              </a:rPr>
              <a:t>make-up history?</a:t>
            </a:r>
          </a:p>
          <a:p>
            <a:pPr defTabSz="801472">
              <a:defRPr/>
            </a:pPr>
            <a:r>
              <a:rPr lang="en-US" sz="1100" dirty="0" smtClean="0">
                <a:solidFill>
                  <a:schemeClr val="bg1"/>
                </a:solidFill>
                <a:latin typeface="Century Gothic" pitchFamily="34" charset="0"/>
              </a:rPr>
              <a:t>More over, this </a:t>
            </a:r>
            <a:r>
              <a:rPr lang="en-US" sz="1100" dirty="0">
                <a:solidFill>
                  <a:schemeClr val="bg1"/>
                </a:solidFill>
                <a:latin typeface="Century Gothic" pitchFamily="34" charset="0"/>
              </a:rPr>
              <a:t>brand offers foundation range </a:t>
            </a:r>
            <a:endParaRPr lang="en-US" sz="1100" dirty="0" smtClean="0">
              <a:solidFill>
                <a:schemeClr val="bg1"/>
              </a:solidFill>
              <a:latin typeface="Century Gothic" pitchFamily="34" charset="0"/>
            </a:endParaRPr>
          </a:p>
          <a:p>
            <a:pPr defTabSz="801472">
              <a:defRPr/>
            </a:pPr>
            <a:r>
              <a:rPr lang="en-US" sz="1100" dirty="0" smtClean="0">
                <a:solidFill>
                  <a:schemeClr val="bg1"/>
                </a:solidFill>
                <a:latin typeface="Century Gothic" pitchFamily="34" charset="0"/>
              </a:rPr>
              <a:t>with </a:t>
            </a:r>
            <a:r>
              <a:rPr lang="en-US" sz="1100" b="1" dirty="0">
                <a:solidFill>
                  <a:schemeClr val="bg1"/>
                </a:solidFill>
                <a:latin typeface="Century Gothic" pitchFamily="34" charset="0"/>
              </a:rPr>
              <a:t>the highest concentration  of skincare active </a:t>
            </a:r>
            <a:r>
              <a:rPr lang="en-US" sz="1100" dirty="0">
                <a:solidFill>
                  <a:schemeClr val="bg1"/>
                </a:solidFill>
                <a:latin typeface="Century Gothic" pitchFamily="34" charset="0"/>
              </a:rPr>
              <a:t>ingredients .</a:t>
            </a:r>
          </a:p>
          <a:p>
            <a:pPr defTabSz="801472">
              <a:defRPr/>
            </a:pPr>
            <a:endParaRPr lang="en-US" sz="1100" dirty="0">
              <a:solidFill>
                <a:schemeClr val="bg1"/>
              </a:solidFill>
              <a:latin typeface="Century Gothic" pitchFamily="34" charset="0"/>
            </a:endParaRPr>
          </a:p>
          <a:p>
            <a:pPr defTabSz="801472">
              <a:defRPr/>
            </a:pPr>
            <a:r>
              <a:rPr lang="en-US" sz="1100" b="1" dirty="0" smtClean="0">
                <a:solidFill>
                  <a:schemeClr val="bg1"/>
                </a:solidFill>
                <a:latin typeface="Century Gothic" pitchFamily="34" charset="0"/>
              </a:rPr>
              <a:t>                  No </a:t>
            </a:r>
            <a:r>
              <a:rPr lang="en-US" sz="1100" b="1" dirty="0">
                <a:solidFill>
                  <a:schemeClr val="bg1"/>
                </a:solidFill>
                <a:latin typeface="Century Gothic" pitchFamily="34" charset="0"/>
              </a:rPr>
              <a:t>other brand can say that! </a:t>
            </a:r>
          </a:p>
          <a:p>
            <a:endParaRPr lang="fr-FR" sz="1100" dirty="0">
              <a:solidFill>
                <a:schemeClr val="bg1"/>
              </a:solidFill>
              <a:latin typeface="Century Gothic" pitchFamily="34" charset="0"/>
            </a:endParaRPr>
          </a:p>
          <a:p>
            <a:pPr defTabSz="801472">
              <a:defRPr/>
            </a:pPr>
            <a:endParaRPr lang="fr-FR" sz="1100" dirty="0">
              <a:solidFill>
                <a:schemeClr val="bg1"/>
              </a:solidFill>
              <a:latin typeface="Century Gothic" pitchFamily="34" charset="0"/>
            </a:endParaRPr>
          </a:p>
          <a:p>
            <a:endParaRPr lang="fr-FR" sz="1100" dirty="0">
              <a:solidFill>
                <a:schemeClr val="bg1"/>
              </a:solidFill>
              <a:latin typeface="Century Gothic" pitchFamily="34" charset="0"/>
            </a:endParaRPr>
          </a:p>
        </p:txBody>
      </p:sp>
      <p:pic>
        <p:nvPicPr>
          <p:cNvPr id="12" name="Picture 2" descr="http://i0.wp.com/prettyshinysparkly.com/wp-content/uploads/2013/03/DIOR-Mascara-Diorshow_Iconic_Overcurl.jpg?resize=600%2C900"/>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37" r="49668"/>
          <a:stretch/>
        </p:blipFill>
        <p:spPr bwMode="auto">
          <a:xfrm>
            <a:off x="3193982" y="1444803"/>
            <a:ext cx="149602" cy="68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6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4" name="ZoneTexte 13"/>
          <p:cNvSpPr txBox="1"/>
          <p:nvPr/>
        </p:nvSpPr>
        <p:spPr bwMode="auto">
          <a:xfrm>
            <a:off x="1595834" y="1404958"/>
            <a:ext cx="1824038" cy="830997"/>
          </a:xfrm>
          <a:prstGeom prst="rect">
            <a:avLst/>
          </a:prstGeom>
          <a:noFill/>
        </p:spPr>
        <p:txBody>
          <a:bodyPr wrap="square">
            <a:spAutoFit/>
          </a:bodyPr>
          <a:lstStyle/>
          <a:p>
            <a:pPr defTabSz="801472">
              <a:defRPr/>
            </a:pPr>
            <a:r>
              <a:rPr lang="en-US" sz="1200" dirty="0">
                <a:solidFill>
                  <a:schemeClr val="bg1"/>
                </a:solidFill>
                <a:latin typeface="Century Gothic" pitchFamily="34" charset="0"/>
              </a:rPr>
              <a:t>“I am very happy </a:t>
            </a:r>
            <a:r>
              <a:rPr lang="en-US" sz="1200" dirty="0" smtClean="0">
                <a:solidFill>
                  <a:schemeClr val="bg1"/>
                </a:solidFill>
                <a:latin typeface="Century Gothic" pitchFamily="34" charset="0"/>
              </a:rPr>
              <a:t>with </a:t>
            </a:r>
            <a:r>
              <a:rPr lang="en-US" sz="1200" dirty="0">
                <a:solidFill>
                  <a:schemeClr val="bg1"/>
                </a:solidFill>
                <a:latin typeface="Century Gothic" pitchFamily="34" charset="0"/>
              </a:rPr>
              <a:t>my  </a:t>
            </a:r>
            <a:r>
              <a:rPr lang="en-US" sz="1200" dirty="0" smtClean="0">
                <a:solidFill>
                  <a:schemeClr val="bg1"/>
                </a:solidFill>
                <a:latin typeface="Century Gothic" pitchFamily="34" charset="0"/>
              </a:rPr>
              <a:t>“Anti-ageing foundation </a:t>
            </a:r>
          </a:p>
          <a:p>
            <a:pPr defTabSz="801472">
              <a:defRPr/>
            </a:pPr>
            <a:r>
              <a:rPr lang="en-US" sz="1200" dirty="0" smtClean="0">
                <a:solidFill>
                  <a:schemeClr val="bg1"/>
                </a:solidFill>
                <a:latin typeface="Century Gothic" pitchFamily="34" charset="0"/>
              </a:rPr>
              <a:t>by LA PRAIRIE”</a:t>
            </a:r>
            <a:endParaRPr lang="en-US" sz="1200" dirty="0">
              <a:solidFill>
                <a:schemeClr val="bg1"/>
              </a:solidFill>
              <a:latin typeface="Century Gothic" pitchFamily="34" charset="0"/>
            </a:endParaRPr>
          </a:p>
        </p:txBody>
      </p:sp>
      <p:sp>
        <p:nvSpPr>
          <p:cNvPr id="18"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PREMIUM</a:t>
            </a:r>
            <a:r>
              <a:rPr lang="en-US" sz="2800" dirty="0" smtClean="0">
                <a:solidFill>
                  <a:srgbClr val="B5A692"/>
                </a:solidFill>
              </a:rPr>
              <a:t> CUSTOMER</a:t>
            </a:r>
            <a:endParaRPr lang="en-US" sz="2800" dirty="0">
              <a:solidFill>
                <a:srgbClr val="B5A692"/>
              </a:solidFill>
            </a:endParaRPr>
          </a:p>
          <a:p>
            <a:pPr algn="r" fontAlgn="base">
              <a:spcBef>
                <a:spcPct val="0"/>
              </a:spcBef>
              <a:spcAft>
                <a:spcPct val="0"/>
              </a:spcAft>
            </a:pPr>
            <a:r>
              <a:rPr lang="en-US" sz="1600" dirty="0">
                <a:solidFill>
                  <a:srgbClr val="FFFFFF"/>
                </a:solidFill>
              </a:rPr>
              <a:t>WHY SELECTIVE MAKE-UP/ </a:t>
            </a:r>
          </a:p>
          <a:p>
            <a:pPr algn="r" fontAlgn="base">
              <a:spcBef>
                <a:spcPct val="0"/>
              </a:spcBef>
              <a:spcAft>
                <a:spcPct val="0"/>
              </a:spcAft>
            </a:pPr>
            <a:r>
              <a:rPr lang="en-US" sz="1600" dirty="0">
                <a:solidFill>
                  <a:srgbClr val="FFFFFF"/>
                </a:solidFill>
              </a:rPr>
              <a:t>WHY HR MAKE-UP?</a:t>
            </a:r>
          </a:p>
        </p:txBody>
      </p:sp>
      <p:sp>
        <p:nvSpPr>
          <p:cNvPr id="21" name="Bulle ronde 4"/>
          <p:cNvSpPr>
            <a:spLocks noChangeArrowheads="1"/>
          </p:cNvSpPr>
          <p:nvPr/>
        </p:nvSpPr>
        <p:spPr bwMode="auto">
          <a:xfrm>
            <a:off x="4608511" y="1196752"/>
            <a:ext cx="4283969" cy="2240065"/>
          </a:xfrm>
          <a:prstGeom prst="wedgeEllipseCallout">
            <a:avLst>
              <a:gd name="adj1" fmla="val -68110"/>
              <a:gd name="adj2" fmla="val 18127"/>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22" name="ZoneTexte 21"/>
          <p:cNvSpPr txBox="1"/>
          <p:nvPr/>
        </p:nvSpPr>
        <p:spPr bwMode="auto">
          <a:xfrm>
            <a:off x="4932040" y="1564609"/>
            <a:ext cx="3816424" cy="1785104"/>
          </a:xfrm>
          <a:prstGeom prst="rect">
            <a:avLst/>
          </a:prstGeom>
          <a:noFill/>
        </p:spPr>
        <p:txBody>
          <a:bodyPr wrap="square">
            <a:spAutoFit/>
          </a:bodyPr>
          <a:lstStyle/>
          <a:p>
            <a:pPr algn="ctr">
              <a:defRPr/>
            </a:pPr>
            <a:r>
              <a:rPr lang="en-US" sz="1100" b="1" dirty="0">
                <a:solidFill>
                  <a:schemeClr val="bg1"/>
                </a:solidFill>
              </a:rPr>
              <a:t>STEP 1: WHY MAKE-UP FROM SELECTIVE MARKET</a:t>
            </a:r>
            <a:r>
              <a:rPr lang="en-US" sz="1100" b="1" dirty="0" smtClean="0">
                <a:solidFill>
                  <a:schemeClr val="bg1"/>
                </a:solidFill>
              </a:rPr>
              <a:t>?</a:t>
            </a:r>
          </a:p>
          <a:p>
            <a:pPr algn="ctr">
              <a:defRPr/>
            </a:pPr>
            <a:endParaRPr lang="en-US" sz="1100" b="1" dirty="0">
              <a:solidFill>
                <a:schemeClr val="bg1"/>
              </a:solidFill>
            </a:endParaRPr>
          </a:p>
          <a:p>
            <a:pPr defTabSz="801472">
              <a:defRPr/>
            </a:pPr>
            <a:r>
              <a:rPr lang="en-US" sz="1100" dirty="0" smtClean="0">
                <a:solidFill>
                  <a:schemeClr val="bg1"/>
                </a:solidFill>
                <a:latin typeface="Century Gothic" pitchFamily="34" charset="0"/>
              </a:rPr>
              <a:t>“</a:t>
            </a:r>
            <a:r>
              <a:rPr lang="en-US" sz="1100" dirty="0" smtClean="0">
                <a:solidFill>
                  <a:schemeClr val="bg1"/>
                </a:solidFill>
              </a:rPr>
              <a:t>It’s </a:t>
            </a:r>
            <a:r>
              <a:rPr lang="en-US" sz="1100" dirty="0">
                <a:solidFill>
                  <a:schemeClr val="bg1"/>
                </a:solidFill>
              </a:rPr>
              <a:t>a nice choice, and </a:t>
            </a:r>
            <a:r>
              <a:rPr lang="en-US" sz="1100" dirty="0" smtClean="0">
                <a:solidFill>
                  <a:schemeClr val="bg1"/>
                </a:solidFill>
              </a:rPr>
              <a:t> because for </a:t>
            </a:r>
            <a:r>
              <a:rPr lang="en-US" sz="1100" dirty="0">
                <a:solidFill>
                  <a:schemeClr val="bg1"/>
                </a:solidFill>
              </a:rPr>
              <a:t>sure </a:t>
            </a:r>
            <a:r>
              <a:rPr lang="en-US" sz="1100" dirty="0">
                <a:solidFill>
                  <a:schemeClr val="bg1"/>
                </a:solidFill>
                <a:latin typeface="Century Gothic" pitchFamily="34" charset="0"/>
              </a:rPr>
              <a:t>you already  know the efficiency and pleasure of products from selective market, you  would probably like </a:t>
            </a:r>
            <a:r>
              <a:rPr lang="en-US" sz="1100" dirty="0" smtClean="0">
                <a:solidFill>
                  <a:schemeClr val="bg1"/>
                </a:solidFill>
                <a:latin typeface="Century Gothic" pitchFamily="34" charset="0"/>
              </a:rPr>
              <a:t>to </a:t>
            </a:r>
            <a:r>
              <a:rPr lang="en-US" sz="1100" dirty="0">
                <a:solidFill>
                  <a:schemeClr val="bg1"/>
                </a:solidFill>
                <a:latin typeface="Century Gothic" pitchFamily="34" charset="0"/>
              </a:rPr>
              <a:t>discover another </a:t>
            </a:r>
            <a:r>
              <a:rPr lang="en-US" sz="1100" b="1" dirty="0">
                <a:solidFill>
                  <a:schemeClr val="bg1"/>
                </a:solidFill>
                <a:latin typeface="Century Gothic" pitchFamily="34" charset="0"/>
              </a:rPr>
              <a:t>luxury brand </a:t>
            </a:r>
            <a:r>
              <a:rPr lang="en-US" sz="1100" dirty="0">
                <a:solidFill>
                  <a:schemeClr val="bg1"/>
                </a:solidFill>
                <a:latin typeface="Century Gothic" pitchFamily="34" charset="0"/>
              </a:rPr>
              <a:t>with an </a:t>
            </a:r>
            <a:r>
              <a:rPr lang="en-US" sz="1100" b="1" dirty="0">
                <a:solidFill>
                  <a:schemeClr val="bg1"/>
                </a:solidFill>
                <a:latin typeface="Century Gothic" pitchFamily="34" charset="0"/>
              </a:rPr>
              <a:t>anti-ageing premium </a:t>
            </a:r>
            <a:r>
              <a:rPr lang="en-US" sz="1100" dirty="0">
                <a:solidFill>
                  <a:schemeClr val="bg1"/>
                </a:solidFill>
                <a:latin typeface="Century Gothic" pitchFamily="34" charset="0"/>
              </a:rPr>
              <a:t>offer </a:t>
            </a:r>
            <a:r>
              <a:rPr lang="en-US" sz="1100" dirty="0" smtClean="0">
                <a:solidFill>
                  <a:schemeClr val="bg1"/>
                </a:solidFill>
                <a:latin typeface="Century Gothic" pitchFamily="34" charset="0"/>
              </a:rPr>
              <a:t>which will </a:t>
            </a:r>
            <a:r>
              <a:rPr lang="en-US" sz="1100" dirty="0">
                <a:solidFill>
                  <a:schemeClr val="bg1"/>
                </a:solidFill>
                <a:latin typeface="Century Gothic" pitchFamily="34" charset="0"/>
              </a:rPr>
              <a:t>seduce you by its </a:t>
            </a:r>
            <a:r>
              <a:rPr lang="en-US" sz="1100" dirty="0" smtClean="0">
                <a:solidFill>
                  <a:schemeClr val="bg1"/>
                </a:solidFill>
                <a:latin typeface="Century Gothic" pitchFamily="34" charset="0"/>
              </a:rPr>
              <a:t>well-known 110 </a:t>
            </a:r>
            <a:r>
              <a:rPr lang="en-US" sz="1100" dirty="0">
                <a:solidFill>
                  <a:schemeClr val="bg1"/>
                </a:solidFill>
                <a:latin typeface="Century Gothic" pitchFamily="34" charset="0"/>
              </a:rPr>
              <a:t>years </a:t>
            </a:r>
            <a:r>
              <a:rPr lang="en-US" sz="1100" dirty="0" smtClean="0">
                <a:solidFill>
                  <a:schemeClr val="bg1"/>
                </a:solidFill>
                <a:latin typeface="Century Gothic" pitchFamily="34" charset="0"/>
              </a:rPr>
              <a:t>expertise.”</a:t>
            </a:r>
            <a:endParaRPr lang="en-US" sz="1100" dirty="0">
              <a:solidFill>
                <a:schemeClr val="bg1"/>
              </a:solidFill>
              <a:latin typeface="Century Gothic" pitchFamily="34" charset="0"/>
            </a:endParaRPr>
          </a:p>
          <a:p>
            <a:endParaRPr lang="en-US" sz="1100" dirty="0">
              <a:solidFill>
                <a:schemeClr val="bg1"/>
              </a:solidFill>
              <a:latin typeface="Century Gothic" pitchFamily="34" charset="0"/>
            </a:endParaRPr>
          </a:p>
          <a:p>
            <a:endParaRPr lang="en-US" sz="1100" dirty="0">
              <a:solidFill>
                <a:schemeClr val="bg1"/>
              </a:solidFill>
              <a:latin typeface="Century Gothic" pitchFamily="34" charset="0"/>
            </a:endParaRPr>
          </a:p>
        </p:txBody>
      </p:sp>
      <p:sp>
        <p:nvSpPr>
          <p:cNvPr id="23" name="Bulle ronde 4"/>
          <p:cNvSpPr>
            <a:spLocks noChangeArrowheads="1"/>
          </p:cNvSpPr>
          <p:nvPr/>
        </p:nvSpPr>
        <p:spPr bwMode="auto">
          <a:xfrm>
            <a:off x="4608511" y="3549402"/>
            <a:ext cx="4445002" cy="3308598"/>
          </a:xfrm>
          <a:prstGeom prst="wedgeEllipseCallout">
            <a:avLst>
              <a:gd name="adj1" fmla="val -63825"/>
              <a:gd name="adj2" fmla="val -71600"/>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24" name="ZoneTexte 23"/>
          <p:cNvSpPr txBox="1"/>
          <p:nvPr/>
        </p:nvSpPr>
        <p:spPr bwMode="auto">
          <a:xfrm>
            <a:off x="5004048" y="3645024"/>
            <a:ext cx="4121473" cy="2800767"/>
          </a:xfrm>
          <a:prstGeom prst="rect">
            <a:avLst/>
          </a:prstGeom>
          <a:noFill/>
        </p:spPr>
        <p:txBody>
          <a:bodyPr wrap="square">
            <a:spAutoFit/>
          </a:bodyPr>
          <a:lstStyle/>
          <a:p>
            <a:endParaRPr lang="en-US" sz="1100" dirty="0">
              <a:solidFill>
                <a:schemeClr val="bg1"/>
              </a:solidFill>
              <a:latin typeface="Century Gothic" pitchFamily="34" charset="0"/>
            </a:endParaRPr>
          </a:p>
          <a:p>
            <a:endParaRPr lang="en-US" sz="1100" dirty="0" smtClean="0">
              <a:solidFill>
                <a:schemeClr val="bg1"/>
              </a:solidFill>
              <a:latin typeface="Century Gothic" pitchFamily="34" charset="0"/>
            </a:endParaRPr>
          </a:p>
          <a:p>
            <a:r>
              <a:rPr lang="en-US" sz="1100" b="1" dirty="0">
                <a:solidFill>
                  <a:schemeClr val="bg1"/>
                </a:solidFill>
              </a:rPr>
              <a:t>STEP 2: WHY HELENA RUBINSTEIN MAKE-UP </a:t>
            </a:r>
            <a:r>
              <a:rPr lang="en-US" sz="1100" b="1" dirty="0" smtClean="0">
                <a:solidFill>
                  <a:schemeClr val="bg1"/>
                </a:solidFill>
              </a:rPr>
              <a:t>?</a:t>
            </a:r>
          </a:p>
          <a:p>
            <a:endParaRPr lang="en-US" sz="1100" dirty="0">
              <a:solidFill>
                <a:schemeClr val="bg1"/>
              </a:solidFill>
              <a:latin typeface="Century Gothic" pitchFamily="34" charset="0"/>
            </a:endParaRPr>
          </a:p>
          <a:p>
            <a:r>
              <a:rPr lang="en-US" sz="1100" dirty="0" smtClean="0">
                <a:solidFill>
                  <a:schemeClr val="bg1"/>
                </a:solidFill>
                <a:latin typeface="Century Gothic" pitchFamily="34" charset="0"/>
              </a:rPr>
              <a:t>“HR </a:t>
            </a:r>
            <a:r>
              <a:rPr lang="en-US" sz="1100" dirty="0">
                <a:solidFill>
                  <a:schemeClr val="bg1"/>
                </a:solidFill>
                <a:latin typeface="Century Gothic" pitchFamily="34" charset="0"/>
              </a:rPr>
              <a:t>make-up is really unique thanks to its </a:t>
            </a:r>
            <a:endParaRPr lang="en-US" sz="1100" dirty="0" smtClean="0">
              <a:solidFill>
                <a:schemeClr val="bg1"/>
              </a:solidFill>
              <a:latin typeface="Century Gothic" pitchFamily="34" charset="0"/>
            </a:endParaRPr>
          </a:p>
          <a:p>
            <a:r>
              <a:rPr lang="en-US" sz="1100" dirty="0" smtClean="0">
                <a:solidFill>
                  <a:schemeClr val="bg1"/>
                </a:solidFill>
                <a:latin typeface="Century Gothic" pitchFamily="34" charset="0"/>
              </a:rPr>
              <a:t>pioneering </a:t>
            </a:r>
            <a:r>
              <a:rPr lang="en-US" sz="1100" b="1" dirty="0">
                <a:solidFill>
                  <a:schemeClr val="bg1"/>
                </a:solidFill>
                <a:latin typeface="Century Gothic" pitchFamily="34" charset="0"/>
              </a:rPr>
              <a:t>expertise on </a:t>
            </a:r>
            <a:r>
              <a:rPr lang="en-US" sz="1100" b="1" dirty="0" smtClean="0">
                <a:solidFill>
                  <a:schemeClr val="bg1"/>
                </a:solidFill>
                <a:latin typeface="Century Gothic" pitchFamily="34" charset="0"/>
              </a:rPr>
              <a:t>mascaras</a:t>
            </a:r>
            <a:r>
              <a:rPr lang="en-US" sz="1100" dirty="0">
                <a:solidFill>
                  <a:schemeClr val="bg1"/>
                </a:solidFill>
                <a:latin typeface="Century Gothic" pitchFamily="34" charset="0"/>
              </a:rPr>
              <a:t>, as </a:t>
            </a:r>
            <a:r>
              <a:rPr lang="en-US" sz="1100" dirty="0" smtClean="0">
                <a:solidFill>
                  <a:schemeClr val="bg1"/>
                </a:solidFill>
                <a:latin typeface="Century Gothic" pitchFamily="34" charset="0"/>
              </a:rPr>
              <a:t>we</a:t>
            </a:r>
          </a:p>
          <a:p>
            <a:r>
              <a:rPr lang="en-US" sz="1100" b="1" dirty="0" smtClean="0">
                <a:solidFill>
                  <a:schemeClr val="bg1"/>
                </a:solidFill>
                <a:latin typeface="Century Gothic" pitchFamily="34" charset="0"/>
              </a:rPr>
              <a:t>invented </a:t>
            </a:r>
            <a:r>
              <a:rPr lang="en-US" sz="1100" b="1" dirty="0">
                <a:solidFill>
                  <a:schemeClr val="bg1"/>
                </a:solidFill>
                <a:latin typeface="Century Gothic" pitchFamily="34" charset="0"/>
              </a:rPr>
              <a:t>the 1rst automatic mascara </a:t>
            </a:r>
            <a:r>
              <a:rPr lang="en-US" sz="1100" dirty="0">
                <a:solidFill>
                  <a:schemeClr val="bg1"/>
                </a:solidFill>
                <a:latin typeface="Century Gothic" pitchFamily="34" charset="0"/>
              </a:rPr>
              <a:t>and </a:t>
            </a:r>
            <a:r>
              <a:rPr lang="en-US" sz="1100" b="1" dirty="0">
                <a:solidFill>
                  <a:schemeClr val="bg1"/>
                </a:solidFill>
                <a:latin typeface="Century Gothic" pitchFamily="34" charset="0"/>
              </a:rPr>
              <a:t>1rst </a:t>
            </a:r>
            <a:r>
              <a:rPr lang="en-US" sz="1100" b="1" dirty="0" smtClean="0">
                <a:solidFill>
                  <a:schemeClr val="bg1"/>
                </a:solidFill>
                <a:latin typeface="Century Gothic" pitchFamily="34" charset="0"/>
              </a:rPr>
              <a:t>waterproof </a:t>
            </a:r>
            <a:r>
              <a:rPr lang="en-US" sz="1100" b="1" dirty="0">
                <a:solidFill>
                  <a:schemeClr val="bg1"/>
                </a:solidFill>
                <a:latin typeface="Century Gothic" pitchFamily="34" charset="0"/>
              </a:rPr>
              <a:t>mascara</a:t>
            </a:r>
            <a:r>
              <a:rPr lang="en-US" sz="1100" dirty="0">
                <a:solidFill>
                  <a:schemeClr val="bg1"/>
                </a:solidFill>
                <a:latin typeface="Century Gothic" pitchFamily="34" charset="0"/>
              </a:rPr>
              <a:t> of the whole make-up </a:t>
            </a:r>
            <a:r>
              <a:rPr lang="en-US" sz="1100" dirty="0" smtClean="0">
                <a:solidFill>
                  <a:schemeClr val="bg1"/>
                </a:solidFill>
                <a:latin typeface="Century Gothic" pitchFamily="34" charset="0"/>
              </a:rPr>
              <a:t>history.</a:t>
            </a:r>
            <a:r>
              <a:rPr lang="en-US" sz="1100" dirty="0">
                <a:solidFill>
                  <a:schemeClr val="bg1"/>
                </a:solidFill>
              </a:rPr>
              <a:t> Our labs still </a:t>
            </a:r>
            <a:r>
              <a:rPr lang="en-US" sz="1100" dirty="0" smtClean="0">
                <a:solidFill>
                  <a:schemeClr val="bg1"/>
                </a:solidFill>
              </a:rPr>
              <a:t>work to be at </a:t>
            </a:r>
            <a:r>
              <a:rPr lang="en-US" sz="1100" dirty="0">
                <a:solidFill>
                  <a:schemeClr val="bg1"/>
                </a:solidFill>
              </a:rPr>
              <a:t>the avant-garde, </a:t>
            </a:r>
            <a:r>
              <a:rPr lang="en-US" sz="1100" dirty="0" smtClean="0">
                <a:solidFill>
                  <a:schemeClr val="bg1"/>
                </a:solidFill>
              </a:rPr>
              <a:t>as we  always are.</a:t>
            </a:r>
            <a:endParaRPr lang="en-US" sz="1100" dirty="0">
              <a:solidFill>
                <a:schemeClr val="bg1"/>
              </a:solidFill>
            </a:endParaRPr>
          </a:p>
          <a:p>
            <a:endParaRPr lang="en-US" sz="1100" dirty="0">
              <a:solidFill>
                <a:schemeClr val="bg1"/>
              </a:solidFill>
              <a:latin typeface="Century Gothic" pitchFamily="34" charset="0"/>
            </a:endParaRPr>
          </a:p>
          <a:p>
            <a:r>
              <a:rPr lang="en-US" sz="1100" dirty="0">
                <a:solidFill>
                  <a:schemeClr val="bg1"/>
                </a:solidFill>
                <a:latin typeface="Century Gothic" pitchFamily="34" charset="0"/>
              </a:rPr>
              <a:t>This brand also </a:t>
            </a:r>
            <a:r>
              <a:rPr lang="en-US" sz="1100" dirty="0" smtClean="0">
                <a:solidFill>
                  <a:schemeClr val="bg1"/>
                </a:solidFill>
                <a:latin typeface="Century Gothic" pitchFamily="34" charset="0"/>
              </a:rPr>
              <a:t>offers a </a:t>
            </a:r>
            <a:r>
              <a:rPr lang="en-US" sz="1100" dirty="0">
                <a:solidFill>
                  <a:schemeClr val="bg1"/>
                </a:solidFill>
                <a:latin typeface="Century Gothic" pitchFamily="34" charset="0"/>
              </a:rPr>
              <a:t>foundation range with </a:t>
            </a:r>
            <a:r>
              <a:rPr lang="en-US" sz="1100" b="1" dirty="0">
                <a:solidFill>
                  <a:schemeClr val="bg1"/>
                </a:solidFill>
                <a:latin typeface="Century Gothic" pitchFamily="34" charset="0"/>
              </a:rPr>
              <a:t>the highest concentration  of skincare active ingredients </a:t>
            </a:r>
            <a:r>
              <a:rPr lang="en-US" sz="1100" dirty="0">
                <a:solidFill>
                  <a:schemeClr val="bg1"/>
                </a:solidFill>
                <a:latin typeface="Century Gothic" pitchFamily="34" charset="0"/>
              </a:rPr>
              <a:t>for immediate results </a:t>
            </a:r>
            <a:r>
              <a:rPr lang="en-US" sz="1100" dirty="0" smtClean="0">
                <a:solidFill>
                  <a:schemeClr val="bg1"/>
                </a:solidFill>
                <a:latin typeface="Century Gothic" pitchFamily="34" charset="0"/>
              </a:rPr>
              <a:t>”</a:t>
            </a:r>
            <a:endParaRPr lang="en-US" sz="1100" dirty="0">
              <a:solidFill>
                <a:schemeClr val="bg1"/>
              </a:solidFill>
              <a:latin typeface="Century Gothic" pitchFamily="34" charset="0"/>
            </a:endParaRPr>
          </a:p>
          <a:p>
            <a:r>
              <a:rPr lang="en-US" sz="1100" b="1" dirty="0">
                <a:solidFill>
                  <a:schemeClr val="bg1"/>
                </a:solidFill>
                <a:latin typeface="Century Gothic" pitchFamily="34" charset="0"/>
              </a:rPr>
              <a:t>“This is the expert you </a:t>
            </a:r>
            <a:r>
              <a:rPr lang="en-US" sz="1100" b="1" dirty="0" smtClean="0">
                <a:solidFill>
                  <a:schemeClr val="bg1"/>
                </a:solidFill>
                <a:latin typeface="Century Gothic" pitchFamily="34" charset="0"/>
              </a:rPr>
              <a:t>need!</a:t>
            </a:r>
            <a:r>
              <a:rPr lang="en-US" sz="1100" b="1" dirty="0">
                <a:solidFill>
                  <a:schemeClr val="bg1"/>
                </a:solidFill>
                <a:latin typeface="Century Gothic" pitchFamily="34" charset="0"/>
              </a:rPr>
              <a:t> </a:t>
            </a:r>
            <a:r>
              <a:rPr lang="en-US" sz="1100" b="1" dirty="0" smtClean="0">
                <a:solidFill>
                  <a:schemeClr val="bg1"/>
                </a:solidFill>
                <a:latin typeface="Century Gothic" pitchFamily="34" charset="0"/>
              </a:rPr>
              <a:t>”</a:t>
            </a:r>
          </a:p>
          <a:p>
            <a:endParaRPr lang="en-US" sz="1100" b="1" dirty="0">
              <a:solidFill>
                <a:schemeClr val="bg1"/>
              </a:solidFill>
              <a:latin typeface="Century Gothic" pitchFamily="34" charset="0"/>
            </a:endParaRPr>
          </a:p>
          <a:p>
            <a:endParaRPr lang="en-US" sz="1100" dirty="0">
              <a:solidFill>
                <a:schemeClr val="bg1"/>
              </a:solidFill>
              <a:latin typeface="Century Gothic" pitchFamily="34" charset="0"/>
            </a:endParaRPr>
          </a:p>
        </p:txBody>
      </p:sp>
      <p:pic>
        <p:nvPicPr>
          <p:cNvPr id="4102" name="Picture 6" descr="http://www.laprairie.com/seam/resource/media/15000_AAFound_Shade100_295x49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361"/>
          <a:stretch/>
        </p:blipFill>
        <p:spPr bwMode="auto">
          <a:xfrm>
            <a:off x="2819541" y="1443866"/>
            <a:ext cx="661605" cy="79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94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1" grpId="0" animBg="1"/>
      <p:bldP spid="22" grpId="0"/>
      <p:bldP spid="23" grpId="0" animBg="1"/>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4" name="ZoneTexte 13"/>
          <p:cNvSpPr txBox="1"/>
          <p:nvPr/>
        </p:nvSpPr>
        <p:spPr bwMode="auto">
          <a:xfrm>
            <a:off x="1595834" y="1340768"/>
            <a:ext cx="1824038" cy="1015663"/>
          </a:xfrm>
          <a:prstGeom prst="rect">
            <a:avLst/>
          </a:prstGeom>
          <a:noFill/>
        </p:spPr>
        <p:txBody>
          <a:bodyPr wrap="square">
            <a:spAutoFit/>
          </a:bodyPr>
          <a:lstStyle/>
          <a:p>
            <a:pPr defTabSz="801472">
              <a:defRPr/>
            </a:pPr>
            <a:r>
              <a:rPr lang="en-US" sz="1200" dirty="0">
                <a:solidFill>
                  <a:schemeClr val="bg1"/>
                </a:solidFill>
                <a:latin typeface="Century Gothic" pitchFamily="34" charset="0"/>
              </a:rPr>
              <a:t>“I am very happy </a:t>
            </a:r>
            <a:r>
              <a:rPr lang="en-US" sz="1200" dirty="0" smtClean="0">
                <a:solidFill>
                  <a:schemeClr val="bg1"/>
                </a:solidFill>
                <a:latin typeface="Century Gothic" pitchFamily="34" charset="0"/>
              </a:rPr>
              <a:t>with </a:t>
            </a:r>
            <a:r>
              <a:rPr lang="en-US" sz="1200" dirty="0">
                <a:solidFill>
                  <a:schemeClr val="bg1"/>
                </a:solidFill>
                <a:latin typeface="Century Gothic" pitchFamily="34" charset="0"/>
              </a:rPr>
              <a:t>my  “Anti-ageing foundation </a:t>
            </a:r>
          </a:p>
          <a:p>
            <a:pPr defTabSz="801472">
              <a:defRPr/>
            </a:pPr>
            <a:r>
              <a:rPr lang="en-US" sz="1200" dirty="0">
                <a:solidFill>
                  <a:schemeClr val="bg1"/>
                </a:solidFill>
                <a:latin typeface="Century Gothic" pitchFamily="34" charset="0"/>
              </a:rPr>
              <a:t>by LA PRAIRIE”</a:t>
            </a:r>
          </a:p>
          <a:p>
            <a:pPr defTabSz="801472">
              <a:defRPr/>
            </a:pPr>
            <a:endParaRPr lang="en-US" sz="1200" dirty="0">
              <a:solidFill>
                <a:schemeClr val="bg1"/>
              </a:solidFill>
              <a:latin typeface="Century Gothic" pitchFamily="34" charset="0"/>
            </a:endParaRPr>
          </a:p>
        </p:txBody>
      </p:sp>
      <p:sp>
        <p:nvSpPr>
          <p:cNvPr id="18"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PREMIUM</a:t>
            </a:r>
            <a:r>
              <a:rPr lang="en-US" sz="2800" dirty="0" smtClean="0">
                <a:solidFill>
                  <a:srgbClr val="B5A692"/>
                </a:solidFill>
              </a:rPr>
              <a:t> CUSTOMER</a:t>
            </a:r>
          </a:p>
          <a:p>
            <a:pPr algn="r" fontAlgn="base">
              <a:spcBef>
                <a:spcPct val="0"/>
              </a:spcBef>
              <a:spcAft>
                <a:spcPct val="0"/>
              </a:spcAft>
            </a:pPr>
            <a:r>
              <a:rPr lang="en-US" sz="1600" dirty="0">
                <a:solidFill>
                  <a:srgbClr val="FFFFFF"/>
                </a:solidFill>
              </a:rPr>
              <a:t>WHY HR MAKE-UP </a:t>
            </a:r>
          </a:p>
          <a:p>
            <a:pPr algn="r" fontAlgn="base">
              <a:spcBef>
                <a:spcPct val="0"/>
              </a:spcBef>
              <a:spcAft>
                <a:spcPct val="0"/>
              </a:spcAft>
            </a:pPr>
            <a:r>
              <a:rPr lang="en-US" sz="1600" dirty="0">
                <a:solidFill>
                  <a:srgbClr val="FFFFFF"/>
                </a:solidFill>
              </a:rPr>
              <a:t>VERSUS COMPETITORS?</a:t>
            </a:r>
          </a:p>
        </p:txBody>
      </p:sp>
      <p:sp>
        <p:nvSpPr>
          <p:cNvPr id="23" name="Bulle ronde 4"/>
          <p:cNvSpPr>
            <a:spLocks noChangeArrowheads="1"/>
          </p:cNvSpPr>
          <p:nvPr/>
        </p:nvSpPr>
        <p:spPr bwMode="auto">
          <a:xfrm>
            <a:off x="4355976" y="2341062"/>
            <a:ext cx="4697537" cy="3032154"/>
          </a:xfrm>
          <a:prstGeom prst="wedgeEllipseCallout">
            <a:avLst>
              <a:gd name="adj1" fmla="val -61171"/>
              <a:gd name="adj2" fmla="val -35524"/>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24" name="ZoneTexte 23"/>
          <p:cNvSpPr txBox="1"/>
          <p:nvPr/>
        </p:nvSpPr>
        <p:spPr bwMode="auto">
          <a:xfrm>
            <a:off x="4932040" y="2708920"/>
            <a:ext cx="3744416" cy="2292935"/>
          </a:xfrm>
          <a:prstGeom prst="rect">
            <a:avLst/>
          </a:prstGeom>
          <a:noFill/>
        </p:spPr>
        <p:txBody>
          <a:bodyPr wrap="square">
            <a:spAutoFit/>
          </a:bodyPr>
          <a:lstStyle/>
          <a:p>
            <a:endParaRPr lang="en-US" sz="1100" dirty="0">
              <a:solidFill>
                <a:schemeClr val="bg1"/>
              </a:solidFill>
              <a:latin typeface="Century Gothic" pitchFamily="34" charset="0"/>
            </a:endParaRPr>
          </a:p>
          <a:p>
            <a:r>
              <a:rPr lang="en-US" sz="1100" dirty="0" smtClean="0">
                <a:solidFill>
                  <a:schemeClr val="bg1"/>
                </a:solidFill>
              </a:rPr>
              <a:t>It’s a nice choice, but </a:t>
            </a:r>
            <a:r>
              <a:rPr lang="en-US" sz="1100" dirty="0" smtClean="0">
                <a:solidFill>
                  <a:schemeClr val="bg1"/>
                </a:solidFill>
                <a:latin typeface="Century Gothic" pitchFamily="34" charset="0"/>
              </a:rPr>
              <a:t>maybe you already  know the expertise of our brand?</a:t>
            </a:r>
          </a:p>
          <a:p>
            <a:pPr defTabSz="801472">
              <a:defRPr/>
            </a:pPr>
            <a:r>
              <a:rPr lang="en-US" sz="1100" dirty="0" smtClean="0">
                <a:solidFill>
                  <a:schemeClr val="bg1"/>
                </a:solidFill>
                <a:latin typeface="Century Gothic" pitchFamily="34" charset="0"/>
              </a:rPr>
              <a:t>HR offers a foundation </a:t>
            </a:r>
            <a:r>
              <a:rPr lang="en-US" sz="1100" dirty="0">
                <a:solidFill>
                  <a:schemeClr val="bg1"/>
                </a:solidFill>
                <a:latin typeface="Century Gothic" pitchFamily="34" charset="0"/>
              </a:rPr>
              <a:t>range with </a:t>
            </a:r>
            <a:r>
              <a:rPr lang="en-US" sz="1100" b="1" dirty="0">
                <a:solidFill>
                  <a:schemeClr val="bg1"/>
                </a:solidFill>
                <a:latin typeface="Century Gothic" pitchFamily="34" charset="0"/>
              </a:rPr>
              <a:t>the highest concentration  of skincare active ingredients </a:t>
            </a:r>
            <a:r>
              <a:rPr lang="en-US" sz="1100" dirty="0">
                <a:solidFill>
                  <a:schemeClr val="bg1"/>
                </a:solidFill>
                <a:latin typeface="Century Gothic" pitchFamily="34" charset="0"/>
              </a:rPr>
              <a:t>.</a:t>
            </a:r>
          </a:p>
          <a:p>
            <a:pPr defTabSz="801472">
              <a:defRPr/>
            </a:pPr>
            <a:r>
              <a:rPr lang="en-US" sz="1100" dirty="0" smtClean="0">
                <a:solidFill>
                  <a:schemeClr val="bg1"/>
                </a:solidFill>
                <a:latin typeface="Century Gothic" pitchFamily="34" charset="0"/>
              </a:rPr>
              <a:t>HR </a:t>
            </a:r>
            <a:r>
              <a:rPr lang="en-US" sz="1100" dirty="0">
                <a:solidFill>
                  <a:schemeClr val="bg1"/>
                </a:solidFill>
                <a:latin typeface="Century Gothic" pitchFamily="34" charset="0"/>
              </a:rPr>
              <a:t>has also a real legitimacy in </a:t>
            </a:r>
            <a:r>
              <a:rPr lang="en-US" sz="1100" dirty="0" smtClean="0">
                <a:solidFill>
                  <a:schemeClr val="bg1"/>
                </a:solidFill>
                <a:latin typeface="Century Gothic" pitchFamily="34" charset="0"/>
              </a:rPr>
              <a:t>mascaras, a </a:t>
            </a:r>
            <a:r>
              <a:rPr lang="en-US" sz="1100" b="1" dirty="0">
                <a:solidFill>
                  <a:schemeClr val="bg1"/>
                </a:solidFill>
                <a:latin typeface="Century Gothic" pitchFamily="34" charset="0"/>
              </a:rPr>
              <a:t>real heritage </a:t>
            </a:r>
            <a:r>
              <a:rPr lang="en-US" sz="1100" dirty="0">
                <a:solidFill>
                  <a:schemeClr val="bg1"/>
                </a:solidFill>
                <a:latin typeface="Century Gothic" pitchFamily="34" charset="0"/>
              </a:rPr>
              <a:t>as HR </a:t>
            </a:r>
            <a:r>
              <a:rPr lang="en-US" sz="1100" b="1" dirty="0">
                <a:solidFill>
                  <a:schemeClr val="bg1"/>
                </a:solidFill>
                <a:latin typeface="Century Gothic" pitchFamily="34" charset="0"/>
              </a:rPr>
              <a:t>invented the 1rst automatic mascara and 1rst </a:t>
            </a:r>
            <a:r>
              <a:rPr lang="en-US" sz="1100" b="1" dirty="0" smtClean="0">
                <a:solidFill>
                  <a:schemeClr val="bg1"/>
                </a:solidFill>
                <a:latin typeface="Century Gothic" pitchFamily="34" charset="0"/>
              </a:rPr>
              <a:t>waterproof </a:t>
            </a:r>
            <a:r>
              <a:rPr lang="en-US" sz="1100" b="1" dirty="0">
                <a:solidFill>
                  <a:schemeClr val="bg1"/>
                </a:solidFill>
                <a:latin typeface="Century Gothic" pitchFamily="34" charset="0"/>
              </a:rPr>
              <a:t>mascara </a:t>
            </a:r>
            <a:r>
              <a:rPr lang="en-US" sz="1100" dirty="0" smtClean="0">
                <a:solidFill>
                  <a:schemeClr val="bg1"/>
                </a:solidFill>
                <a:latin typeface="Century Gothic" pitchFamily="34" charset="0"/>
              </a:rPr>
              <a:t>of </a:t>
            </a:r>
            <a:r>
              <a:rPr lang="en-US" sz="1100" dirty="0">
                <a:solidFill>
                  <a:schemeClr val="bg1"/>
                </a:solidFill>
                <a:latin typeface="Century Gothic" pitchFamily="34" charset="0"/>
              </a:rPr>
              <a:t>the whole make-up </a:t>
            </a:r>
            <a:r>
              <a:rPr lang="en-US" sz="1100" dirty="0" smtClean="0">
                <a:solidFill>
                  <a:schemeClr val="bg1"/>
                </a:solidFill>
                <a:latin typeface="Century Gothic" pitchFamily="34" charset="0"/>
              </a:rPr>
              <a:t>history</a:t>
            </a:r>
            <a:r>
              <a:rPr lang="en-US" sz="1100" dirty="0">
                <a:solidFill>
                  <a:schemeClr val="bg1"/>
                </a:solidFill>
                <a:latin typeface="Century Gothic" pitchFamily="34" charset="0"/>
              </a:rPr>
              <a:t>.</a:t>
            </a:r>
          </a:p>
          <a:p>
            <a:pPr defTabSz="801472">
              <a:defRPr/>
            </a:pPr>
            <a:endParaRPr lang="en-US" sz="1100" dirty="0">
              <a:solidFill>
                <a:schemeClr val="bg1"/>
              </a:solidFill>
              <a:latin typeface="Century Gothic" pitchFamily="34" charset="0"/>
            </a:endParaRPr>
          </a:p>
          <a:p>
            <a:pPr defTabSz="801472">
              <a:defRPr/>
            </a:pPr>
            <a:r>
              <a:rPr lang="en-US" sz="1100" b="1" dirty="0">
                <a:solidFill>
                  <a:schemeClr val="bg1"/>
                </a:solidFill>
                <a:latin typeface="Century Gothic" pitchFamily="34" charset="0"/>
              </a:rPr>
              <a:t>                  No other brand can say that! </a:t>
            </a:r>
            <a:endParaRPr lang="en-US" sz="1100" b="1" dirty="0" smtClean="0">
              <a:solidFill>
                <a:schemeClr val="bg1"/>
              </a:solidFill>
              <a:latin typeface="Century Gothic" pitchFamily="34" charset="0"/>
            </a:endParaRPr>
          </a:p>
          <a:p>
            <a:pPr defTabSz="801472">
              <a:defRPr/>
            </a:pPr>
            <a:endParaRPr lang="en-US" sz="1100" b="1" dirty="0">
              <a:solidFill>
                <a:schemeClr val="bg1"/>
              </a:solidFill>
              <a:latin typeface="Century Gothic" pitchFamily="34" charset="0"/>
            </a:endParaRPr>
          </a:p>
          <a:p>
            <a:endParaRPr lang="en-US" sz="1100" dirty="0">
              <a:solidFill>
                <a:schemeClr val="bg1"/>
              </a:solidFill>
              <a:latin typeface="Century Gothic" pitchFamily="34" charset="0"/>
            </a:endParaRPr>
          </a:p>
        </p:txBody>
      </p:sp>
      <p:pic>
        <p:nvPicPr>
          <p:cNvPr id="11" name="Picture 6" descr="http://www.laprairie.com/seam/resource/media/15000_AAFound_Shade100_295x49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8361"/>
          <a:stretch/>
        </p:blipFill>
        <p:spPr bwMode="auto">
          <a:xfrm>
            <a:off x="2758267" y="1368953"/>
            <a:ext cx="661605" cy="79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49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3" grpId="0" animBg="1"/>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8"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PREMIUM</a:t>
            </a:r>
            <a:r>
              <a:rPr lang="en-US" sz="2800" dirty="0" smtClean="0">
                <a:solidFill>
                  <a:srgbClr val="B5A692"/>
                </a:solidFill>
              </a:rPr>
              <a:t> CUSTOMER</a:t>
            </a:r>
          </a:p>
          <a:p>
            <a:pPr algn="r" fontAlgn="base">
              <a:spcBef>
                <a:spcPct val="0"/>
              </a:spcBef>
              <a:spcAft>
                <a:spcPct val="0"/>
              </a:spcAft>
            </a:pPr>
            <a:r>
              <a:rPr lang="en-US" sz="1600" dirty="0">
                <a:solidFill>
                  <a:srgbClr val="FFFFFF"/>
                </a:solidFill>
              </a:rPr>
              <a:t>WHY HR MAKE-UP </a:t>
            </a:r>
          </a:p>
          <a:p>
            <a:pPr algn="r" fontAlgn="base">
              <a:spcBef>
                <a:spcPct val="0"/>
              </a:spcBef>
              <a:spcAft>
                <a:spcPct val="0"/>
              </a:spcAft>
            </a:pPr>
            <a:r>
              <a:rPr lang="en-US" sz="1600" dirty="0">
                <a:solidFill>
                  <a:srgbClr val="FFFFFF"/>
                </a:solidFill>
              </a:rPr>
              <a:t>VERSUS COMPETITORS?</a:t>
            </a:r>
          </a:p>
        </p:txBody>
      </p:sp>
      <p:sp>
        <p:nvSpPr>
          <p:cNvPr id="23" name="Bulle ronde 4"/>
          <p:cNvSpPr>
            <a:spLocks noChangeArrowheads="1"/>
          </p:cNvSpPr>
          <p:nvPr/>
        </p:nvSpPr>
        <p:spPr bwMode="auto">
          <a:xfrm>
            <a:off x="4716016" y="2060847"/>
            <a:ext cx="4337497" cy="3837915"/>
          </a:xfrm>
          <a:prstGeom prst="wedgeEllipseCallout">
            <a:avLst>
              <a:gd name="adj1" fmla="val -71703"/>
              <a:gd name="adj2" fmla="val -31169"/>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24" name="ZoneTexte 23"/>
          <p:cNvSpPr txBox="1"/>
          <p:nvPr/>
        </p:nvSpPr>
        <p:spPr bwMode="auto">
          <a:xfrm>
            <a:off x="5076056" y="2276867"/>
            <a:ext cx="3816424" cy="3308598"/>
          </a:xfrm>
          <a:prstGeom prst="rect">
            <a:avLst/>
          </a:prstGeom>
          <a:noFill/>
        </p:spPr>
        <p:txBody>
          <a:bodyPr wrap="square">
            <a:spAutoFit/>
          </a:bodyPr>
          <a:lstStyle/>
          <a:p>
            <a:endParaRPr lang="en-US" sz="1100" dirty="0" smtClean="0">
              <a:solidFill>
                <a:schemeClr val="bg1"/>
              </a:solidFill>
              <a:latin typeface="Century Gothic" pitchFamily="34" charset="0"/>
            </a:endParaRPr>
          </a:p>
          <a:p>
            <a:endParaRPr lang="en-US" sz="1100" dirty="0">
              <a:solidFill>
                <a:schemeClr val="bg1"/>
              </a:solidFill>
              <a:latin typeface="Century Gothic" pitchFamily="34" charset="0"/>
            </a:endParaRPr>
          </a:p>
          <a:p>
            <a:endParaRPr lang="en-US" sz="1100" dirty="0" smtClean="0">
              <a:solidFill>
                <a:schemeClr val="bg1"/>
              </a:solidFill>
              <a:latin typeface="Century Gothic" pitchFamily="34" charset="0"/>
            </a:endParaRPr>
          </a:p>
          <a:p>
            <a:pPr defTabSz="801472">
              <a:defRPr/>
            </a:pPr>
            <a:r>
              <a:rPr lang="en-US" sz="1100" dirty="0" smtClean="0">
                <a:solidFill>
                  <a:schemeClr val="bg1"/>
                </a:solidFill>
                <a:latin typeface="Century Gothic" pitchFamily="34" charset="0"/>
              </a:rPr>
              <a:t>“</a:t>
            </a:r>
            <a:r>
              <a:rPr lang="en-US" sz="1100" dirty="0">
                <a:solidFill>
                  <a:schemeClr val="bg1"/>
                </a:solidFill>
              </a:rPr>
              <a:t>It’s a nice choice, and  </a:t>
            </a:r>
            <a:r>
              <a:rPr lang="en-US" sz="1100" dirty="0" smtClean="0">
                <a:solidFill>
                  <a:schemeClr val="bg1"/>
                </a:solidFill>
              </a:rPr>
              <a:t>maybe </a:t>
            </a:r>
            <a:r>
              <a:rPr lang="en-US" sz="1100" dirty="0" smtClean="0">
                <a:solidFill>
                  <a:schemeClr val="bg1"/>
                </a:solidFill>
                <a:latin typeface="Century Gothic" pitchFamily="34" charset="0"/>
              </a:rPr>
              <a:t>you </a:t>
            </a:r>
            <a:r>
              <a:rPr lang="en-US" sz="1100" dirty="0">
                <a:solidFill>
                  <a:schemeClr val="bg1"/>
                </a:solidFill>
                <a:latin typeface="Century Gothic" pitchFamily="34" charset="0"/>
              </a:rPr>
              <a:t>already  know the </a:t>
            </a:r>
            <a:r>
              <a:rPr lang="en-US" sz="1100" b="1" dirty="0" smtClean="0">
                <a:solidFill>
                  <a:schemeClr val="bg1"/>
                </a:solidFill>
                <a:latin typeface="Century Gothic" pitchFamily="34" charset="0"/>
              </a:rPr>
              <a:t>efficiency, </a:t>
            </a:r>
            <a:r>
              <a:rPr lang="en-US" sz="1100" b="1" dirty="0">
                <a:solidFill>
                  <a:schemeClr val="bg1"/>
                </a:solidFill>
                <a:latin typeface="Century Gothic" pitchFamily="34" charset="0"/>
              </a:rPr>
              <a:t>expertise </a:t>
            </a:r>
            <a:r>
              <a:rPr lang="en-US" sz="1100" b="1" dirty="0" smtClean="0">
                <a:solidFill>
                  <a:schemeClr val="bg1"/>
                </a:solidFill>
                <a:latin typeface="Century Gothic" pitchFamily="34" charset="0"/>
              </a:rPr>
              <a:t>and </a:t>
            </a:r>
            <a:r>
              <a:rPr lang="en-US" sz="1100" b="1" dirty="0">
                <a:solidFill>
                  <a:schemeClr val="bg1"/>
                </a:solidFill>
                <a:latin typeface="Century Gothic" pitchFamily="34" charset="0"/>
              </a:rPr>
              <a:t>pleasure</a:t>
            </a:r>
            <a:r>
              <a:rPr lang="en-US" sz="1100" dirty="0">
                <a:solidFill>
                  <a:schemeClr val="bg1"/>
                </a:solidFill>
                <a:latin typeface="Century Gothic" pitchFamily="34" charset="0"/>
              </a:rPr>
              <a:t> of </a:t>
            </a:r>
            <a:r>
              <a:rPr lang="en-US" sz="1100" dirty="0" smtClean="0">
                <a:solidFill>
                  <a:schemeClr val="bg1"/>
                </a:solidFill>
                <a:latin typeface="Century Gothic" pitchFamily="34" charset="0"/>
              </a:rPr>
              <a:t>our </a:t>
            </a:r>
            <a:r>
              <a:rPr lang="en-US" sz="1100" dirty="0">
                <a:solidFill>
                  <a:schemeClr val="bg1"/>
                </a:solidFill>
                <a:latin typeface="Century Gothic" pitchFamily="34" charset="0"/>
              </a:rPr>
              <a:t>HR  skincare product, and you probably like to discover  its make-up offer </a:t>
            </a:r>
            <a:r>
              <a:rPr lang="en-US" sz="1100" dirty="0" smtClean="0">
                <a:solidFill>
                  <a:schemeClr val="bg1"/>
                </a:solidFill>
                <a:latin typeface="Century Gothic" pitchFamily="34" charset="0"/>
              </a:rPr>
              <a:t>that will </a:t>
            </a:r>
            <a:r>
              <a:rPr lang="en-US" sz="1100" dirty="0">
                <a:solidFill>
                  <a:schemeClr val="bg1"/>
                </a:solidFill>
                <a:latin typeface="Century Gothic" pitchFamily="34" charset="0"/>
              </a:rPr>
              <a:t>for sure seduce you thanks to its 110 years of expertise “</a:t>
            </a:r>
          </a:p>
          <a:p>
            <a:pPr defTabSz="801472">
              <a:defRPr/>
            </a:pPr>
            <a:endParaRPr lang="fr-FR" sz="1100" b="1" dirty="0">
              <a:solidFill>
                <a:schemeClr val="bg1"/>
              </a:solidFill>
              <a:latin typeface="Century Gothic" pitchFamily="34" charset="0"/>
            </a:endParaRPr>
          </a:p>
          <a:p>
            <a:r>
              <a:rPr lang="en-US" sz="1100" dirty="0">
                <a:solidFill>
                  <a:schemeClr val="bg1"/>
                </a:solidFill>
                <a:latin typeface="Century Gothic" pitchFamily="34" charset="0"/>
              </a:rPr>
              <a:t>Because  maybe you already  know </a:t>
            </a:r>
            <a:r>
              <a:rPr lang="en-US" sz="1100" dirty="0" smtClean="0">
                <a:solidFill>
                  <a:schemeClr val="bg1"/>
                </a:solidFill>
                <a:latin typeface="Century Gothic" pitchFamily="34" charset="0"/>
              </a:rPr>
              <a:t> </a:t>
            </a:r>
            <a:r>
              <a:rPr lang="en-US" sz="1100" dirty="0">
                <a:solidFill>
                  <a:schemeClr val="bg1"/>
                </a:solidFill>
                <a:latin typeface="Century Gothic" pitchFamily="34" charset="0"/>
              </a:rPr>
              <a:t>that HR </a:t>
            </a:r>
            <a:r>
              <a:rPr lang="en-US" sz="1100" dirty="0" smtClean="0">
                <a:solidFill>
                  <a:schemeClr val="bg1"/>
                </a:solidFill>
                <a:latin typeface="Century Gothic" pitchFamily="34" charset="0"/>
              </a:rPr>
              <a:t>offers a foundation </a:t>
            </a:r>
            <a:r>
              <a:rPr lang="en-US" sz="1100" dirty="0">
                <a:solidFill>
                  <a:schemeClr val="bg1"/>
                </a:solidFill>
                <a:latin typeface="Century Gothic" pitchFamily="34" charset="0"/>
              </a:rPr>
              <a:t>range with the </a:t>
            </a:r>
            <a:r>
              <a:rPr lang="en-US" sz="1100" b="1" dirty="0">
                <a:solidFill>
                  <a:schemeClr val="bg1"/>
                </a:solidFill>
                <a:latin typeface="Century Gothic" pitchFamily="34" charset="0"/>
              </a:rPr>
              <a:t>highest concentration  of skincare active ingredients for immediate results</a:t>
            </a:r>
            <a:r>
              <a:rPr lang="en-US" sz="1100" dirty="0">
                <a:solidFill>
                  <a:schemeClr val="bg1"/>
                </a:solidFill>
                <a:latin typeface="Century Gothic" pitchFamily="34" charset="0"/>
              </a:rPr>
              <a:t> ”</a:t>
            </a:r>
          </a:p>
          <a:p>
            <a:pPr defTabSz="801472">
              <a:defRPr/>
            </a:pPr>
            <a:r>
              <a:rPr lang="en-US" sz="1100" dirty="0" smtClean="0">
                <a:solidFill>
                  <a:schemeClr val="bg1"/>
                </a:solidFill>
                <a:latin typeface="Century Gothic" pitchFamily="34" charset="0"/>
              </a:rPr>
              <a:t>HR has  a legendary </a:t>
            </a:r>
            <a:r>
              <a:rPr lang="en-US" sz="1100" b="1" dirty="0">
                <a:solidFill>
                  <a:schemeClr val="bg1"/>
                </a:solidFill>
                <a:latin typeface="Century Gothic" pitchFamily="34" charset="0"/>
              </a:rPr>
              <a:t>expertise</a:t>
            </a:r>
            <a:r>
              <a:rPr lang="en-US" sz="1100" dirty="0">
                <a:solidFill>
                  <a:schemeClr val="bg1"/>
                </a:solidFill>
                <a:latin typeface="Century Gothic" pitchFamily="34" charset="0"/>
              </a:rPr>
              <a:t> and </a:t>
            </a:r>
            <a:r>
              <a:rPr lang="en-US" sz="1100" b="1" dirty="0" smtClean="0">
                <a:solidFill>
                  <a:schemeClr val="bg1"/>
                </a:solidFill>
                <a:latin typeface="Century Gothic" pitchFamily="34" charset="0"/>
              </a:rPr>
              <a:t>legitimacy</a:t>
            </a:r>
            <a:r>
              <a:rPr lang="en-US" sz="1100" dirty="0" smtClean="0">
                <a:solidFill>
                  <a:schemeClr val="bg1"/>
                </a:solidFill>
                <a:latin typeface="Century Gothic" pitchFamily="34" charset="0"/>
              </a:rPr>
              <a:t> </a:t>
            </a:r>
            <a:r>
              <a:rPr lang="en-US" sz="1100" dirty="0">
                <a:solidFill>
                  <a:schemeClr val="bg1"/>
                </a:solidFill>
                <a:latin typeface="Century Gothic" pitchFamily="34" charset="0"/>
              </a:rPr>
              <a:t>in </a:t>
            </a:r>
            <a:r>
              <a:rPr lang="en-US" sz="1100" dirty="0" smtClean="0">
                <a:solidFill>
                  <a:schemeClr val="bg1"/>
                </a:solidFill>
                <a:latin typeface="Century Gothic" pitchFamily="34" charset="0"/>
              </a:rPr>
              <a:t>mascaras, a </a:t>
            </a:r>
            <a:r>
              <a:rPr lang="en-US" sz="1100" dirty="0">
                <a:solidFill>
                  <a:schemeClr val="bg1"/>
                </a:solidFill>
                <a:latin typeface="Century Gothic" pitchFamily="34" charset="0"/>
              </a:rPr>
              <a:t>real heritage as HR invented the </a:t>
            </a:r>
            <a:r>
              <a:rPr lang="en-US" sz="1100" b="1" dirty="0">
                <a:solidFill>
                  <a:schemeClr val="bg1"/>
                </a:solidFill>
                <a:latin typeface="Century Gothic" pitchFamily="34" charset="0"/>
              </a:rPr>
              <a:t>1rst automatic mascara and 1rst </a:t>
            </a:r>
            <a:r>
              <a:rPr lang="en-US" sz="1100" b="1" dirty="0" smtClean="0">
                <a:solidFill>
                  <a:schemeClr val="bg1"/>
                </a:solidFill>
                <a:latin typeface="Century Gothic" pitchFamily="34" charset="0"/>
              </a:rPr>
              <a:t>waterproof </a:t>
            </a:r>
            <a:r>
              <a:rPr lang="en-US" sz="1100" b="1" dirty="0">
                <a:solidFill>
                  <a:schemeClr val="bg1"/>
                </a:solidFill>
                <a:latin typeface="Century Gothic" pitchFamily="34" charset="0"/>
              </a:rPr>
              <a:t>mascara</a:t>
            </a:r>
            <a:r>
              <a:rPr lang="en-US" sz="1100" dirty="0">
                <a:solidFill>
                  <a:schemeClr val="bg1"/>
                </a:solidFill>
                <a:latin typeface="Century Gothic" pitchFamily="34" charset="0"/>
              </a:rPr>
              <a:t> of the whole </a:t>
            </a:r>
            <a:r>
              <a:rPr lang="en-US" sz="1100" dirty="0" smtClean="0">
                <a:solidFill>
                  <a:schemeClr val="bg1"/>
                </a:solidFill>
                <a:latin typeface="Century Gothic" pitchFamily="34" charset="0"/>
              </a:rPr>
              <a:t>make-up history</a:t>
            </a:r>
            <a:r>
              <a:rPr lang="en-US" sz="1100" dirty="0">
                <a:solidFill>
                  <a:schemeClr val="bg1"/>
                </a:solidFill>
                <a:latin typeface="Century Gothic" pitchFamily="34" charset="0"/>
              </a:rPr>
              <a:t>.</a:t>
            </a:r>
          </a:p>
          <a:p>
            <a:pPr defTabSz="801472">
              <a:defRPr/>
            </a:pPr>
            <a:endParaRPr lang="en-US" sz="1100" dirty="0">
              <a:solidFill>
                <a:schemeClr val="bg1"/>
              </a:solidFill>
              <a:latin typeface="Century Gothic" pitchFamily="34" charset="0"/>
            </a:endParaRPr>
          </a:p>
          <a:p>
            <a:pPr defTabSz="801472">
              <a:defRPr/>
            </a:pPr>
            <a:r>
              <a:rPr lang="en-US" sz="1100" b="1" dirty="0" smtClean="0">
                <a:solidFill>
                  <a:schemeClr val="bg1"/>
                </a:solidFill>
                <a:latin typeface="Century Gothic" pitchFamily="34" charset="0"/>
              </a:rPr>
              <a:t>               No </a:t>
            </a:r>
            <a:r>
              <a:rPr lang="en-US" sz="1100" b="1" dirty="0">
                <a:solidFill>
                  <a:schemeClr val="bg1"/>
                </a:solidFill>
                <a:latin typeface="Century Gothic" pitchFamily="34" charset="0"/>
              </a:rPr>
              <a:t>other brand can say that</a:t>
            </a:r>
            <a:r>
              <a:rPr lang="en-US" sz="1100" b="1" dirty="0" smtClean="0">
                <a:solidFill>
                  <a:schemeClr val="bg1"/>
                </a:solidFill>
                <a:latin typeface="Century Gothic" pitchFamily="34" charset="0"/>
              </a:rPr>
              <a:t>!</a:t>
            </a:r>
          </a:p>
          <a:p>
            <a:pPr algn="ctr"/>
            <a:r>
              <a:rPr lang="en-US" sz="1100" b="1" dirty="0" smtClean="0">
                <a:solidFill>
                  <a:schemeClr val="bg1"/>
                </a:solidFill>
                <a:latin typeface="Century Gothic" pitchFamily="34" charset="0"/>
              </a:rPr>
              <a:t> </a:t>
            </a:r>
            <a:endParaRPr lang="en-US" sz="1100" dirty="0">
              <a:solidFill>
                <a:schemeClr val="bg1"/>
              </a:solidFill>
              <a:latin typeface="Century Gothic" pitchFamily="34" charset="0"/>
            </a:endParaRPr>
          </a:p>
        </p:txBody>
      </p:sp>
      <p:sp>
        <p:nvSpPr>
          <p:cNvPr id="10" name="ZoneTexte 9"/>
          <p:cNvSpPr txBox="1"/>
          <p:nvPr/>
        </p:nvSpPr>
        <p:spPr bwMode="auto">
          <a:xfrm>
            <a:off x="1595834" y="1486525"/>
            <a:ext cx="1824038" cy="646331"/>
          </a:xfrm>
          <a:prstGeom prst="rect">
            <a:avLst/>
          </a:prstGeom>
          <a:noFill/>
        </p:spPr>
        <p:txBody>
          <a:bodyPr wrap="square">
            <a:spAutoFit/>
          </a:bodyPr>
          <a:lstStyle/>
          <a:p>
            <a:pPr defTabSz="801472">
              <a:defRPr/>
            </a:pPr>
            <a:r>
              <a:rPr lang="en-US" sz="1200" dirty="0">
                <a:solidFill>
                  <a:schemeClr val="bg1"/>
                </a:solidFill>
                <a:latin typeface="Century Gothic" pitchFamily="34" charset="0"/>
              </a:rPr>
              <a:t>“I am very happy </a:t>
            </a:r>
            <a:endParaRPr lang="en-US" sz="1200" dirty="0" smtClean="0">
              <a:solidFill>
                <a:schemeClr val="bg1"/>
              </a:solidFill>
              <a:latin typeface="Century Gothic" pitchFamily="34" charset="0"/>
            </a:endParaRPr>
          </a:p>
          <a:p>
            <a:pPr defTabSz="801472">
              <a:defRPr/>
            </a:pPr>
            <a:r>
              <a:rPr lang="en-US" sz="1200" dirty="0" smtClean="0">
                <a:solidFill>
                  <a:schemeClr val="bg1"/>
                </a:solidFill>
                <a:latin typeface="Century Gothic" pitchFamily="34" charset="0"/>
              </a:rPr>
              <a:t>with </a:t>
            </a:r>
            <a:r>
              <a:rPr lang="en-US" sz="1200" dirty="0">
                <a:solidFill>
                  <a:schemeClr val="bg1"/>
                </a:solidFill>
                <a:latin typeface="Century Gothic" pitchFamily="34" charset="0"/>
              </a:rPr>
              <a:t>my </a:t>
            </a:r>
            <a:r>
              <a:rPr lang="en-US" sz="1200" dirty="0" smtClean="0">
                <a:solidFill>
                  <a:schemeClr val="bg1"/>
                </a:solidFill>
                <a:latin typeface="Century Gothic" pitchFamily="34" charset="0"/>
              </a:rPr>
              <a:t>“ So </a:t>
            </a:r>
            <a:r>
              <a:rPr lang="en-US" sz="1200" dirty="0">
                <a:solidFill>
                  <a:schemeClr val="bg1"/>
                </a:solidFill>
                <a:latin typeface="Century Gothic" pitchFamily="34" charset="0"/>
              </a:rPr>
              <a:t>Intense </a:t>
            </a:r>
            <a:r>
              <a:rPr lang="en-US" sz="1200" dirty="0" smtClean="0">
                <a:solidFill>
                  <a:schemeClr val="bg1"/>
                </a:solidFill>
                <a:latin typeface="Century Gothic" pitchFamily="34" charset="0"/>
              </a:rPr>
              <a:t>mascara SISLEY</a:t>
            </a:r>
            <a:r>
              <a:rPr lang="en-US" sz="1200" dirty="0">
                <a:solidFill>
                  <a:schemeClr val="bg1"/>
                </a:solidFill>
                <a:latin typeface="Century Gothic" pitchFamily="34" charset="0"/>
              </a:rPr>
              <a:t>”</a:t>
            </a:r>
          </a:p>
        </p:txBody>
      </p:sp>
      <p:pic>
        <p:nvPicPr>
          <p:cNvPr id="12" name="Picture 2" descr="http://www.vjansen.com/wp-content/uploads/2013/01/So_Intens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3793" y="1196752"/>
            <a:ext cx="640095" cy="108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4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36957"/>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NOVICE </a:t>
            </a:r>
            <a:r>
              <a:rPr lang="en-US" sz="2800" dirty="0" smtClean="0">
                <a:solidFill>
                  <a:srgbClr val="B5A692"/>
                </a:solidFill>
              </a:rPr>
              <a:t>CUSTOMER</a:t>
            </a:r>
            <a:endParaRPr lang="en-US" sz="2800" dirty="0">
              <a:solidFill>
                <a:srgbClr val="B5A692"/>
              </a:solidFill>
            </a:endParaRPr>
          </a:p>
          <a:p>
            <a:pPr algn="r" fontAlgn="base">
              <a:spcBef>
                <a:spcPct val="0"/>
              </a:spcBef>
              <a:spcAft>
                <a:spcPct val="0"/>
              </a:spcAft>
            </a:pPr>
            <a:r>
              <a:rPr lang="en-US" sz="1600" dirty="0">
                <a:solidFill>
                  <a:srgbClr val="FFFFFF"/>
                </a:solidFill>
              </a:rPr>
              <a:t>WHY SELECTIVE SKINCARE/ </a:t>
            </a:r>
          </a:p>
          <a:p>
            <a:pPr algn="r" fontAlgn="base">
              <a:spcBef>
                <a:spcPct val="0"/>
              </a:spcBef>
              <a:spcAft>
                <a:spcPct val="0"/>
              </a:spcAft>
            </a:pPr>
            <a:r>
              <a:rPr lang="en-US" sz="1600" dirty="0">
                <a:solidFill>
                  <a:srgbClr val="FFFFFF"/>
                </a:solidFill>
              </a:rPr>
              <a:t>WHY HR SKINCARE?</a:t>
            </a:r>
          </a:p>
        </p:txBody>
      </p:sp>
      <p:pic>
        <p:nvPicPr>
          <p:cNvPr id="1026"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7" name="Bulle ronde 4"/>
          <p:cNvSpPr>
            <a:spLocks noChangeArrowheads="1"/>
          </p:cNvSpPr>
          <p:nvPr/>
        </p:nvSpPr>
        <p:spPr bwMode="auto">
          <a:xfrm>
            <a:off x="5220072" y="1196752"/>
            <a:ext cx="3594649" cy="2736304"/>
          </a:xfrm>
          <a:prstGeom prst="wedgeEllipseCallout">
            <a:avLst>
              <a:gd name="adj1" fmla="val -90813"/>
              <a:gd name="adj2" fmla="val 5014"/>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8" name="ZoneTexte 7"/>
          <p:cNvSpPr txBox="1"/>
          <p:nvPr/>
        </p:nvSpPr>
        <p:spPr bwMode="auto">
          <a:xfrm>
            <a:off x="5466857" y="1715904"/>
            <a:ext cx="3240360" cy="1785104"/>
          </a:xfrm>
          <a:prstGeom prst="rect">
            <a:avLst/>
          </a:prstGeom>
          <a:noFill/>
        </p:spPr>
        <p:txBody>
          <a:bodyPr wrap="square">
            <a:spAutoFit/>
          </a:bodyPr>
          <a:lstStyle/>
          <a:p>
            <a:pPr algn="ctr">
              <a:defRPr/>
            </a:pPr>
            <a:r>
              <a:rPr lang="en-US" sz="1000" b="1" dirty="0">
                <a:solidFill>
                  <a:schemeClr val="bg1"/>
                </a:solidFill>
              </a:rPr>
              <a:t>STEP 1: WHY SKINCARE FROM SELECTIVE MARKET?</a:t>
            </a:r>
          </a:p>
          <a:p>
            <a:pPr algn="ctr">
              <a:defRPr/>
            </a:pPr>
            <a:endParaRPr lang="en-US" sz="1000" dirty="0" smtClean="0">
              <a:solidFill>
                <a:schemeClr val="bg1"/>
              </a:solidFill>
            </a:endParaRPr>
          </a:p>
          <a:p>
            <a:pPr algn="ctr">
              <a:defRPr/>
            </a:pPr>
            <a:r>
              <a:rPr lang="en-US" sz="1000" dirty="0" smtClean="0">
                <a:solidFill>
                  <a:schemeClr val="bg1"/>
                </a:solidFill>
              </a:rPr>
              <a:t>”It </a:t>
            </a:r>
            <a:r>
              <a:rPr lang="en-US" sz="1000" dirty="0">
                <a:solidFill>
                  <a:schemeClr val="bg1"/>
                </a:solidFill>
              </a:rPr>
              <a:t>is important to take care of the skin with </a:t>
            </a:r>
            <a:r>
              <a:rPr lang="en-US" sz="1000" b="1" dirty="0">
                <a:solidFill>
                  <a:schemeClr val="bg1"/>
                </a:solidFill>
              </a:rPr>
              <a:t>specific</a:t>
            </a:r>
            <a:r>
              <a:rPr lang="en-US" sz="1000" dirty="0">
                <a:solidFill>
                  <a:schemeClr val="bg1"/>
                </a:solidFill>
              </a:rPr>
              <a:t> and </a:t>
            </a:r>
            <a:r>
              <a:rPr lang="en-US" sz="1000" b="1" dirty="0">
                <a:solidFill>
                  <a:schemeClr val="bg1"/>
                </a:solidFill>
              </a:rPr>
              <a:t>adapted</a:t>
            </a:r>
            <a:r>
              <a:rPr lang="en-US" sz="1000" dirty="0">
                <a:solidFill>
                  <a:schemeClr val="bg1"/>
                </a:solidFill>
              </a:rPr>
              <a:t> </a:t>
            </a:r>
            <a:r>
              <a:rPr lang="en-US" sz="1000" dirty="0" err="1" smtClean="0">
                <a:solidFill>
                  <a:schemeClr val="bg1"/>
                </a:solidFill>
              </a:rPr>
              <a:t>skincares</a:t>
            </a:r>
            <a:r>
              <a:rPr lang="en-US" sz="1000" dirty="0" smtClean="0">
                <a:solidFill>
                  <a:schemeClr val="bg1"/>
                </a:solidFill>
              </a:rPr>
              <a:t> </a:t>
            </a:r>
            <a:r>
              <a:rPr lang="en-US" sz="1000" dirty="0">
                <a:solidFill>
                  <a:schemeClr val="bg1"/>
                </a:solidFill>
              </a:rPr>
              <a:t>to preserve it from </a:t>
            </a:r>
            <a:r>
              <a:rPr lang="en-US" sz="1000" dirty="0" smtClean="0">
                <a:solidFill>
                  <a:schemeClr val="bg1"/>
                </a:solidFill>
              </a:rPr>
              <a:t>ageing</a:t>
            </a:r>
            <a:r>
              <a:rPr lang="en-US" sz="1000" dirty="0">
                <a:solidFill>
                  <a:schemeClr val="bg1"/>
                </a:solidFill>
              </a:rPr>
              <a:t>. Today, </a:t>
            </a:r>
            <a:r>
              <a:rPr lang="en-US" sz="1000" b="1" dirty="0" smtClean="0">
                <a:solidFill>
                  <a:schemeClr val="bg1"/>
                </a:solidFill>
              </a:rPr>
              <a:t>research in cosmetics </a:t>
            </a:r>
            <a:r>
              <a:rPr lang="en-US" sz="1000" dirty="0" smtClean="0">
                <a:solidFill>
                  <a:schemeClr val="bg1"/>
                </a:solidFill>
              </a:rPr>
              <a:t>has </a:t>
            </a:r>
            <a:r>
              <a:rPr lang="en-US" sz="1000" dirty="0">
                <a:solidFill>
                  <a:schemeClr val="bg1"/>
                </a:solidFill>
              </a:rPr>
              <a:t>advanced and injects its </a:t>
            </a:r>
            <a:r>
              <a:rPr lang="en-US" sz="1000" b="1" dirty="0" smtClean="0">
                <a:solidFill>
                  <a:schemeClr val="bg1"/>
                </a:solidFill>
              </a:rPr>
              <a:t>expertise</a:t>
            </a:r>
            <a:r>
              <a:rPr lang="en-US" sz="1000" dirty="0">
                <a:solidFill>
                  <a:schemeClr val="bg1"/>
                </a:solidFill>
              </a:rPr>
              <a:t> </a:t>
            </a:r>
            <a:r>
              <a:rPr lang="en-US" sz="1000" dirty="0" smtClean="0">
                <a:solidFill>
                  <a:schemeClr val="bg1"/>
                </a:solidFill>
              </a:rPr>
              <a:t>and </a:t>
            </a:r>
            <a:r>
              <a:rPr lang="en-US" sz="1000" b="1" dirty="0">
                <a:solidFill>
                  <a:schemeClr val="bg1"/>
                </a:solidFill>
              </a:rPr>
              <a:t>exceptional active </a:t>
            </a:r>
            <a:r>
              <a:rPr lang="en-US" sz="1000" b="1" dirty="0" smtClean="0">
                <a:solidFill>
                  <a:schemeClr val="bg1"/>
                </a:solidFill>
              </a:rPr>
              <a:t>ingredients </a:t>
            </a:r>
            <a:r>
              <a:rPr lang="en-US" sz="1000" dirty="0">
                <a:solidFill>
                  <a:schemeClr val="bg1"/>
                </a:solidFill>
              </a:rPr>
              <a:t>well-known for their </a:t>
            </a:r>
            <a:r>
              <a:rPr lang="en-US" sz="1000" b="1" dirty="0" smtClean="0">
                <a:solidFill>
                  <a:schemeClr val="bg1"/>
                </a:solidFill>
              </a:rPr>
              <a:t>efficiency </a:t>
            </a:r>
            <a:r>
              <a:rPr lang="en-US" sz="1000" dirty="0" smtClean="0">
                <a:solidFill>
                  <a:schemeClr val="bg1"/>
                </a:solidFill>
              </a:rPr>
              <a:t>inside cosmetic </a:t>
            </a:r>
            <a:r>
              <a:rPr lang="en-US" sz="1000" dirty="0">
                <a:solidFill>
                  <a:schemeClr val="bg1"/>
                </a:solidFill>
              </a:rPr>
              <a:t>products </a:t>
            </a:r>
            <a:r>
              <a:rPr lang="en-US" sz="1000" dirty="0" smtClean="0">
                <a:solidFill>
                  <a:schemeClr val="bg1"/>
                </a:solidFill>
              </a:rPr>
              <a:t>of </a:t>
            </a:r>
            <a:r>
              <a:rPr lang="en-US" sz="1000" dirty="0">
                <a:solidFill>
                  <a:schemeClr val="bg1"/>
                </a:solidFill>
              </a:rPr>
              <a:t>selective </a:t>
            </a:r>
            <a:r>
              <a:rPr lang="en-US" sz="1000" dirty="0" smtClean="0">
                <a:solidFill>
                  <a:schemeClr val="bg1"/>
                </a:solidFill>
              </a:rPr>
              <a:t>market. A </a:t>
            </a:r>
            <a:r>
              <a:rPr lang="en-US" sz="1000" b="1" dirty="0" smtClean="0">
                <a:solidFill>
                  <a:schemeClr val="bg1"/>
                </a:solidFill>
              </a:rPr>
              <a:t>small quantity of product is enough </a:t>
            </a:r>
            <a:r>
              <a:rPr lang="en-US" sz="1000" dirty="0" smtClean="0">
                <a:solidFill>
                  <a:schemeClr val="bg1"/>
                </a:solidFill>
              </a:rPr>
              <a:t>due to the high concentration and the fact that our textures spread well on the skin. ”</a:t>
            </a:r>
            <a:endParaRPr lang="en-US" sz="1000" dirty="0">
              <a:solidFill>
                <a:schemeClr val="bg1"/>
              </a:solidFill>
            </a:endParaRPr>
          </a:p>
        </p:txBody>
      </p:sp>
      <p:sp>
        <p:nvSpPr>
          <p:cNvPr id="11" name="Bulle ronde 4"/>
          <p:cNvSpPr>
            <a:spLocks noChangeArrowheads="1"/>
          </p:cNvSpPr>
          <p:nvPr/>
        </p:nvSpPr>
        <p:spPr bwMode="auto">
          <a:xfrm>
            <a:off x="978224" y="1196752"/>
            <a:ext cx="2171302" cy="1152128"/>
          </a:xfrm>
          <a:prstGeom prst="wedgeEllipseCallout">
            <a:avLst>
              <a:gd name="adj1" fmla="val -49460"/>
              <a:gd name="adj2" fmla="val 88725"/>
            </a:avLst>
          </a:prstGeom>
          <a:noFill/>
          <a:ln>
            <a:solidFill>
              <a:schemeClr val="bg1"/>
            </a:solidFill>
          </a:ln>
          <a:extLst/>
        </p:spPr>
        <p:txBody>
          <a:bodyPr/>
          <a:lstStyle/>
          <a:p>
            <a:pPr>
              <a:buClr>
                <a:srgbClr val="000000"/>
              </a:buClr>
              <a:buSzPct val="100000"/>
              <a:buFont typeface="Times New Roman" pitchFamily="18" charset="0"/>
              <a:buNone/>
            </a:pPr>
            <a:endParaRPr lang="fr-FR"/>
          </a:p>
        </p:txBody>
      </p:sp>
      <p:pic>
        <p:nvPicPr>
          <p:cNvPr id="1028" name="Picture 4" descr="http://i2.cdscdn.com/pdt2/2/1/4/1/700x700/diader214/rw/diadermine-creme-de-nuit-anti-rides-double-ac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374" y="1844824"/>
            <a:ext cx="477887" cy="477887"/>
          </a:xfrm>
          <a:prstGeom prst="rect">
            <a:avLst/>
          </a:prstGeom>
          <a:noFill/>
          <a:extLst>
            <a:ext uri="{909E8E84-426E-40DD-AFC4-6F175D3DCCD1}">
              <a14:hiddenFill xmlns:a14="http://schemas.microsoft.com/office/drawing/2010/main">
                <a:solidFill>
                  <a:srgbClr val="FFFFFF"/>
                </a:solidFill>
              </a14:hiddenFill>
            </a:ext>
          </a:extLst>
        </p:spPr>
      </p:pic>
      <p:sp>
        <p:nvSpPr>
          <p:cNvPr id="12" name="Bulle ronde 4"/>
          <p:cNvSpPr>
            <a:spLocks noChangeArrowheads="1"/>
          </p:cNvSpPr>
          <p:nvPr/>
        </p:nvSpPr>
        <p:spPr bwMode="auto">
          <a:xfrm>
            <a:off x="5292080" y="4077072"/>
            <a:ext cx="3672408" cy="2713992"/>
          </a:xfrm>
          <a:prstGeom prst="wedgeEllipseCallout">
            <a:avLst>
              <a:gd name="adj1" fmla="val -96232"/>
              <a:gd name="adj2" fmla="val -9894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3" name="ZoneTexte 12"/>
          <p:cNvSpPr txBox="1"/>
          <p:nvPr/>
        </p:nvSpPr>
        <p:spPr bwMode="auto">
          <a:xfrm>
            <a:off x="5544616" y="4365104"/>
            <a:ext cx="3019601" cy="2400657"/>
          </a:xfrm>
          <a:prstGeom prst="rect">
            <a:avLst/>
          </a:prstGeom>
          <a:noFill/>
        </p:spPr>
        <p:txBody>
          <a:bodyPr wrap="square">
            <a:spAutoFit/>
          </a:bodyPr>
          <a:lstStyle/>
          <a:p>
            <a:pPr algn="ctr">
              <a:defRPr/>
            </a:pPr>
            <a:r>
              <a:rPr lang="en-US" sz="1000" b="1" dirty="0">
                <a:solidFill>
                  <a:schemeClr val="bg1"/>
                </a:solidFill>
              </a:rPr>
              <a:t>STEP </a:t>
            </a:r>
            <a:r>
              <a:rPr lang="en-US" sz="1000" b="1" dirty="0" smtClean="0">
                <a:solidFill>
                  <a:schemeClr val="bg1"/>
                </a:solidFill>
              </a:rPr>
              <a:t>2: </a:t>
            </a:r>
            <a:r>
              <a:rPr lang="en-US" sz="1000" b="1" dirty="0">
                <a:solidFill>
                  <a:schemeClr val="bg1"/>
                </a:solidFill>
              </a:rPr>
              <a:t>WHY </a:t>
            </a:r>
            <a:r>
              <a:rPr lang="en-US" sz="1000" b="1" dirty="0" smtClean="0">
                <a:solidFill>
                  <a:schemeClr val="bg1"/>
                </a:solidFill>
              </a:rPr>
              <a:t>HELENA RUBINSTEIN SKINCARE?</a:t>
            </a:r>
            <a:endParaRPr lang="en-US" sz="1000" b="1" dirty="0">
              <a:solidFill>
                <a:schemeClr val="bg1"/>
              </a:solidFill>
            </a:endParaRPr>
          </a:p>
          <a:p>
            <a:pPr algn="ctr">
              <a:defRPr/>
            </a:pPr>
            <a:endParaRPr lang="en-US" sz="1000" dirty="0" smtClean="0">
              <a:solidFill>
                <a:schemeClr val="bg1"/>
              </a:solidFill>
            </a:endParaRPr>
          </a:p>
          <a:p>
            <a:pPr algn="ctr">
              <a:defRPr/>
            </a:pPr>
            <a:r>
              <a:rPr lang="en-US" sz="1000" dirty="0" smtClean="0">
                <a:solidFill>
                  <a:schemeClr val="bg1"/>
                </a:solidFill>
              </a:rPr>
              <a:t>“HR has more than </a:t>
            </a:r>
            <a:r>
              <a:rPr lang="en-US" sz="1000" b="1" dirty="0" smtClean="0">
                <a:solidFill>
                  <a:schemeClr val="bg1"/>
                </a:solidFill>
              </a:rPr>
              <a:t>110 years of anti-ageing expertise</a:t>
            </a:r>
            <a:r>
              <a:rPr lang="en-US" sz="1000" dirty="0" smtClean="0">
                <a:solidFill>
                  <a:schemeClr val="bg1"/>
                </a:solidFill>
              </a:rPr>
              <a:t>. HR skincare products are </a:t>
            </a:r>
            <a:r>
              <a:rPr lang="en-US" sz="1000" b="1" dirty="0" smtClean="0">
                <a:solidFill>
                  <a:schemeClr val="bg1"/>
                </a:solidFill>
              </a:rPr>
              <a:t>well-known</a:t>
            </a:r>
            <a:r>
              <a:rPr lang="en-US" sz="1000" dirty="0" smtClean="0">
                <a:solidFill>
                  <a:schemeClr val="bg1"/>
                </a:solidFill>
              </a:rPr>
              <a:t> </a:t>
            </a:r>
            <a:r>
              <a:rPr lang="en-US" sz="1000" b="1" dirty="0" smtClean="0">
                <a:solidFill>
                  <a:schemeClr val="bg1"/>
                </a:solidFill>
              </a:rPr>
              <a:t>for their efficiency </a:t>
            </a:r>
            <a:r>
              <a:rPr lang="en-US" sz="1000" dirty="0" smtClean="0">
                <a:solidFill>
                  <a:schemeClr val="bg1"/>
                </a:solidFill>
              </a:rPr>
              <a:t>because they contain the </a:t>
            </a:r>
            <a:r>
              <a:rPr lang="en-US" sz="1000" b="1" dirty="0" smtClean="0">
                <a:solidFill>
                  <a:schemeClr val="bg1"/>
                </a:solidFill>
              </a:rPr>
              <a:t>highest concentrations</a:t>
            </a:r>
            <a:r>
              <a:rPr lang="en-US" sz="1000" dirty="0" smtClean="0">
                <a:solidFill>
                  <a:schemeClr val="bg1"/>
                </a:solidFill>
              </a:rPr>
              <a:t> </a:t>
            </a:r>
            <a:r>
              <a:rPr lang="en-US" sz="1000" b="1" dirty="0" smtClean="0">
                <a:solidFill>
                  <a:schemeClr val="bg1"/>
                </a:solidFill>
              </a:rPr>
              <a:t>in</a:t>
            </a:r>
            <a:r>
              <a:rPr lang="en-US" sz="1000" dirty="0" smtClean="0">
                <a:solidFill>
                  <a:schemeClr val="bg1"/>
                </a:solidFill>
              </a:rPr>
              <a:t> </a:t>
            </a:r>
            <a:r>
              <a:rPr lang="en-US" sz="1000" b="1" dirty="0" smtClean="0">
                <a:solidFill>
                  <a:schemeClr val="bg1"/>
                </a:solidFill>
              </a:rPr>
              <a:t>active ingredients. </a:t>
            </a:r>
            <a:r>
              <a:rPr lang="en-US" sz="1000" dirty="0" smtClean="0">
                <a:solidFill>
                  <a:schemeClr val="bg1"/>
                </a:solidFill>
              </a:rPr>
              <a:t>For example, HR is t</a:t>
            </a:r>
            <a:r>
              <a:rPr lang="en-US" sz="1000" dirty="0" smtClean="0">
                <a:solidFill>
                  <a:schemeClr val="bg1"/>
                </a:solidFill>
                <a:latin typeface="Century Gothic" pitchFamily="34" charset="0"/>
              </a:rPr>
              <a:t>he </a:t>
            </a:r>
            <a:r>
              <a:rPr lang="en-US" sz="1000" b="1" dirty="0">
                <a:solidFill>
                  <a:schemeClr val="bg1"/>
                </a:solidFill>
                <a:latin typeface="Century Gothic" pitchFamily="34" charset="0"/>
              </a:rPr>
              <a:t>1</a:t>
            </a:r>
            <a:r>
              <a:rPr lang="en-US" sz="1000" b="1" baseline="30000" dirty="0">
                <a:solidFill>
                  <a:schemeClr val="bg1"/>
                </a:solidFill>
                <a:latin typeface="Century Gothic" pitchFamily="34" charset="0"/>
              </a:rPr>
              <a:t>st</a:t>
            </a:r>
            <a:r>
              <a:rPr lang="en-US" sz="1000" b="1" dirty="0">
                <a:solidFill>
                  <a:schemeClr val="bg1"/>
                </a:solidFill>
                <a:latin typeface="Century Gothic" pitchFamily="34" charset="0"/>
              </a:rPr>
              <a:t> brand</a:t>
            </a:r>
            <a:r>
              <a:rPr lang="en-US" sz="1000" dirty="0">
                <a:solidFill>
                  <a:schemeClr val="bg1"/>
                </a:solidFill>
                <a:latin typeface="Century Gothic" pitchFamily="34" charset="0"/>
              </a:rPr>
              <a:t> to use </a:t>
            </a:r>
            <a:r>
              <a:rPr lang="en-US" sz="1000" b="1" dirty="0">
                <a:solidFill>
                  <a:schemeClr val="bg1"/>
                </a:solidFill>
                <a:latin typeface="Century Gothic" pitchFamily="34" charset="0"/>
              </a:rPr>
              <a:t>vegetal stem cells in a skincare</a:t>
            </a:r>
            <a:r>
              <a:rPr lang="en-US" sz="1000" dirty="0">
                <a:solidFill>
                  <a:schemeClr val="bg1"/>
                </a:solidFill>
                <a:latin typeface="Century Gothic" pitchFamily="34" charset="0"/>
              </a:rPr>
              <a:t>.</a:t>
            </a:r>
          </a:p>
          <a:p>
            <a:pPr algn="ctr">
              <a:defRPr/>
            </a:pPr>
            <a:r>
              <a:rPr lang="en-US" sz="1000" b="1" dirty="0" smtClean="0">
                <a:solidFill>
                  <a:schemeClr val="bg1"/>
                </a:solidFill>
              </a:rPr>
              <a:t> </a:t>
            </a:r>
            <a:r>
              <a:rPr lang="en-US" sz="1000" dirty="0" smtClean="0">
                <a:solidFill>
                  <a:schemeClr val="bg1"/>
                </a:solidFill>
              </a:rPr>
              <a:t>Besides this amazing </a:t>
            </a:r>
            <a:r>
              <a:rPr lang="en-US" sz="1000" b="1" dirty="0" smtClean="0">
                <a:solidFill>
                  <a:schemeClr val="bg1"/>
                </a:solidFill>
              </a:rPr>
              <a:t>efficiency proved by independent laboratories</a:t>
            </a:r>
            <a:r>
              <a:rPr lang="en-US" sz="1000" dirty="0" smtClean="0">
                <a:solidFill>
                  <a:schemeClr val="bg1"/>
                </a:solidFill>
              </a:rPr>
              <a:t>, our t</a:t>
            </a:r>
            <a:r>
              <a:rPr lang="en-US" sz="1000" b="1" dirty="0" smtClean="0">
                <a:solidFill>
                  <a:schemeClr val="bg1"/>
                </a:solidFill>
              </a:rPr>
              <a:t>extures </a:t>
            </a:r>
            <a:r>
              <a:rPr lang="en-US" sz="1000" dirty="0" smtClean="0">
                <a:solidFill>
                  <a:schemeClr val="bg1"/>
                </a:solidFill>
              </a:rPr>
              <a:t>are very </a:t>
            </a:r>
            <a:r>
              <a:rPr lang="en-US" sz="1000" b="1" dirty="0" smtClean="0">
                <a:solidFill>
                  <a:schemeClr val="bg1"/>
                </a:solidFill>
              </a:rPr>
              <a:t>sensorial</a:t>
            </a:r>
            <a:r>
              <a:rPr lang="en-US" sz="1000" dirty="0">
                <a:solidFill>
                  <a:schemeClr val="bg1"/>
                </a:solidFill>
              </a:rPr>
              <a:t>. </a:t>
            </a:r>
            <a:r>
              <a:rPr lang="en-US" sz="1000" dirty="0" smtClean="0">
                <a:solidFill>
                  <a:schemeClr val="bg1"/>
                </a:solidFill>
              </a:rPr>
              <a:t>We have </a:t>
            </a:r>
            <a:r>
              <a:rPr lang="en-US" sz="1000" b="1" dirty="0" smtClean="0">
                <a:solidFill>
                  <a:schemeClr val="bg1"/>
                </a:solidFill>
              </a:rPr>
              <a:t>no </a:t>
            </a:r>
            <a:r>
              <a:rPr lang="en-US" sz="1000" b="1" dirty="0">
                <a:solidFill>
                  <a:schemeClr val="bg1"/>
                </a:solidFill>
              </a:rPr>
              <a:t>advertising</a:t>
            </a:r>
            <a:r>
              <a:rPr lang="en-US" sz="1000" dirty="0">
                <a:solidFill>
                  <a:schemeClr val="bg1"/>
                </a:solidFill>
              </a:rPr>
              <a:t>, which means that </a:t>
            </a:r>
            <a:r>
              <a:rPr lang="en-US" sz="1000" b="1" dirty="0">
                <a:solidFill>
                  <a:schemeClr val="bg1"/>
                </a:solidFill>
              </a:rPr>
              <a:t>the price you pay </a:t>
            </a:r>
            <a:r>
              <a:rPr lang="en-US" sz="1000" dirty="0">
                <a:solidFill>
                  <a:schemeClr val="bg1"/>
                </a:solidFill>
              </a:rPr>
              <a:t>is only for the </a:t>
            </a:r>
            <a:r>
              <a:rPr lang="en-US" sz="1000" b="1" dirty="0">
                <a:solidFill>
                  <a:schemeClr val="bg1"/>
                </a:solidFill>
              </a:rPr>
              <a:t>research, active ingredients </a:t>
            </a:r>
            <a:r>
              <a:rPr lang="en-US" sz="1000" dirty="0">
                <a:solidFill>
                  <a:schemeClr val="bg1"/>
                </a:solidFill>
              </a:rPr>
              <a:t>and their </a:t>
            </a:r>
            <a:r>
              <a:rPr lang="en-US" sz="1000" b="1" dirty="0">
                <a:solidFill>
                  <a:schemeClr val="bg1"/>
                </a:solidFill>
              </a:rPr>
              <a:t>high concentrations</a:t>
            </a:r>
            <a:r>
              <a:rPr lang="en-US" sz="1000" dirty="0">
                <a:solidFill>
                  <a:schemeClr val="bg1"/>
                </a:solidFill>
              </a:rPr>
              <a:t>.”</a:t>
            </a:r>
          </a:p>
          <a:p>
            <a:pPr algn="ctr">
              <a:defRPr/>
            </a:pPr>
            <a:endParaRPr lang="en-US" sz="1000" dirty="0">
              <a:solidFill>
                <a:schemeClr val="bg1"/>
              </a:solidFill>
            </a:endParaRPr>
          </a:p>
        </p:txBody>
      </p:sp>
      <p:sp>
        <p:nvSpPr>
          <p:cNvPr id="10" name="ZoneTexte 9"/>
          <p:cNvSpPr txBox="1"/>
          <p:nvPr/>
        </p:nvSpPr>
        <p:spPr bwMode="auto">
          <a:xfrm>
            <a:off x="1016761" y="1383159"/>
            <a:ext cx="2088232" cy="461665"/>
          </a:xfrm>
          <a:prstGeom prst="rect">
            <a:avLst/>
          </a:prstGeom>
          <a:noFill/>
        </p:spPr>
        <p:txBody>
          <a:bodyPr wrap="square">
            <a:spAutoFit/>
          </a:bodyPr>
          <a:lstStyle/>
          <a:p>
            <a:pPr algn="ctr">
              <a:defRPr/>
            </a:pPr>
            <a:r>
              <a:rPr lang="en-US" sz="1200" dirty="0">
                <a:solidFill>
                  <a:schemeClr val="bg1"/>
                </a:solidFill>
              </a:rPr>
              <a:t>“I am very happy </a:t>
            </a:r>
            <a:r>
              <a:rPr lang="en-US" sz="1200" dirty="0" smtClean="0">
                <a:solidFill>
                  <a:schemeClr val="bg1"/>
                </a:solidFill>
              </a:rPr>
              <a:t>with </a:t>
            </a:r>
            <a:r>
              <a:rPr lang="en-US" sz="1200" dirty="0">
                <a:solidFill>
                  <a:schemeClr val="bg1"/>
                </a:solidFill>
              </a:rPr>
              <a:t>my </a:t>
            </a:r>
            <a:r>
              <a:rPr lang="en-US" sz="1200" b="1" dirty="0" err="1" smtClean="0">
                <a:solidFill>
                  <a:schemeClr val="bg1"/>
                </a:solidFill>
              </a:rPr>
              <a:t>Diadermine</a:t>
            </a:r>
            <a:r>
              <a:rPr lang="en-US" sz="1200" dirty="0" smtClean="0">
                <a:solidFill>
                  <a:schemeClr val="bg1"/>
                </a:solidFill>
              </a:rPr>
              <a:t> cream”.</a:t>
            </a:r>
            <a:endParaRPr lang="en-US" sz="1200" dirty="0">
              <a:solidFill>
                <a:schemeClr val="bg1"/>
              </a:solidFill>
            </a:endParaRPr>
          </a:p>
        </p:txBody>
      </p:sp>
      <p:sp>
        <p:nvSpPr>
          <p:cNvPr id="4" name="Rectangle 3"/>
          <p:cNvSpPr/>
          <p:nvPr/>
        </p:nvSpPr>
        <p:spPr bwMode="auto">
          <a:xfrm>
            <a:off x="0" y="5949280"/>
            <a:ext cx="4543425" cy="908720"/>
          </a:xfrm>
          <a:prstGeom prst="rect">
            <a:avLst/>
          </a:prstGeom>
          <a:solidFill>
            <a:schemeClr val="bg2">
              <a:lumMod val="75000"/>
              <a:alpha val="4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pic>
        <p:nvPicPr>
          <p:cNvPr id="14" name="Picture 18" descr="hydra_collagenist_creme"/>
          <p:cNvPicPr>
            <a:picLocks noChangeAspect="1" noChangeArrowheads="1"/>
          </p:cNvPicPr>
          <p:nvPr/>
        </p:nvPicPr>
        <p:blipFill>
          <a:blip r:embed="rId6" cstate="print">
            <a:extLst>
              <a:ext uri="{28A0092B-C50C-407E-A947-70E740481C1C}">
                <a14:useLocalDpi xmlns:a14="http://schemas.microsoft.com/office/drawing/2010/main" val="0"/>
              </a:ext>
            </a:extLst>
          </a:blip>
          <a:srcRect t="37218"/>
          <a:stretch>
            <a:fillRect/>
          </a:stretch>
        </p:blipFill>
        <p:spPr bwMode="auto">
          <a:xfrm>
            <a:off x="2205788" y="6370466"/>
            <a:ext cx="429085" cy="4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OLLAGENIST_V_LIFT_P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7474" y="6402872"/>
            <a:ext cx="452866" cy="39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F:\HR CLAIRE\COLLAGENIST RE PLUMP\NEW PACKSHOTS\HR%20-%20Pot%20jour%20(DHD).png"/>
          <p:cNvPicPr>
            <a:picLocks noChangeAspect="1" noChangeArrowheads="1"/>
          </p:cNvPicPr>
          <p:nvPr/>
        </p:nvPicPr>
        <p:blipFill>
          <a:blip r:embed="rId8" cstate="print">
            <a:extLst>
              <a:ext uri="{28A0092B-C50C-407E-A947-70E740481C1C}">
                <a14:useLocalDpi xmlns:a14="http://schemas.microsoft.com/office/drawing/2010/main" val="0"/>
              </a:ext>
            </a:extLst>
          </a:blip>
          <a:srcRect l="24915" t="18913" r="19556" b="29388"/>
          <a:stretch>
            <a:fillRect/>
          </a:stretch>
        </p:blipFill>
        <p:spPr bwMode="auto">
          <a:xfrm>
            <a:off x="2731639" y="6380402"/>
            <a:ext cx="492505" cy="42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8" descr="HR - Serum Powercell (DBD).png"/>
          <p:cNvPicPr>
            <a:picLocks noChangeAspect="1"/>
          </p:cNvPicPr>
          <p:nvPr/>
        </p:nvPicPr>
        <p:blipFill>
          <a:blip r:embed="rId9" cstate="print">
            <a:extLst>
              <a:ext uri="{28A0092B-C50C-407E-A947-70E740481C1C}">
                <a14:useLocalDpi xmlns:a14="http://schemas.microsoft.com/office/drawing/2010/main" val="0"/>
              </a:ext>
            </a:extLst>
          </a:blip>
          <a:srcRect t="8325" b="19794"/>
          <a:stretch>
            <a:fillRect/>
          </a:stretch>
        </p:blipFill>
        <p:spPr bwMode="auto">
          <a:xfrm>
            <a:off x="1271969" y="6147017"/>
            <a:ext cx="444230" cy="65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C:\Documents and Settings\Claire.IMBERT.EMEA\Bureau\POWERCELL 2014\wetransfer-6285dd\HR - Pot Powercell (DBD).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575" t="10122" r="18125" b="33333"/>
          <a:stretch/>
        </p:blipFill>
        <p:spPr bwMode="auto">
          <a:xfrm>
            <a:off x="1714825" y="6388751"/>
            <a:ext cx="374975" cy="4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19548" y="5934472"/>
            <a:ext cx="3892412" cy="230832"/>
          </a:xfrm>
          <a:prstGeom prst="rect">
            <a:avLst/>
          </a:prstGeom>
          <a:noFill/>
        </p:spPr>
        <p:txBody>
          <a:bodyPr wrap="none" rtlCol="0">
            <a:spAutoFit/>
          </a:bodyPr>
          <a:lstStyle/>
          <a:p>
            <a:r>
              <a:rPr lang="fr-FR" sz="900" dirty="0" smtClean="0">
                <a:solidFill>
                  <a:schemeClr val="bg1"/>
                </a:solidFill>
              </a:rPr>
              <a:t>PRODUCT RECOMANDATION ACCORDING TO CUSTOMER’S NEEDS</a:t>
            </a:r>
            <a:endParaRPr lang="fr-FR" sz="900" dirty="0">
              <a:solidFill>
                <a:schemeClr val="bg1"/>
              </a:solidFill>
            </a:endParaRPr>
          </a:p>
        </p:txBody>
      </p:sp>
    </p:spTree>
    <p:extLst>
      <p:ext uri="{BB962C8B-B14F-4D97-AF65-F5344CB8AC3E}">
        <p14:creationId xmlns:p14="http://schemas.microsoft.com/office/powerpoint/2010/main" val="2692954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animBg="1"/>
      <p:bldP spid="13"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7735"/>
            <a:ext cx="5434013" cy="86177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LINK SELLING </a:t>
            </a:r>
          </a:p>
          <a:p>
            <a:pPr algn="r" fontAlgn="base">
              <a:spcBef>
                <a:spcPct val="0"/>
              </a:spcBef>
              <a:spcAft>
                <a:spcPct val="0"/>
              </a:spcAft>
            </a:pPr>
            <a:r>
              <a:rPr lang="en-US" sz="2800" dirty="0" smtClean="0">
                <a:solidFill>
                  <a:srgbClr val="B5A692"/>
                </a:solidFill>
              </a:rPr>
              <a:t>MAKE-UP</a:t>
            </a:r>
            <a:endParaRPr lang="en-US" sz="2800" dirty="0">
              <a:solidFill>
                <a:srgbClr val="B5A692"/>
              </a:solidFill>
            </a:endParaRPr>
          </a:p>
        </p:txBody>
      </p:sp>
      <p:pic>
        <p:nvPicPr>
          <p:cNvPr id="4" name="Picture 2" descr="G:\DPLI_HELENA_RUBINSTEIN_POWER_Beauty\Service\3. Brand\Service &amp; CRM\Education\07- PHOTOS RETAIL + CABINE\Digital uniquement SHOOTING SCENARIO DE SERVICE MAI 2012- PHOTOS RETOUCHEES DEF\DSC77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90" t="2399" r="6855" b="3311"/>
          <a:stretch/>
        </p:blipFill>
        <p:spPr bwMode="auto">
          <a:xfrm>
            <a:off x="611560" y="1196752"/>
            <a:ext cx="8055428"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62484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PLI_HELENA_RUBINSTEIN_POWER_Beauty\Service\3. Brand\Service &amp; CRM\Education\07- PHOTOS RETAIL + CABINE\Digital uniquement SHOOTING SCENARIO DE SERVICE MAI 2012- PHOTOS RETOUCHEES DEF\DSC77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71" t="2399" r="29278" b="3311"/>
          <a:stretch/>
        </p:blipFill>
        <p:spPr bwMode="auto">
          <a:xfrm>
            <a:off x="1" y="1196752"/>
            <a:ext cx="4445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7" name="Bulle ronde 4"/>
          <p:cNvSpPr>
            <a:spLocks noChangeArrowheads="1"/>
          </p:cNvSpPr>
          <p:nvPr/>
        </p:nvSpPr>
        <p:spPr bwMode="auto">
          <a:xfrm>
            <a:off x="5246329" y="4437112"/>
            <a:ext cx="3096344" cy="1368152"/>
          </a:xfrm>
          <a:prstGeom prst="wedgeEllipseCallout">
            <a:avLst>
              <a:gd name="adj1" fmla="val -116303"/>
              <a:gd name="adj2" fmla="val -214768"/>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LINK SELLING </a:t>
            </a:r>
          </a:p>
          <a:p>
            <a:pPr algn="r" fontAlgn="base">
              <a:spcBef>
                <a:spcPct val="0"/>
              </a:spcBef>
              <a:spcAft>
                <a:spcPct val="0"/>
              </a:spcAft>
            </a:pPr>
            <a:r>
              <a:rPr lang="en-US" sz="2800" dirty="0" smtClean="0">
                <a:solidFill>
                  <a:srgbClr val="B5A692"/>
                </a:solidFill>
              </a:rPr>
              <a:t>MAKE-UP </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sp>
        <p:nvSpPr>
          <p:cNvPr id="17" name="Bulle ronde 4"/>
          <p:cNvSpPr>
            <a:spLocks noChangeArrowheads="1"/>
          </p:cNvSpPr>
          <p:nvPr/>
        </p:nvSpPr>
        <p:spPr bwMode="auto">
          <a:xfrm>
            <a:off x="4445002" y="1433414"/>
            <a:ext cx="4519486" cy="1656184"/>
          </a:xfrm>
          <a:prstGeom prst="wedgeEllipseCallout">
            <a:avLst>
              <a:gd name="adj1" fmla="val -75595"/>
              <a:gd name="adj2" fmla="val -6167"/>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20" name="ZoneTexte 19"/>
          <p:cNvSpPr txBox="1"/>
          <p:nvPr/>
        </p:nvSpPr>
        <p:spPr bwMode="auto">
          <a:xfrm>
            <a:off x="4860032" y="1484784"/>
            <a:ext cx="3816424" cy="1569660"/>
          </a:xfrm>
          <a:prstGeom prst="rect">
            <a:avLst/>
          </a:prstGeom>
          <a:noFill/>
        </p:spPr>
        <p:txBody>
          <a:bodyPr wrap="square">
            <a:spAutoFit/>
          </a:bodyPr>
          <a:lstStyle/>
          <a:p>
            <a:pPr algn="ctr"/>
            <a:endParaRPr lang="en-US" sz="1200" b="1" dirty="0" smtClean="0">
              <a:solidFill>
                <a:schemeClr val="bg1"/>
              </a:solidFill>
              <a:latin typeface="Century Gothic" pitchFamily="34" charset="0"/>
            </a:endParaRPr>
          </a:p>
          <a:p>
            <a:pPr algn="ctr"/>
            <a:r>
              <a:rPr lang="en-US" sz="1200" b="1" dirty="0">
                <a:solidFill>
                  <a:schemeClr val="bg1"/>
                </a:solidFill>
                <a:latin typeface="Century Gothic" pitchFamily="34" charset="0"/>
                <a:sym typeface="Wingdings" pitchFamily="2" charset="2"/>
              </a:rPr>
              <a:t>WHY </a:t>
            </a:r>
            <a:r>
              <a:rPr lang="en-US" sz="1200" b="1" dirty="0" smtClean="0">
                <a:solidFill>
                  <a:schemeClr val="bg1"/>
                </a:solidFill>
                <a:latin typeface="Century Gothic" pitchFamily="34" charset="0"/>
                <a:sym typeface="Wingdings" pitchFamily="2" charset="2"/>
              </a:rPr>
              <a:t>A FOUNDATION?</a:t>
            </a:r>
            <a:endParaRPr lang="en-US" sz="1200" b="1" dirty="0">
              <a:solidFill>
                <a:schemeClr val="bg1"/>
              </a:solidFill>
              <a:latin typeface="Century Gothic" pitchFamily="34" charset="0"/>
              <a:sym typeface="Wingdings" pitchFamily="2" charset="2"/>
            </a:endParaRPr>
          </a:p>
          <a:p>
            <a:pPr algn="ctr"/>
            <a:r>
              <a:rPr lang="en-US" sz="1200" dirty="0" smtClean="0">
                <a:solidFill>
                  <a:schemeClr val="bg1"/>
                </a:solidFill>
                <a:latin typeface="Century Gothic" pitchFamily="34" charset="0"/>
              </a:rPr>
              <a:t>“</a:t>
            </a:r>
            <a:r>
              <a:rPr lang="en-US" sz="1200" dirty="0">
                <a:solidFill>
                  <a:schemeClr val="bg1"/>
                </a:solidFill>
                <a:latin typeface="Century Gothic" pitchFamily="34" charset="0"/>
                <a:cs typeface="Arial" pitchFamily="34" charset="0"/>
              </a:rPr>
              <a:t>F</a:t>
            </a:r>
            <a:r>
              <a:rPr lang="en-US" sz="1200" dirty="0">
                <a:solidFill>
                  <a:schemeClr val="bg1"/>
                </a:solidFill>
                <a:latin typeface="Century Gothic" pitchFamily="34" charset="0"/>
              </a:rPr>
              <a:t>oundation is not an obligation, but it is </a:t>
            </a:r>
            <a:r>
              <a:rPr lang="en-US" sz="1200" b="1" dirty="0">
                <a:solidFill>
                  <a:schemeClr val="bg1"/>
                </a:solidFill>
                <a:latin typeface="Century Gothic" pitchFamily="34" charset="0"/>
              </a:rPr>
              <a:t>really </a:t>
            </a:r>
            <a:r>
              <a:rPr lang="en-US" sz="1200" b="1" dirty="0" smtClean="0">
                <a:solidFill>
                  <a:schemeClr val="bg1"/>
                </a:solidFill>
                <a:latin typeface="Century Gothic" pitchFamily="34" charset="0"/>
              </a:rPr>
              <a:t>efficient </a:t>
            </a:r>
            <a:r>
              <a:rPr lang="en-US" sz="1200" b="1" dirty="0">
                <a:solidFill>
                  <a:schemeClr val="bg1"/>
                </a:solidFill>
                <a:latin typeface="Century Gothic" pitchFamily="34" charset="0"/>
              </a:rPr>
              <a:t>to visibly rejuvenate </a:t>
            </a:r>
            <a:r>
              <a:rPr lang="en-US" sz="1200" dirty="0">
                <a:solidFill>
                  <a:schemeClr val="bg1"/>
                </a:solidFill>
                <a:latin typeface="Century Gothic" pitchFamily="34" charset="0"/>
              </a:rPr>
              <a:t>a face</a:t>
            </a:r>
            <a:r>
              <a:rPr lang="en-US" sz="1200" b="1" dirty="0" smtClean="0">
                <a:solidFill>
                  <a:schemeClr val="bg1"/>
                </a:solidFill>
                <a:latin typeface="Century Gothic" pitchFamily="34" charset="0"/>
                <a:sym typeface="Wingdings" pitchFamily="2" charset="2"/>
              </a:rPr>
              <a:t>.</a:t>
            </a:r>
          </a:p>
          <a:p>
            <a:pPr algn="ctr"/>
            <a:r>
              <a:rPr lang="en-US" sz="1200" dirty="0" smtClean="0">
                <a:solidFill>
                  <a:schemeClr val="bg1"/>
                </a:solidFill>
                <a:latin typeface="Century Gothic" pitchFamily="34" charset="0"/>
              </a:rPr>
              <a:t>Moreover, our foundations have </a:t>
            </a:r>
            <a:r>
              <a:rPr lang="en-US" sz="1200" dirty="0">
                <a:solidFill>
                  <a:schemeClr val="bg1"/>
                </a:solidFill>
                <a:latin typeface="Century Gothic" pitchFamily="34" charset="0"/>
              </a:rPr>
              <a:t>the </a:t>
            </a:r>
            <a:r>
              <a:rPr lang="en-US" sz="1200" b="1" dirty="0">
                <a:solidFill>
                  <a:schemeClr val="bg1"/>
                </a:solidFill>
                <a:latin typeface="Century Gothic" pitchFamily="34" charset="0"/>
              </a:rPr>
              <a:t>highest concentration </a:t>
            </a:r>
            <a:r>
              <a:rPr lang="en-US" sz="1200" b="1" dirty="0" smtClean="0">
                <a:solidFill>
                  <a:schemeClr val="bg1"/>
                </a:solidFill>
                <a:latin typeface="Century Gothic" pitchFamily="34" charset="0"/>
              </a:rPr>
              <a:t>in anti-ageing active ingredients </a:t>
            </a:r>
            <a:r>
              <a:rPr lang="en-US" sz="1200" dirty="0" smtClean="0">
                <a:solidFill>
                  <a:schemeClr val="bg1"/>
                </a:solidFill>
                <a:latin typeface="Century Gothic" pitchFamily="34" charset="0"/>
              </a:rPr>
              <a:t>to prolong the skincare routine action.”</a:t>
            </a:r>
            <a:r>
              <a:rPr lang="en-US" sz="1200" dirty="0">
                <a:solidFill>
                  <a:schemeClr val="bg1"/>
                </a:solidFill>
                <a:latin typeface="Century Gothic" pitchFamily="34" charset="0"/>
              </a:rPr>
              <a:t> </a:t>
            </a:r>
            <a:endParaRPr lang="en-US" sz="1200" dirty="0" smtClean="0">
              <a:solidFill>
                <a:schemeClr val="bg1"/>
              </a:solidFill>
              <a:latin typeface="Century Gothic" pitchFamily="34" charset="0"/>
            </a:endParaRPr>
          </a:p>
          <a:p>
            <a:pPr algn="ctr"/>
            <a:endParaRPr lang="en-US" sz="1200" b="1" dirty="0" smtClean="0">
              <a:solidFill>
                <a:schemeClr val="bg1"/>
              </a:solidFill>
              <a:latin typeface="Century Gothic" pitchFamily="34" charset="0"/>
              <a:sym typeface="Wingdings" pitchFamily="2" charset="2"/>
            </a:endParaRPr>
          </a:p>
        </p:txBody>
      </p:sp>
      <p:sp>
        <p:nvSpPr>
          <p:cNvPr id="8" name="Flèche droite 7"/>
          <p:cNvSpPr/>
          <p:nvPr/>
        </p:nvSpPr>
        <p:spPr bwMode="auto">
          <a:xfrm>
            <a:off x="5004048" y="3140968"/>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sp>
        <p:nvSpPr>
          <p:cNvPr id="9" name="Flèche droite 8"/>
          <p:cNvSpPr/>
          <p:nvPr/>
        </p:nvSpPr>
        <p:spPr bwMode="auto">
          <a:xfrm>
            <a:off x="5004048" y="616530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pic>
        <p:nvPicPr>
          <p:cNvPr id="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15366" t="9622" r="23067" b="3857"/>
          <a:stretch>
            <a:fillRect/>
          </a:stretch>
        </p:blipFill>
        <p:spPr bwMode="auto">
          <a:xfrm>
            <a:off x="7380312" y="3140968"/>
            <a:ext cx="167320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6948312" y="5898848"/>
            <a:ext cx="1296096" cy="879785"/>
            <a:chOff x="6336506" y="5877272"/>
            <a:chExt cx="1296096" cy="879785"/>
          </a:xfrm>
        </p:grpSpPr>
        <p:sp>
          <p:nvSpPr>
            <p:cNvPr id="3" name="Rectangle 2"/>
            <p:cNvSpPr/>
            <p:nvPr/>
          </p:nvSpPr>
          <p:spPr bwMode="auto">
            <a:xfrm>
              <a:off x="6336506" y="5877272"/>
              <a:ext cx="1287148" cy="87978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dirty="0" smtClean="0">
                <a:ln>
                  <a:noFill/>
                </a:ln>
                <a:solidFill>
                  <a:schemeClr val="bg1"/>
                </a:solidFill>
                <a:effectLst/>
                <a:latin typeface="Arial" charset="0"/>
                <a:ea typeface="Microsoft YaHei" charset="-122"/>
              </a:endParaRPr>
            </a:p>
          </p:txBody>
        </p:sp>
        <p:pic>
          <p:nvPicPr>
            <p:cNvPr id="2050"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799" b="74479" l="19705" r="85851">
                          <a14:foregroundMark x1="47873" y1="18924" x2="47873" y2="18924"/>
                          <a14:foregroundMark x1="78646" y1="15856" x2="78646" y2="15856"/>
                          <a14:foregroundMark x1="82118" y1="39005" x2="82118" y2="39005"/>
                          <a14:foregroundMark x1="85894" y1="64120" x2="85894" y2="64120"/>
                          <a14:foregroundMark x1="52821" y1="70081" x2="52821" y2="70081"/>
                          <a14:foregroundMark x1="44748" y1="71181" x2="44748" y2="71181"/>
                          <a14:foregroundMark x1="23090" y1="74479" x2="23090" y2="74479"/>
                        </a14:backgroundRemoval>
                      </a14:imgEffect>
                    </a14:imgLayer>
                  </a14:imgProps>
                </a:ext>
                <a:ext uri="{28A0092B-C50C-407E-A947-70E740481C1C}">
                  <a14:useLocalDpi xmlns:a14="http://schemas.microsoft.com/office/drawing/2010/main" val="0"/>
                </a:ext>
              </a:extLst>
            </a:blip>
            <a:srcRect l="19438" t="15832" r="14096" b="24866"/>
            <a:stretch/>
          </p:blipFill>
          <p:spPr bwMode="auto">
            <a:xfrm>
              <a:off x="6353429" y="5898848"/>
              <a:ext cx="1279173" cy="85596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e 3"/>
          <p:cNvGrpSpPr/>
          <p:nvPr/>
        </p:nvGrpSpPr>
        <p:grpSpPr>
          <a:xfrm>
            <a:off x="8265624" y="5963842"/>
            <a:ext cx="842880" cy="706641"/>
            <a:chOff x="6537432" y="5962717"/>
            <a:chExt cx="1093114" cy="837220"/>
          </a:xfrm>
        </p:grpSpPr>
        <p:sp>
          <p:nvSpPr>
            <p:cNvPr id="18" name="Ellipse 17"/>
            <p:cNvSpPr/>
            <p:nvPr/>
          </p:nvSpPr>
          <p:spPr bwMode="auto">
            <a:xfrm>
              <a:off x="6537433" y="5962718"/>
              <a:ext cx="1093113" cy="837219"/>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dirty="0" smtClean="0">
                <a:ln>
                  <a:noFill/>
                </a:ln>
                <a:solidFill>
                  <a:schemeClr val="bg1"/>
                </a:solidFill>
                <a:effectLst/>
                <a:latin typeface="Arial" charset="0"/>
                <a:ea typeface="Microsoft YaHei" charset="-122"/>
              </a:endParaRPr>
            </a:p>
          </p:txBody>
        </p:sp>
        <p:pic>
          <p:nvPicPr>
            <p:cNvPr id="2051"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389" b="89931" l="87" r="99783">
                          <a14:foregroundMark x1="87" y1="12211" x2="87" y2="12211"/>
                          <a14:foregroundMark x1="25391" y1="4572" x2="25391" y2="4572"/>
                          <a14:foregroundMark x1="75130" y1="1389" x2="75130" y2="1389"/>
                          <a14:foregroundMark x1="92535" y1="8391" x2="92535" y2="8391"/>
                          <a14:foregroundMark x1="99783" y1="10764" x2="99783" y2="10764"/>
                          <a14:foregroundMark x1="57986" y1="44792" x2="57986" y2="44792"/>
                          <a14:foregroundMark x1="40365" y1="53877" x2="40365" y2="53877"/>
                          <a14:foregroundMark x1="16623" y1="69734" x2="16623" y2="69734"/>
                          <a14:foregroundMark x1="4948" y1="77951" x2="4948" y2="77951"/>
                          <a14:foregroundMark x1="2083" y1="60069" x2="2083" y2="60069"/>
                          <a14:foregroundMark x1="781" y1="51563" x2="781" y2="51563"/>
                          <a14:foregroundMark x1="998" y1="12500" x2="998" y2="12500"/>
                          <a14:foregroundMark x1="10677" y1="9896" x2="10677" y2="9896"/>
                          <a14:foregroundMark x1="22786" y1="6366" x2="22786" y2="6366"/>
                          <a14:foregroundMark x1="39063" y1="2546" x2="39063" y2="2546"/>
                          <a14:foregroundMark x1="63498" y1="2257" x2="63498" y2="2257"/>
                          <a14:foregroundMark x1="80642" y1="4282" x2="80642" y2="4282"/>
                          <a14:foregroundMark x1="87891" y1="7234" x2="87891" y2="7234"/>
                          <a14:backgroundMark x1="1693" y1="2836" x2="1693" y2="2836"/>
                          <a14:backgroundMark x1="825" y1="10764" x2="825" y2="10764"/>
                          <a14:backgroundMark x1="12934" y1="8391" x2="12934" y2="8391"/>
                          <a14:backgroundMark x1="6988" y1="8391" x2="6988" y2="8391"/>
                          <a14:backgroundMark x1="19314" y1="7234" x2="19314" y2="7234"/>
                          <a14:backgroundMark x1="25694" y1="5150" x2="25694" y2="5150"/>
                          <a14:backgroundMark x1="22613" y1="4282" x2="22613" y2="4282"/>
                          <a14:backgroundMark x1="31424" y1="3125" x2="31424" y2="3125"/>
                          <a14:backgroundMark x1="35590" y1="2257" x2="35590" y2="2257"/>
                          <a14:backgroundMark x1="94792" y1="8391" x2="94792" y2="8391"/>
                          <a14:backgroundMark x1="88845" y1="5150" x2="88845" y2="5150"/>
                          <a14:backgroundMark x1="83811" y1="3993" x2="83811" y2="3993"/>
                          <a14:backgroundMark x1="98307" y1="2257" x2="98307" y2="2257"/>
                          <a14:backgroundMark x1="78950" y1="3414" x2="78950" y2="3414"/>
                          <a14:backgroundMark x1="74783" y1="1678" x2="74783" y2="1678"/>
                        </a14:backgroundRemoval>
                      </a14:imgEffect>
                    </a14:imgLayer>
                  </a14:imgProps>
                </a:ext>
                <a:ext uri="{28A0092B-C50C-407E-A947-70E740481C1C}">
                  <a14:useLocalDpi xmlns:a14="http://schemas.microsoft.com/office/drawing/2010/main" val="0"/>
                </a:ext>
              </a:extLst>
            </a:blip>
            <a:srcRect l="6316" r="19628" b="24373"/>
            <a:stretch/>
          </p:blipFill>
          <p:spPr bwMode="auto">
            <a:xfrm>
              <a:off x="6537432" y="5962717"/>
              <a:ext cx="1093113" cy="837219"/>
            </a:xfrm>
            <a:prstGeom prst="ellipse">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ZoneTexte 20"/>
          <p:cNvSpPr txBox="1"/>
          <p:nvPr/>
        </p:nvSpPr>
        <p:spPr>
          <a:xfrm>
            <a:off x="5460976" y="6186923"/>
            <a:ext cx="1375698" cy="430887"/>
          </a:xfrm>
          <a:prstGeom prst="rect">
            <a:avLst/>
          </a:prstGeom>
          <a:noFill/>
          <a:ln>
            <a:solidFill>
              <a:schemeClr val="bg1"/>
            </a:solidFill>
          </a:ln>
        </p:spPr>
        <p:txBody>
          <a:bodyPr wrap="none" rtlCol="0">
            <a:spAutoFit/>
          </a:bodyPr>
          <a:lstStyle/>
          <a:p>
            <a:r>
              <a:rPr lang="fr-FR" sz="1100" dirty="0" smtClean="0">
                <a:solidFill>
                  <a:srgbClr val="FFFFFF"/>
                </a:solidFill>
              </a:rPr>
              <a:t>USE THE HR</a:t>
            </a:r>
          </a:p>
          <a:p>
            <a:r>
              <a:rPr lang="fr-FR" sz="1100" dirty="0" smtClean="0">
                <a:solidFill>
                  <a:srgbClr val="FFFFFF"/>
                </a:solidFill>
              </a:rPr>
              <a:t>MASCARAS TOOL</a:t>
            </a:r>
            <a:endParaRPr lang="fr-FR" sz="1100" dirty="0">
              <a:solidFill>
                <a:srgbClr val="FFFFFF"/>
              </a:solidFill>
            </a:endParaRPr>
          </a:p>
        </p:txBody>
      </p:sp>
      <p:sp>
        <p:nvSpPr>
          <p:cNvPr id="22" name="ZoneTexte 21"/>
          <p:cNvSpPr txBox="1"/>
          <p:nvPr/>
        </p:nvSpPr>
        <p:spPr>
          <a:xfrm>
            <a:off x="5477372" y="3141058"/>
            <a:ext cx="1728358" cy="600164"/>
          </a:xfrm>
          <a:prstGeom prst="rect">
            <a:avLst/>
          </a:prstGeom>
          <a:noFill/>
          <a:ln>
            <a:solidFill>
              <a:schemeClr val="bg1"/>
            </a:solidFill>
          </a:ln>
        </p:spPr>
        <p:txBody>
          <a:bodyPr wrap="none" rtlCol="0">
            <a:spAutoFit/>
          </a:bodyPr>
          <a:lstStyle/>
          <a:p>
            <a:r>
              <a:rPr lang="fr-FR" sz="1100" dirty="0" smtClean="0">
                <a:solidFill>
                  <a:srgbClr val="FFFFFF"/>
                </a:solidFill>
              </a:rPr>
              <a:t>USE THE HR</a:t>
            </a:r>
          </a:p>
          <a:p>
            <a:r>
              <a:rPr lang="fr-FR" sz="1100" dirty="0" smtClean="0">
                <a:solidFill>
                  <a:srgbClr val="FFFFFF"/>
                </a:solidFill>
              </a:rPr>
              <a:t>COMPLEXION ADVICE </a:t>
            </a:r>
          </a:p>
          <a:p>
            <a:r>
              <a:rPr lang="fr-FR" sz="1100" dirty="0" smtClean="0">
                <a:solidFill>
                  <a:srgbClr val="FFFFFF"/>
                </a:solidFill>
              </a:rPr>
              <a:t>CARD</a:t>
            </a:r>
          </a:p>
        </p:txBody>
      </p:sp>
      <p:sp>
        <p:nvSpPr>
          <p:cNvPr id="2" name="Rectangle 1"/>
          <p:cNvSpPr/>
          <p:nvPr/>
        </p:nvSpPr>
        <p:spPr>
          <a:xfrm>
            <a:off x="4575200" y="4686235"/>
            <a:ext cx="4572000" cy="830997"/>
          </a:xfrm>
          <a:prstGeom prst="rect">
            <a:avLst/>
          </a:prstGeom>
        </p:spPr>
        <p:txBody>
          <a:bodyPr>
            <a:spAutoFit/>
          </a:bodyPr>
          <a:lstStyle/>
          <a:p>
            <a:pPr algn="ctr"/>
            <a:r>
              <a:rPr lang="en-US" sz="1200" b="1" dirty="0">
                <a:solidFill>
                  <a:schemeClr val="bg1"/>
                </a:solidFill>
                <a:latin typeface="Century Gothic" pitchFamily="34" charset="0"/>
                <a:sym typeface="Wingdings" pitchFamily="2" charset="2"/>
              </a:rPr>
              <a:t>WHY A MASCARA?</a:t>
            </a:r>
          </a:p>
          <a:p>
            <a:pPr algn="ctr"/>
            <a:r>
              <a:rPr lang="en-US" sz="1200" i="1" dirty="0" smtClean="0">
                <a:solidFill>
                  <a:schemeClr val="bg1"/>
                </a:solidFill>
                <a:latin typeface="Century Gothic" pitchFamily="34" charset="0"/>
                <a:cs typeface="Arial" pitchFamily="34" charset="0"/>
              </a:rPr>
              <a:t>“</a:t>
            </a:r>
            <a:r>
              <a:rPr lang="en-US" sz="1200" i="1" dirty="0">
                <a:solidFill>
                  <a:schemeClr val="bg1"/>
                </a:solidFill>
                <a:latin typeface="Century Gothic" pitchFamily="34" charset="0"/>
                <a:cs typeface="Arial" pitchFamily="34" charset="0"/>
              </a:rPr>
              <a:t>Mascara is the best way </a:t>
            </a:r>
          </a:p>
          <a:p>
            <a:pPr algn="ctr"/>
            <a:r>
              <a:rPr lang="en-US" sz="1200" i="1" dirty="0">
                <a:solidFill>
                  <a:schemeClr val="bg1"/>
                </a:solidFill>
                <a:latin typeface="Century Gothic" pitchFamily="34" charset="0"/>
                <a:cs typeface="Arial" pitchFamily="34" charset="0"/>
              </a:rPr>
              <a:t>to </a:t>
            </a:r>
            <a:r>
              <a:rPr lang="en-US" sz="1200" b="1" i="1" dirty="0">
                <a:solidFill>
                  <a:schemeClr val="bg1"/>
                </a:solidFill>
                <a:latin typeface="Century Gothic" pitchFamily="34" charset="0"/>
                <a:cs typeface="Arial" pitchFamily="34" charset="0"/>
              </a:rPr>
              <a:t>instantly rejuvenate a glance</a:t>
            </a:r>
          </a:p>
          <a:p>
            <a:pPr algn="ctr"/>
            <a:r>
              <a:rPr lang="en-US" sz="1200" i="1" dirty="0">
                <a:solidFill>
                  <a:schemeClr val="bg1"/>
                </a:solidFill>
                <a:latin typeface="Century Gothic" pitchFamily="34" charset="0"/>
                <a:cs typeface="Arial" pitchFamily="34" charset="0"/>
              </a:rPr>
              <a:t> in </a:t>
            </a:r>
            <a:r>
              <a:rPr lang="en-US" sz="1200" i="1" dirty="0" smtClean="0">
                <a:solidFill>
                  <a:schemeClr val="bg1"/>
                </a:solidFill>
                <a:latin typeface="Century Gothic" pitchFamily="34" charset="0"/>
                <a:cs typeface="Arial" pitchFamily="34" charset="0"/>
              </a:rPr>
              <a:t>just one </a:t>
            </a:r>
            <a:r>
              <a:rPr lang="en-US" sz="1200" i="1" dirty="0">
                <a:solidFill>
                  <a:schemeClr val="bg1"/>
                </a:solidFill>
                <a:latin typeface="Century Gothic" pitchFamily="34" charset="0"/>
                <a:cs typeface="Arial" pitchFamily="34" charset="0"/>
              </a:rPr>
              <a:t>step”.</a:t>
            </a:r>
            <a:endParaRPr lang="fr-FR" sz="1200" i="1" dirty="0">
              <a:solidFill>
                <a:schemeClr val="bg1"/>
              </a:solidFill>
              <a:latin typeface="Century Gothic" pitchFamily="34" charset="0"/>
              <a:cs typeface="Arial" pitchFamily="34" charset="0"/>
            </a:endParaRPr>
          </a:p>
        </p:txBody>
      </p:sp>
    </p:spTree>
    <p:extLst>
      <p:ext uri="{BB962C8B-B14F-4D97-AF65-F5344CB8AC3E}">
        <p14:creationId xmlns:p14="http://schemas.microsoft.com/office/powerpoint/2010/main" val="2824172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p:bldP spid="8" grpId="0" animBg="1"/>
      <p:bldP spid="9" grpId="0" animBg="1"/>
      <p:bldP spid="21" grpId="0" animBg="1"/>
      <p:bldP spid="22" grpId="0" animBg="1"/>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7735"/>
            <a:ext cx="5434013" cy="86177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CROSS SELLING </a:t>
            </a:r>
          </a:p>
          <a:p>
            <a:pPr algn="r" fontAlgn="base">
              <a:spcBef>
                <a:spcPct val="0"/>
              </a:spcBef>
              <a:spcAft>
                <a:spcPct val="0"/>
              </a:spcAft>
            </a:pPr>
            <a:r>
              <a:rPr lang="en-US" sz="2800" dirty="0" smtClean="0">
                <a:solidFill>
                  <a:srgbClr val="B5A692"/>
                </a:solidFill>
              </a:rPr>
              <a:t>SKINCARE TO MAKE-UP</a:t>
            </a:r>
            <a:endParaRPr lang="en-US" sz="2800" dirty="0">
              <a:solidFill>
                <a:srgbClr val="B5A692"/>
              </a:solidFill>
            </a:endParaRPr>
          </a:p>
        </p:txBody>
      </p:sp>
      <p:pic>
        <p:nvPicPr>
          <p:cNvPr id="5"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1" r="4170"/>
          <a:stretch/>
        </p:blipFill>
        <p:spPr bwMode="auto">
          <a:xfrm>
            <a:off x="611560" y="1196752"/>
            <a:ext cx="7968343"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43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36956"/>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CREAM/SERUM </a:t>
            </a:r>
            <a:r>
              <a:rPr lang="en-US" sz="2000" dirty="0" smtClean="0">
                <a:solidFill>
                  <a:srgbClr val="B5A692"/>
                </a:solidFill>
                <a:sym typeface="Wingdings" pitchFamily="2" charset="2"/>
              </a:rPr>
              <a:t></a:t>
            </a:r>
            <a:r>
              <a:rPr lang="en-US" sz="2000" dirty="0" smtClean="0">
                <a:solidFill>
                  <a:srgbClr val="B5A692"/>
                </a:solidFill>
              </a:rPr>
              <a:t> HR FOUNDATION</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pic>
        <p:nvPicPr>
          <p:cNvPr id="13"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4" name="Bulle ronde 4"/>
          <p:cNvSpPr>
            <a:spLocks noChangeArrowheads="1"/>
          </p:cNvSpPr>
          <p:nvPr/>
        </p:nvSpPr>
        <p:spPr bwMode="auto">
          <a:xfrm>
            <a:off x="5796136" y="1340768"/>
            <a:ext cx="2304256" cy="1440160"/>
          </a:xfrm>
          <a:prstGeom prst="wedgeEllipseCallout">
            <a:avLst>
              <a:gd name="adj1" fmla="val -136573"/>
              <a:gd name="adj2" fmla="val 48562"/>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5" name="ZoneTexte 14"/>
          <p:cNvSpPr txBox="1"/>
          <p:nvPr/>
        </p:nvSpPr>
        <p:spPr bwMode="auto">
          <a:xfrm>
            <a:off x="5940152" y="1554177"/>
            <a:ext cx="1910580" cy="938719"/>
          </a:xfrm>
          <a:prstGeom prst="rect">
            <a:avLst/>
          </a:prstGeom>
          <a:noFill/>
        </p:spPr>
        <p:txBody>
          <a:bodyPr wrap="square">
            <a:spAutoFit/>
          </a:bodyPr>
          <a:lstStyle/>
          <a:p>
            <a:pPr algn="ctr">
              <a:defRPr/>
            </a:pPr>
            <a:endParaRPr lang="en-US" sz="1100" b="1" dirty="0" smtClean="0">
              <a:solidFill>
                <a:schemeClr val="bg1"/>
              </a:solidFill>
            </a:endParaRPr>
          </a:p>
          <a:p>
            <a:pPr algn="ctr">
              <a:defRPr/>
            </a:pPr>
            <a:r>
              <a:rPr lang="en-US" sz="1100" b="1" dirty="0" smtClean="0">
                <a:solidFill>
                  <a:schemeClr val="bg1"/>
                </a:solidFill>
              </a:rPr>
              <a:t>“</a:t>
            </a:r>
            <a:r>
              <a:rPr lang="en-US" sz="1100" i="1" dirty="0">
                <a:solidFill>
                  <a:schemeClr val="bg1"/>
                </a:solidFill>
                <a:latin typeface="Century Gothic" pitchFamily="34" charset="0"/>
                <a:cs typeface="Arial" pitchFamily="34" charset="0"/>
              </a:rPr>
              <a:t>F</a:t>
            </a:r>
            <a:r>
              <a:rPr lang="en-US" sz="1100" i="1" dirty="0">
                <a:solidFill>
                  <a:schemeClr val="bg1"/>
                </a:solidFill>
                <a:latin typeface="Century Gothic" pitchFamily="34" charset="0"/>
              </a:rPr>
              <a:t>oundation is not an obligation, but it is </a:t>
            </a:r>
            <a:r>
              <a:rPr lang="en-US" sz="1100" b="1" i="1" dirty="0">
                <a:solidFill>
                  <a:schemeClr val="bg1"/>
                </a:solidFill>
                <a:latin typeface="Century Gothic" pitchFamily="34" charset="0"/>
              </a:rPr>
              <a:t>really </a:t>
            </a:r>
            <a:r>
              <a:rPr lang="en-US" sz="1100" b="1" i="1" dirty="0" smtClean="0">
                <a:solidFill>
                  <a:schemeClr val="bg1"/>
                </a:solidFill>
                <a:latin typeface="Century Gothic" pitchFamily="34" charset="0"/>
              </a:rPr>
              <a:t>efficient  </a:t>
            </a:r>
            <a:r>
              <a:rPr lang="en-US" sz="1100" b="1" i="1" dirty="0">
                <a:solidFill>
                  <a:schemeClr val="bg1"/>
                </a:solidFill>
                <a:latin typeface="Century Gothic" pitchFamily="34" charset="0"/>
              </a:rPr>
              <a:t>to visibly rejuvenate </a:t>
            </a:r>
            <a:r>
              <a:rPr lang="en-US" sz="1100" i="1" dirty="0" smtClean="0">
                <a:solidFill>
                  <a:schemeClr val="bg1"/>
                </a:solidFill>
                <a:latin typeface="Century Gothic" pitchFamily="34" charset="0"/>
              </a:rPr>
              <a:t>the face”</a:t>
            </a:r>
            <a:r>
              <a:rPr lang="en-US" sz="1100" b="1" dirty="0">
                <a:solidFill>
                  <a:schemeClr val="bg1"/>
                </a:solidFill>
              </a:rPr>
              <a:t> </a:t>
            </a:r>
          </a:p>
        </p:txBody>
      </p:sp>
      <p:sp>
        <p:nvSpPr>
          <p:cNvPr id="18" name="Bulle ronde 4"/>
          <p:cNvSpPr>
            <a:spLocks noChangeArrowheads="1"/>
          </p:cNvSpPr>
          <p:nvPr/>
        </p:nvSpPr>
        <p:spPr bwMode="auto">
          <a:xfrm>
            <a:off x="5184575" y="3356992"/>
            <a:ext cx="3868937" cy="1512168"/>
          </a:xfrm>
          <a:prstGeom prst="wedgeEllipseCallout">
            <a:avLst>
              <a:gd name="adj1" fmla="val -91744"/>
              <a:gd name="adj2" fmla="val -63274"/>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9" name="ZoneTexte 18"/>
          <p:cNvSpPr txBox="1"/>
          <p:nvPr/>
        </p:nvSpPr>
        <p:spPr bwMode="auto">
          <a:xfrm>
            <a:off x="5364088" y="3714417"/>
            <a:ext cx="3384376" cy="938719"/>
          </a:xfrm>
          <a:prstGeom prst="rect">
            <a:avLst/>
          </a:prstGeom>
          <a:noFill/>
        </p:spPr>
        <p:txBody>
          <a:bodyPr wrap="square">
            <a:spAutoFit/>
          </a:bodyPr>
          <a:lstStyle/>
          <a:p>
            <a:pPr algn="ctr" defTabSz="801472">
              <a:defRPr/>
            </a:pPr>
            <a:r>
              <a:rPr lang="en-US" sz="1100" i="1" dirty="0">
                <a:solidFill>
                  <a:schemeClr val="bg1"/>
                </a:solidFill>
                <a:latin typeface="Century Gothic" pitchFamily="34" charset="0"/>
              </a:rPr>
              <a:t>“HR is really expert in complexion, and </a:t>
            </a:r>
            <a:r>
              <a:rPr lang="en-US" sz="1100" i="1" dirty="0" smtClean="0">
                <a:solidFill>
                  <a:schemeClr val="bg1"/>
                </a:solidFill>
                <a:latin typeface="Century Gothic" pitchFamily="34" charset="0"/>
              </a:rPr>
              <a:t>offers </a:t>
            </a:r>
            <a:r>
              <a:rPr lang="en-US" sz="1100" b="1" i="1" dirty="0" smtClean="0">
                <a:solidFill>
                  <a:schemeClr val="bg1"/>
                </a:solidFill>
                <a:latin typeface="Century Gothic" pitchFamily="34" charset="0"/>
              </a:rPr>
              <a:t>foundation formulas</a:t>
            </a:r>
            <a:r>
              <a:rPr lang="en-US" sz="1100" i="1" dirty="0" smtClean="0">
                <a:solidFill>
                  <a:schemeClr val="bg1"/>
                </a:solidFill>
                <a:latin typeface="Century Gothic" pitchFamily="34" charset="0"/>
              </a:rPr>
              <a:t> that </a:t>
            </a:r>
            <a:r>
              <a:rPr lang="en-US" sz="1100" i="1" dirty="0">
                <a:solidFill>
                  <a:schemeClr val="bg1"/>
                </a:solidFill>
                <a:latin typeface="Century Gothic" pitchFamily="34" charset="0"/>
              </a:rPr>
              <a:t>are  </a:t>
            </a:r>
            <a:r>
              <a:rPr lang="en-US" sz="1100" i="1" dirty="0" smtClean="0">
                <a:solidFill>
                  <a:schemeClr val="bg1"/>
                </a:solidFill>
                <a:latin typeface="Century Gothic" pitchFamily="34" charset="0"/>
              </a:rPr>
              <a:t>one of the </a:t>
            </a:r>
            <a:r>
              <a:rPr lang="en-US" sz="1100" b="1" i="1" dirty="0">
                <a:solidFill>
                  <a:schemeClr val="bg1"/>
                </a:solidFill>
                <a:latin typeface="Century Gothic" pitchFamily="34" charset="0"/>
              </a:rPr>
              <a:t>MOST CONCENTRATED </a:t>
            </a:r>
            <a:r>
              <a:rPr lang="en-US" sz="1100" i="1" dirty="0">
                <a:solidFill>
                  <a:schemeClr val="bg1"/>
                </a:solidFill>
                <a:latin typeface="Century Gothic" pitchFamily="34" charset="0"/>
              </a:rPr>
              <a:t>in rejuvenating active ingredients </a:t>
            </a:r>
            <a:r>
              <a:rPr lang="en-US" sz="1100" b="1" i="1" dirty="0">
                <a:solidFill>
                  <a:schemeClr val="bg1"/>
                </a:solidFill>
                <a:latin typeface="Century Gothic" pitchFamily="34" charset="0"/>
              </a:rPr>
              <a:t>IN THE MARKET</a:t>
            </a:r>
            <a:r>
              <a:rPr lang="en-US" sz="1100" i="1" dirty="0" smtClean="0">
                <a:solidFill>
                  <a:schemeClr val="bg1"/>
                </a:solidFill>
                <a:latin typeface="Century Gothic" pitchFamily="34" charset="0"/>
              </a:rPr>
              <a:t>.</a:t>
            </a:r>
            <a:r>
              <a:rPr lang="en-US" sz="1100" i="1" dirty="0" smtClean="0">
                <a:solidFill>
                  <a:schemeClr val="bg1"/>
                </a:solidFill>
                <a:latin typeface="Century Gothic" pitchFamily="34" charset="0"/>
                <a:sym typeface="Wingdings" pitchFamily="2" charset="2"/>
              </a:rPr>
              <a:t>”</a:t>
            </a:r>
            <a:endParaRPr lang="en-US" sz="1100" i="1" dirty="0">
              <a:solidFill>
                <a:schemeClr val="bg1"/>
              </a:solidFill>
              <a:latin typeface="Century Gothic" pitchFamily="34" charset="0"/>
            </a:endParaRPr>
          </a:p>
          <a:p>
            <a:pPr algn="ctr">
              <a:defRPr/>
            </a:pPr>
            <a:endParaRPr lang="en-US" sz="1100" dirty="0">
              <a:solidFill>
                <a:schemeClr val="bg1"/>
              </a:solidFill>
            </a:endParaRPr>
          </a:p>
        </p:txBody>
      </p:sp>
      <p:sp>
        <p:nvSpPr>
          <p:cNvPr id="31" name="Flèche droite 30"/>
          <p:cNvSpPr/>
          <p:nvPr/>
        </p:nvSpPr>
        <p:spPr bwMode="auto">
          <a:xfrm rot="5400000">
            <a:off x="6699170" y="2852936"/>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pic>
        <p:nvPicPr>
          <p:cNvPr id="20"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4448" y="3633702"/>
            <a:ext cx="432048" cy="81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droite 9"/>
          <p:cNvSpPr/>
          <p:nvPr/>
        </p:nvSpPr>
        <p:spPr bwMode="auto">
          <a:xfrm rot="5400000">
            <a:off x="6732240" y="5013176"/>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sp>
        <p:nvSpPr>
          <p:cNvPr id="2" name="ZoneTexte 1"/>
          <p:cNvSpPr txBox="1"/>
          <p:nvPr/>
        </p:nvSpPr>
        <p:spPr>
          <a:xfrm>
            <a:off x="5097442" y="5807005"/>
            <a:ext cx="2036135" cy="600164"/>
          </a:xfrm>
          <a:prstGeom prst="rect">
            <a:avLst/>
          </a:prstGeom>
          <a:noFill/>
          <a:ln>
            <a:solidFill>
              <a:schemeClr val="bg1"/>
            </a:solidFill>
          </a:ln>
        </p:spPr>
        <p:txBody>
          <a:bodyPr wrap="none" rtlCol="0">
            <a:spAutoFit/>
          </a:bodyPr>
          <a:lstStyle/>
          <a:p>
            <a:r>
              <a:rPr lang="fr-FR" sz="1100" dirty="0" smtClean="0">
                <a:solidFill>
                  <a:srgbClr val="FFFFFF"/>
                </a:solidFill>
              </a:rPr>
              <a:t>APPLY </a:t>
            </a:r>
            <a:r>
              <a:rPr lang="fr-FR" sz="1100" dirty="0">
                <a:solidFill>
                  <a:srgbClr val="FFFFFF"/>
                </a:solidFill>
              </a:rPr>
              <a:t>THE TEXTURE </a:t>
            </a:r>
            <a:endParaRPr lang="fr-FR" sz="1100" dirty="0" smtClean="0">
              <a:solidFill>
                <a:srgbClr val="FFFFFF"/>
              </a:solidFill>
            </a:endParaRPr>
          </a:p>
          <a:p>
            <a:r>
              <a:rPr lang="fr-FR" sz="1100" dirty="0" smtClean="0">
                <a:solidFill>
                  <a:srgbClr val="FFFFFF"/>
                </a:solidFill>
              </a:rPr>
              <a:t>AND </a:t>
            </a:r>
            <a:r>
              <a:rPr lang="fr-FR" sz="1100" dirty="0">
                <a:solidFill>
                  <a:srgbClr val="FFFFFF"/>
                </a:solidFill>
              </a:rPr>
              <a:t>SHOW THE RESULT </a:t>
            </a:r>
            <a:endParaRPr lang="fr-FR" sz="1100" dirty="0" smtClean="0">
              <a:solidFill>
                <a:srgbClr val="FFFFFF"/>
              </a:solidFill>
            </a:endParaRPr>
          </a:p>
          <a:p>
            <a:r>
              <a:rPr lang="fr-FR" sz="1100" dirty="0" smtClean="0">
                <a:solidFill>
                  <a:srgbClr val="FFFFFF"/>
                </a:solidFill>
              </a:rPr>
              <a:t>ON </a:t>
            </a:r>
            <a:r>
              <a:rPr lang="fr-FR" sz="1100" dirty="0">
                <a:solidFill>
                  <a:srgbClr val="FFFFFF"/>
                </a:solidFill>
              </a:rPr>
              <a:t>THE CUSTOMER’S HAND</a:t>
            </a:r>
          </a:p>
        </p:txBody>
      </p:sp>
      <p:pic>
        <p:nvPicPr>
          <p:cNvPr id="21" name="Image 81" descr="1a.tif"/>
          <p:cNvPicPr>
            <a:picLocks noChangeAspect="1"/>
          </p:cNvPicPr>
          <p:nvPr/>
        </p:nvPicPr>
        <p:blipFill>
          <a:blip r:embed="rId6">
            <a:extLst>
              <a:ext uri="{28A0092B-C50C-407E-A947-70E740481C1C}">
                <a14:useLocalDpi xmlns:a14="http://schemas.microsoft.com/office/drawing/2010/main" val="0"/>
              </a:ext>
            </a:extLst>
          </a:blip>
          <a:srcRect l="9138" r="28555"/>
          <a:stretch>
            <a:fillRect/>
          </a:stretch>
        </p:blipFill>
        <p:spPr bwMode="auto">
          <a:xfrm>
            <a:off x="7643874" y="5301208"/>
            <a:ext cx="1320614" cy="13911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2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19" grpId="0"/>
      <p:bldP spid="31" grpId="0" animBg="1"/>
      <p:bldP spid="10"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CREAM/SERUM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POWERCELL FOUNDATION</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76057" y="3716586"/>
            <a:ext cx="3600399" cy="2304702"/>
          </a:xfrm>
          <a:prstGeom prst="wedgeEllipseCallout">
            <a:avLst>
              <a:gd name="adj1" fmla="val -97051"/>
              <a:gd name="adj2" fmla="val -105457"/>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9" name="ZoneTexte 18"/>
          <p:cNvSpPr txBox="1"/>
          <p:nvPr/>
        </p:nvSpPr>
        <p:spPr bwMode="auto">
          <a:xfrm>
            <a:off x="5473012" y="3998674"/>
            <a:ext cx="3131435" cy="1446550"/>
          </a:xfrm>
          <a:prstGeom prst="rect">
            <a:avLst/>
          </a:prstGeom>
          <a:noFill/>
        </p:spPr>
        <p:txBody>
          <a:bodyPr wrap="square">
            <a:spAutoFit/>
          </a:bodyPr>
          <a:lstStyle/>
          <a:p>
            <a:pPr defTabSz="801472">
              <a:defRPr/>
            </a:pPr>
            <a:endParaRPr lang="en-US" sz="1100" i="1" dirty="0">
              <a:solidFill>
                <a:schemeClr val="bg1"/>
              </a:solidFill>
              <a:latin typeface="Century Gothic" pitchFamily="34" charset="0"/>
            </a:endParaRPr>
          </a:p>
          <a:p>
            <a:pPr defTabSz="801472">
              <a:defRPr/>
            </a:pPr>
            <a:r>
              <a:rPr lang="en-US" sz="1100" i="1" dirty="0" smtClean="0">
                <a:solidFill>
                  <a:schemeClr val="bg1"/>
                </a:solidFill>
                <a:latin typeface="Century Gothic" pitchFamily="34" charset="0"/>
              </a:rPr>
              <a:t>“PRODIGY POWERCELL FOUNDATION</a:t>
            </a:r>
          </a:p>
          <a:p>
            <a:pPr defTabSz="801472">
              <a:defRPr/>
            </a:pPr>
            <a:r>
              <a:rPr lang="en-US" sz="1100" i="1" dirty="0" smtClean="0">
                <a:solidFill>
                  <a:schemeClr val="bg1"/>
                </a:solidFill>
                <a:latin typeface="Century Gothic" pitchFamily="34" charset="0"/>
              </a:rPr>
              <a:t> is </a:t>
            </a:r>
            <a:r>
              <a:rPr lang="en-US" sz="1100" b="1" i="1" dirty="0">
                <a:solidFill>
                  <a:schemeClr val="bg1"/>
                </a:solidFill>
                <a:latin typeface="Century Gothic" pitchFamily="34" charset="0"/>
              </a:rPr>
              <a:t>the </a:t>
            </a:r>
            <a:r>
              <a:rPr lang="en-US" sz="1100" b="1" i="1" dirty="0" smtClean="0">
                <a:solidFill>
                  <a:schemeClr val="bg1"/>
                </a:solidFill>
                <a:latin typeface="Century Gothic" pitchFamily="34" charset="0"/>
              </a:rPr>
              <a:t>only foundation most </a:t>
            </a:r>
            <a:r>
              <a:rPr lang="en-US" sz="1100" b="1" i="1" dirty="0">
                <a:solidFill>
                  <a:schemeClr val="bg1"/>
                </a:solidFill>
                <a:latin typeface="Century Gothic" pitchFamily="34" charset="0"/>
              </a:rPr>
              <a:t>concentrated in vegetal stem cells in the </a:t>
            </a:r>
            <a:r>
              <a:rPr lang="en-US" sz="1100" b="1" i="1" dirty="0" smtClean="0">
                <a:solidFill>
                  <a:schemeClr val="bg1"/>
                </a:solidFill>
                <a:latin typeface="Century Gothic" pitchFamily="34" charset="0"/>
              </a:rPr>
              <a:t>market</a:t>
            </a:r>
            <a:r>
              <a:rPr lang="en-US" sz="1100" i="1" dirty="0" smtClean="0">
                <a:solidFill>
                  <a:schemeClr val="bg1"/>
                </a:solidFill>
                <a:latin typeface="Century Gothic" pitchFamily="34" charset="0"/>
              </a:rPr>
              <a:t>.</a:t>
            </a:r>
          </a:p>
          <a:p>
            <a:pPr defTabSz="801472">
              <a:defRPr/>
            </a:pPr>
            <a:r>
              <a:rPr lang="en-US" sz="1100" i="1" dirty="0" smtClean="0">
                <a:solidFill>
                  <a:schemeClr val="bg1"/>
                </a:solidFill>
                <a:latin typeface="Century Gothic" pitchFamily="34" charset="0"/>
              </a:rPr>
              <a:t>It complements </a:t>
            </a:r>
            <a:r>
              <a:rPr lang="en-US" sz="1100" i="1" dirty="0">
                <a:solidFill>
                  <a:schemeClr val="bg1"/>
                </a:solidFill>
                <a:latin typeface="Century Gothic" pitchFamily="34" charset="0"/>
              </a:rPr>
              <a:t>the </a:t>
            </a:r>
            <a:r>
              <a:rPr lang="en-US" sz="1100" i="1" dirty="0" smtClean="0">
                <a:solidFill>
                  <a:schemeClr val="bg1"/>
                </a:solidFill>
                <a:latin typeface="Century Gothic" pitchFamily="34" charset="0"/>
              </a:rPr>
              <a:t>POWERCELL </a:t>
            </a:r>
            <a:r>
              <a:rPr lang="en-US" sz="1100" i="1" dirty="0">
                <a:solidFill>
                  <a:schemeClr val="bg1"/>
                </a:solidFill>
                <a:latin typeface="Century Gothic" pitchFamily="34" charset="0"/>
              </a:rPr>
              <a:t>serum </a:t>
            </a:r>
            <a:r>
              <a:rPr lang="en-US" sz="1100" i="1" dirty="0" smtClean="0">
                <a:solidFill>
                  <a:schemeClr val="bg1"/>
                </a:solidFill>
                <a:latin typeface="Century Gothic" pitchFamily="34" charset="0"/>
              </a:rPr>
              <a:t>action because it has the same </a:t>
            </a:r>
            <a:r>
              <a:rPr lang="en-US" sz="1100" i="1" dirty="0">
                <a:solidFill>
                  <a:schemeClr val="bg1"/>
                </a:solidFill>
                <a:latin typeface="Century Gothic" pitchFamily="34" charset="0"/>
              </a:rPr>
              <a:t>concentration </a:t>
            </a:r>
            <a:r>
              <a:rPr lang="en-US" sz="1100" i="1" dirty="0" smtClean="0">
                <a:solidFill>
                  <a:schemeClr val="bg1"/>
                </a:solidFill>
                <a:latin typeface="Century Gothic" pitchFamily="34" charset="0"/>
              </a:rPr>
              <a:t>in vegetal stem cells as this serum.”</a:t>
            </a:r>
            <a:endParaRPr lang="en-US" sz="1100" i="1" dirty="0">
              <a:solidFill>
                <a:schemeClr val="bg1"/>
              </a:solidFill>
              <a:latin typeface="Century Gothic" pitchFamily="34" charset="0"/>
            </a:endParaRPr>
          </a:p>
        </p:txBody>
      </p:sp>
      <p:pic>
        <p:nvPicPr>
          <p:cNvPr id="15"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8603" y="4324802"/>
            <a:ext cx="324605" cy="61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752528" y="1268760"/>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3" name="Flèche droite 12"/>
          <p:cNvSpPr/>
          <p:nvPr/>
        </p:nvSpPr>
        <p:spPr bwMode="auto">
          <a:xfrm rot="5400000">
            <a:off x="6660232" y="1628800"/>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pic>
        <p:nvPicPr>
          <p:cNvPr id="17"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5120" y="2337566"/>
            <a:ext cx="578784" cy="109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8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CREAM/SERUM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PRODIGY COMPACT  FOUNDATION</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148064" y="3645024"/>
            <a:ext cx="3312368" cy="2232248"/>
          </a:xfrm>
          <a:prstGeom prst="wedgeEllipseCallout">
            <a:avLst>
              <a:gd name="adj1" fmla="val -102260"/>
              <a:gd name="adj2" fmla="val -98790"/>
            </a:avLst>
          </a:prstGeom>
          <a:noFill/>
          <a:ln>
            <a:solidFill>
              <a:schemeClr val="bg1"/>
            </a:solidFill>
          </a:ln>
          <a:extLst/>
        </p:spPr>
        <p:txBody>
          <a:bodyPr/>
          <a:lstStyle/>
          <a:p>
            <a:pPr>
              <a:buClr>
                <a:srgbClr val="000000"/>
              </a:buClr>
              <a:buSzPct val="100000"/>
              <a:buFont typeface="Times New Roman" pitchFamily="18" charset="0"/>
              <a:buNone/>
            </a:pPr>
            <a:endParaRPr lang="fr-FR" dirty="0"/>
          </a:p>
        </p:txBody>
      </p:sp>
      <p:sp>
        <p:nvSpPr>
          <p:cNvPr id="19" name="ZoneTexte 18"/>
          <p:cNvSpPr txBox="1"/>
          <p:nvPr/>
        </p:nvSpPr>
        <p:spPr bwMode="auto">
          <a:xfrm>
            <a:off x="5292080" y="4070682"/>
            <a:ext cx="3096343" cy="1277273"/>
          </a:xfrm>
          <a:prstGeom prst="rect">
            <a:avLst/>
          </a:prstGeom>
          <a:noFill/>
        </p:spPr>
        <p:txBody>
          <a:bodyPr wrap="square">
            <a:spAutoFit/>
          </a:bodyPr>
          <a:lstStyle/>
          <a:p>
            <a:pPr defTabSz="801472">
              <a:defRPr/>
            </a:pPr>
            <a:endParaRPr lang="en-US" sz="1100" i="1" dirty="0">
              <a:solidFill>
                <a:schemeClr val="bg1"/>
              </a:solidFill>
              <a:latin typeface="Century Gothic" pitchFamily="34" charset="0"/>
            </a:endParaRPr>
          </a:p>
          <a:p>
            <a:pPr defTabSz="801472">
              <a:defRPr/>
            </a:pPr>
            <a:r>
              <a:rPr lang="en-US" sz="1100" i="1" dirty="0">
                <a:solidFill>
                  <a:schemeClr val="bg1"/>
                </a:solidFill>
                <a:latin typeface="Century Gothic" pitchFamily="34" charset="0"/>
              </a:rPr>
              <a:t>“PRODIGY COMPACT FOUNDATION by HR is the </a:t>
            </a:r>
            <a:r>
              <a:rPr lang="en-US" sz="1100" b="1" i="1" dirty="0">
                <a:solidFill>
                  <a:schemeClr val="bg1"/>
                </a:solidFill>
                <a:latin typeface="Century Gothic" pitchFamily="34" charset="0"/>
              </a:rPr>
              <a:t>global anti-ageing compact</a:t>
            </a:r>
            <a:r>
              <a:rPr lang="en-US" sz="1100" i="1" dirty="0">
                <a:solidFill>
                  <a:schemeClr val="bg1"/>
                </a:solidFill>
                <a:latin typeface="Century Gothic" pitchFamily="34" charset="0"/>
              </a:rPr>
              <a:t> foundation that </a:t>
            </a:r>
            <a:r>
              <a:rPr lang="en-US" sz="1100" i="1" dirty="0" smtClean="0">
                <a:solidFill>
                  <a:schemeClr val="bg1"/>
                </a:solidFill>
                <a:latin typeface="Century Gothic" pitchFamily="34" charset="0"/>
              </a:rPr>
              <a:t>provides </a:t>
            </a:r>
            <a:r>
              <a:rPr lang="en-US" sz="1100" b="1" i="1" dirty="0" smtClean="0">
                <a:solidFill>
                  <a:schemeClr val="bg1"/>
                </a:solidFill>
                <a:latin typeface="Century Gothic" pitchFamily="34" charset="0"/>
              </a:rPr>
              <a:t>matte </a:t>
            </a:r>
            <a:r>
              <a:rPr lang="en-US" sz="1100" b="1" i="1" dirty="0">
                <a:solidFill>
                  <a:schemeClr val="bg1"/>
                </a:solidFill>
                <a:latin typeface="Century Gothic" pitchFamily="34" charset="0"/>
              </a:rPr>
              <a:t>luminous </a:t>
            </a:r>
            <a:r>
              <a:rPr lang="en-US" sz="1100" b="1" i="1" dirty="0" smtClean="0">
                <a:solidFill>
                  <a:schemeClr val="bg1"/>
                </a:solidFill>
                <a:latin typeface="Century Gothic" pitchFamily="34" charset="0"/>
              </a:rPr>
              <a:t>finish</a:t>
            </a:r>
            <a:r>
              <a:rPr lang="en-US" sz="1100" i="1" dirty="0" smtClean="0">
                <a:solidFill>
                  <a:schemeClr val="bg1"/>
                </a:solidFill>
                <a:latin typeface="Century Gothic" pitchFamily="34" charset="0"/>
              </a:rPr>
              <a:t>, </a:t>
            </a:r>
            <a:r>
              <a:rPr lang="en-US" sz="1100" b="1" i="1" dirty="0">
                <a:solidFill>
                  <a:schemeClr val="bg1"/>
                </a:solidFill>
                <a:latin typeface="Century Gothic" pitchFamily="34" charset="0"/>
              </a:rPr>
              <a:t>smoothness</a:t>
            </a:r>
            <a:r>
              <a:rPr lang="en-US" sz="1100" i="1" dirty="0">
                <a:solidFill>
                  <a:schemeClr val="bg1"/>
                </a:solidFill>
                <a:latin typeface="Century Gothic" pitchFamily="34" charset="0"/>
              </a:rPr>
              <a:t> with </a:t>
            </a:r>
            <a:r>
              <a:rPr lang="en-US" sz="1100" b="1" i="1" dirty="0">
                <a:solidFill>
                  <a:schemeClr val="bg1"/>
                </a:solidFill>
                <a:latin typeface="Century Gothic" pitchFamily="34" charset="0"/>
              </a:rPr>
              <a:t>comfort</a:t>
            </a:r>
            <a:r>
              <a:rPr lang="en-US" sz="1100" i="1" dirty="0">
                <a:solidFill>
                  <a:schemeClr val="bg1"/>
                </a:solidFill>
                <a:latin typeface="Century Gothic" pitchFamily="34" charset="0"/>
              </a:rPr>
              <a:t>, and  it is the </a:t>
            </a:r>
            <a:r>
              <a:rPr lang="en-US" sz="1100" b="1" i="1" dirty="0">
                <a:solidFill>
                  <a:schemeClr val="bg1"/>
                </a:solidFill>
                <a:latin typeface="Century Gothic" pitchFamily="34" charset="0"/>
              </a:rPr>
              <a:t>lightest compact texture in the market </a:t>
            </a:r>
            <a:r>
              <a:rPr lang="en-US" sz="1100" i="1" dirty="0">
                <a:solidFill>
                  <a:schemeClr val="bg1"/>
                </a:solidFill>
                <a:latin typeface="Century Gothic" pitchFamily="34" charset="0"/>
              </a:rPr>
              <a:t>that </a:t>
            </a:r>
            <a:r>
              <a:rPr lang="en-US" sz="1100" b="1" i="1" dirty="0">
                <a:solidFill>
                  <a:schemeClr val="bg1"/>
                </a:solidFill>
                <a:latin typeface="Century Gothic" pitchFamily="34" charset="0"/>
              </a:rPr>
              <a:t>doesn’t  marks </a:t>
            </a:r>
            <a:r>
              <a:rPr lang="en-US" sz="1100" b="1" i="1" dirty="0" smtClean="0">
                <a:solidFill>
                  <a:schemeClr val="bg1"/>
                </a:solidFill>
                <a:latin typeface="Century Gothic" pitchFamily="34" charset="0"/>
              </a:rPr>
              <a:t> pores and fine </a:t>
            </a:r>
            <a:r>
              <a:rPr lang="en-US" sz="1100" b="1" i="1" dirty="0">
                <a:solidFill>
                  <a:schemeClr val="bg1"/>
                </a:solidFill>
                <a:latin typeface="Century Gothic" pitchFamily="34" charset="0"/>
              </a:rPr>
              <a:t>lines </a:t>
            </a:r>
            <a:r>
              <a:rPr lang="en-US" sz="1100" i="1" dirty="0">
                <a:solidFill>
                  <a:schemeClr val="bg1"/>
                </a:solidFill>
                <a:latin typeface="Century Gothic" pitchFamily="34" charset="0"/>
              </a:rPr>
              <a:t>!”.</a:t>
            </a:r>
          </a:p>
        </p:txBody>
      </p:sp>
      <p:pic>
        <p:nvPicPr>
          <p:cNvPr id="13" name="Picture 2"/>
          <p:cNvPicPr>
            <a:picLocks noChangeAspect="1" noChangeArrowheads="1"/>
          </p:cNvPicPr>
          <p:nvPr/>
        </p:nvPicPr>
        <p:blipFill>
          <a:blip r:embed="rId5" cstate="print">
            <a:clrChange>
              <a:clrFrom>
                <a:srgbClr val="CDC2B0">
                  <a:alpha val="96078"/>
                </a:srgbClr>
              </a:clrFrom>
              <a:clrTo>
                <a:srgbClr val="CDC2B0">
                  <a:alpha val="0"/>
                </a:srgbClr>
              </a:clrTo>
            </a:clrChange>
            <a:extLst>
              <a:ext uri="{28A0092B-C50C-407E-A947-70E740481C1C}">
                <a14:useLocalDpi xmlns:a14="http://schemas.microsoft.com/office/drawing/2010/main" val="0"/>
              </a:ext>
            </a:extLst>
          </a:blip>
          <a:srcRect/>
          <a:stretch>
            <a:fillRect/>
          </a:stretch>
        </p:blipFill>
        <p:spPr bwMode="auto">
          <a:xfrm>
            <a:off x="2363508" y="4370059"/>
            <a:ext cx="1061555" cy="74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5" name="Flèche droite 14"/>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dirty="0" smtClean="0">
              <a:ln>
                <a:noFill/>
              </a:ln>
              <a:solidFill>
                <a:schemeClr val="tx1"/>
              </a:solidFill>
              <a:effectLst/>
              <a:latin typeface="Century Gothic" pitchFamily="34" charset="0"/>
            </a:endParaRPr>
          </a:p>
        </p:txBody>
      </p:sp>
      <p:pic>
        <p:nvPicPr>
          <p:cNvPr id="17" name="Picture 2"/>
          <p:cNvPicPr>
            <a:picLocks noChangeAspect="1" noChangeArrowheads="1"/>
          </p:cNvPicPr>
          <p:nvPr/>
        </p:nvPicPr>
        <p:blipFill>
          <a:blip r:embed="rId5" cstate="print">
            <a:clrChange>
              <a:clrFrom>
                <a:srgbClr val="CDC2B0">
                  <a:alpha val="96078"/>
                </a:srgbClr>
              </a:clrFrom>
              <a:clrTo>
                <a:srgbClr val="CDC2B0">
                  <a:alpha val="0"/>
                </a:srgbClr>
              </a:clrTo>
            </a:clrChange>
            <a:extLst>
              <a:ext uri="{28A0092B-C50C-407E-A947-70E740481C1C}">
                <a14:useLocalDpi xmlns:a14="http://schemas.microsoft.com/office/drawing/2010/main" val="0"/>
              </a:ext>
            </a:extLst>
          </a:blip>
          <a:srcRect/>
          <a:stretch>
            <a:fillRect/>
          </a:stretch>
        </p:blipFill>
        <p:spPr bwMode="auto">
          <a:xfrm>
            <a:off x="5742285" y="2060848"/>
            <a:ext cx="2123926" cy="14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128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CREAM/SERUM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COLOR CLONE FOUNDATION</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5004048" y="3885286"/>
            <a:ext cx="3672409" cy="2424034"/>
          </a:xfrm>
          <a:prstGeom prst="wedgeEllipseCallout">
            <a:avLst>
              <a:gd name="adj1" fmla="val -93386"/>
              <a:gd name="adj2" fmla="val -103168"/>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413855" y="4189437"/>
            <a:ext cx="2961314" cy="1615827"/>
          </a:xfrm>
          <a:prstGeom prst="rect">
            <a:avLst/>
          </a:prstGeom>
          <a:noFill/>
        </p:spPr>
        <p:txBody>
          <a:bodyPr wrap="square">
            <a:spAutoFit/>
          </a:bodyPr>
          <a:lstStyle/>
          <a:p>
            <a:pPr defTabSz="801472">
              <a:defRPr/>
            </a:pPr>
            <a:endParaRPr lang="en-US" sz="1100" i="1" dirty="0">
              <a:solidFill>
                <a:schemeClr val="bg1"/>
              </a:solidFill>
              <a:latin typeface="Century Gothic" pitchFamily="34" charset="0"/>
            </a:endParaRPr>
          </a:p>
          <a:p>
            <a:pPr algn="just"/>
            <a:r>
              <a:rPr lang="en-US" sz="1100" i="1" dirty="0" smtClean="0">
                <a:solidFill>
                  <a:schemeClr val="bg1"/>
                </a:solidFill>
                <a:latin typeface="Century Gothic" pitchFamily="34" charset="0"/>
              </a:rPr>
              <a:t>“COLOR CLONE FLUID </a:t>
            </a:r>
            <a:r>
              <a:rPr lang="en-US" sz="1100" i="1" dirty="0">
                <a:solidFill>
                  <a:schemeClr val="bg1"/>
                </a:solidFill>
                <a:latin typeface="Century Gothic" pitchFamily="34" charset="0"/>
              </a:rPr>
              <a:t>FOUNDATION </a:t>
            </a:r>
            <a:r>
              <a:rPr lang="en-US" sz="1100" i="1" dirty="0" smtClean="0">
                <a:solidFill>
                  <a:schemeClr val="bg1"/>
                </a:solidFill>
                <a:latin typeface="Century Gothic" pitchFamily="34" charset="0"/>
              </a:rPr>
              <a:t>is THE </a:t>
            </a:r>
            <a:r>
              <a:rPr lang="en-US" sz="1100" i="1" dirty="0">
                <a:solidFill>
                  <a:schemeClr val="bg1"/>
                </a:solidFill>
                <a:latin typeface="Century Gothic" pitchFamily="34" charset="0"/>
              </a:rPr>
              <a:t>fluid foundation that provides </a:t>
            </a:r>
            <a:r>
              <a:rPr lang="en-US" sz="1100" b="1" i="1" dirty="0" smtClean="0">
                <a:solidFill>
                  <a:schemeClr val="bg1"/>
                </a:solidFill>
                <a:latin typeface="Century Gothic" pitchFamily="34" charset="0"/>
              </a:rPr>
              <a:t>natural an buildable coverage </a:t>
            </a:r>
            <a:r>
              <a:rPr lang="en-US" sz="1100" i="1" dirty="0" smtClean="0">
                <a:solidFill>
                  <a:schemeClr val="bg1"/>
                </a:solidFill>
                <a:latin typeface="Century Gothic" pitchFamily="34" charset="0"/>
              </a:rPr>
              <a:t>with </a:t>
            </a:r>
            <a:r>
              <a:rPr lang="en-US" sz="1100" b="1" i="1" dirty="0" smtClean="0">
                <a:solidFill>
                  <a:schemeClr val="bg1"/>
                </a:solidFill>
                <a:latin typeface="Century Gothic" pitchFamily="34" charset="0"/>
              </a:rPr>
              <a:t>radiance</a:t>
            </a:r>
            <a:r>
              <a:rPr lang="en-US" sz="1100" b="1" i="1" dirty="0">
                <a:solidFill>
                  <a:schemeClr val="bg1"/>
                </a:solidFill>
                <a:latin typeface="Century Gothic" pitchFamily="34" charset="0"/>
              </a:rPr>
              <a:t>, </a:t>
            </a:r>
            <a:r>
              <a:rPr lang="en-US" sz="1100" b="1" i="1" dirty="0" smtClean="0">
                <a:solidFill>
                  <a:schemeClr val="bg1"/>
                </a:solidFill>
                <a:latin typeface="Century Gothic" pitchFamily="34" charset="0"/>
              </a:rPr>
              <a:t>smoothness</a:t>
            </a:r>
            <a:r>
              <a:rPr lang="en-US" sz="1100" i="1" dirty="0" smtClean="0">
                <a:solidFill>
                  <a:schemeClr val="bg1"/>
                </a:solidFill>
                <a:latin typeface="Century Gothic" pitchFamily="34" charset="0"/>
              </a:rPr>
              <a:t>, and for the </a:t>
            </a:r>
            <a:r>
              <a:rPr lang="en-US" sz="1100" b="1" i="1" dirty="0" smtClean="0">
                <a:solidFill>
                  <a:schemeClr val="bg1"/>
                </a:solidFill>
                <a:latin typeface="Century Gothic" pitchFamily="34" charset="0"/>
              </a:rPr>
              <a:t>first time in the market</a:t>
            </a:r>
            <a:r>
              <a:rPr lang="en-US" sz="1100" i="1" dirty="0" smtClean="0">
                <a:solidFill>
                  <a:schemeClr val="bg1"/>
                </a:solidFill>
                <a:latin typeface="Century Gothic" pitchFamily="34" charset="0"/>
              </a:rPr>
              <a:t>, even </a:t>
            </a:r>
            <a:r>
              <a:rPr lang="en-US" sz="1100" i="1" dirty="0">
                <a:solidFill>
                  <a:schemeClr val="bg1"/>
                </a:solidFill>
                <a:latin typeface="Century Gothic" pitchFamily="34" charset="0"/>
              </a:rPr>
              <a:t>after make-up </a:t>
            </a:r>
            <a:r>
              <a:rPr lang="en-US" sz="1100" i="1" dirty="0" smtClean="0">
                <a:solidFill>
                  <a:schemeClr val="bg1"/>
                </a:solidFill>
                <a:latin typeface="Century Gothic" pitchFamily="34" charset="0"/>
              </a:rPr>
              <a:t>removal, </a:t>
            </a:r>
            <a:r>
              <a:rPr lang="en-US" sz="1100" b="1" i="1" dirty="0" smtClean="0">
                <a:solidFill>
                  <a:schemeClr val="bg1"/>
                </a:solidFill>
                <a:latin typeface="Century Gothic" pitchFamily="34" charset="0"/>
              </a:rPr>
              <a:t>efficient after </a:t>
            </a:r>
            <a:r>
              <a:rPr lang="en-US" sz="1100" b="1" i="1" dirty="0">
                <a:solidFill>
                  <a:schemeClr val="bg1"/>
                </a:solidFill>
                <a:latin typeface="Century Gothic" pitchFamily="34" charset="0"/>
              </a:rPr>
              <a:t>4 weeks of use</a:t>
            </a:r>
            <a:r>
              <a:rPr lang="en-US" sz="1100" i="1" dirty="0">
                <a:solidFill>
                  <a:schemeClr val="bg1"/>
                </a:solidFill>
                <a:latin typeface="Century Gothic" pitchFamily="34" charset="0"/>
              </a:rPr>
              <a:t>”.</a:t>
            </a:r>
          </a:p>
          <a:p>
            <a:pPr algn="just"/>
            <a:r>
              <a:rPr lang="en-US" sz="1100" i="1" dirty="0">
                <a:solidFill>
                  <a:schemeClr val="bg1"/>
                </a:solidFill>
                <a:latin typeface="Century Gothic" pitchFamily="34" charset="0"/>
              </a:rPr>
              <a:t>Already </a:t>
            </a:r>
            <a:r>
              <a:rPr lang="en-US" sz="1100" b="1" i="1" dirty="0">
                <a:solidFill>
                  <a:schemeClr val="bg1"/>
                </a:solidFill>
                <a:latin typeface="Century Gothic" pitchFamily="34" charset="0"/>
              </a:rPr>
              <a:t>90% of users are convinced</a:t>
            </a:r>
            <a:r>
              <a:rPr lang="en-US" sz="1100" i="1" dirty="0" smtClean="0">
                <a:solidFill>
                  <a:schemeClr val="bg1"/>
                </a:solidFill>
                <a:latin typeface="Century Gothic" pitchFamily="34" charset="0"/>
              </a:rPr>
              <a:t>!”</a:t>
            </a:r>
          </a:p>
          <a:p>
            <a:pPr algn="just"/>
            <a:r>
              <a:rPr lang="en-US" sz="1100" i="1" dirty="0" smtClean="0">
                <a:solidFill>
                  <a:schemeClr val="bg1"/>
                </a:solidFill>
                <a:latin typeface="Century Gothic" pitchFamily="34" charset="0"/>
              </a:rPr>
              <a:t>“Efficient but invisible”.</a:t>
            </a:r>
            <a:endParaRPr lang="en-US" sz="1100" i="1" dirty="0">
              <a:solidFill>
                <a:schemeClr val="bg1"/>
              </a:solidFill>
              <a:latin typeface="Century Gothic" pitchFamily="34" charset="0"/>
            </a:endParaRPr>
          </a:p>
        </p:txBody>
      </p:sp>
      <p:pic>
        <p:nvPicPr>
          <p:cNvPr id="15" name="Picture 9" descr="d:\Utilisateurs\seza.yorulmaz\Desktop\color clone new packsh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079" y="4269493"/>
            <a:ext cx="234032" cy="65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3" name="Flèche droite 12"/>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7" name="Picture 9" descr="d:\Utilisateurs\seza.yorulmaz\Desktop\color clone new packsh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335593"/>
            <a:ext cx="46338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297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36956"/>
            <a:ext cx="5434013" cy="9233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EYE CONTOUR </a:t>
            </a:r>
            <a:r>
              <a:rPr lang="en-US" sz="2000" dirty="0" smtClean="0">
                <a:solidFill>
                  <a:srgbClr val="B5A692"/>
                </a:solidFill>
                <a:sym typeface="Wingdings" pitchFamily="2" charset="2"/>
              </a:rPr>
              <a:t></a:t>
            </a:r>
            <a:r>
              <a:rPr lang="en-US" sz="2000" dirty="0" smtClean="0">
                <a:solidFill>
                  <a:srgbClr val="B5A692"/>
                </a:solidFill>
              </a:rPr>
              <a:t> HR MASCARAS</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pic>
        <p:nvPicPr>
          <p:cNvPr id="13"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4" name="Bulle ronde 4"/>
          <p:cNvSpPr>
            <a:spLocks noChangeArrowheads="1"/>
          </p:cNvSpPr>
          <p:nvPr/>
        </p:nvSpPr>
        <p:spPr bwMode="auto">
          <a:xfrm>
            <a:off x="5796136" y="1340768"/>
            <a:ext cx="2304256" cy="1440160"/>
          </a:xfrm>
          <a:prstGeom prst="wedgeEllipseCallout">
            <a:avLst>
              <a:gd name="adj1" fmla="val -136573"/>
              <a:gd name="adj2" fmla="val 48562"/>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5" name="ZoneTexte 14"/>
          <p:cNvSpPr txBox="1"/>
          <p:nvPr/>
        </p:nvSpPr>
        <p:spPr bwMode="auto">
          <a:xfrm>
            <a:off x="5940152" y="1322765"/>
            <a:ext cx="1910580" cy="1384995"/>
          </a:xfrm>
          <a:prstGeom prst="rect">
            <a:avLst/>
          </a:prstGeom>
          <a:noFill/>
        </p:spPr>
        <p:txBody>
          <a:bodyPr wrap="square">
            <a:spAutoFit/>
          </a:bodyPr>
          <a:lstStyle/>
          <a:p>
            <a:pPr algn="ctr">
              <a:defRPr/>
            </a:pPr>
            <a:endParaRPr lang="en-US" sz="1400" b="1" dirty="0" smtClean="0">
              <a:solidFill>
                <a:schemeClr val="bg1"/>
              </a:solidFill>
            </a:endParaRPr>
          </a:p>
          <a:p>
            <a:pPr algn="ctr" defTabSz="801472">
              <a:defRPr/>
            </a:pPr>
            <a:r>
              <a:rPr lang="en-US" sz="1400" dirty="0" smtClean="0">
                <a:solidFill>
                  <a:schemeClr val="bg1"/>
                </a:solidFill>
                <a:latin typeface="Century Gothic" pitchFamily="34" charset="0"/>
              </a:rPr>
              <a:t> </a:t>
            </a:r>
            <a:r>
              <a:rPr lang="en-US" sz="1400" i="1" dirty="0">
                <a:solidFill>
                  <a:schemeClr val="bg1"/>
                </a:solidFill>
                <a:latin typeface="Century Gothic" pitchFamily="34" charset="0"/>
                <a:cs typeface="Arial" pitchFamily="34" charset="0"/>
              </a:rPr>
              <a:t>“Mascara is the best way </a:t>
            </a:r>
            <a:r>
              <a:rPr lang="en-US" sz="1400" b="1" i="1" dirty="0">
                <a:solidFill>
                  <a:schemeClr val="bg1"/>
                </a:solidFill>
                <a:latin typeface="Century Gothic" pitchFamily="34" charset="0"/>
                <a:cs typeface="Arial" pitchFamily="34" charset="0"/>
              </a:rPr>
              <a:t>to instantly rejuvenate a glance</a:t>
            </a:r>
            <a:r>
              <a:rPr lang="en-US" sz="1400" i="1" dirty="0">
                <a:solidFill>
                  <a:schemeClr val="bg1"/>
                </a:solidFill>
                <a:latin typeface="Century Gothic" pitchFamily="34" charset="0"/>
                <a:cs typeface="Arial" pitchFamily="34" charset="0"/>
              </a:rPr>
              <a:t> in </a:t>
            </a:r>
            <a:r>
              <a:rPr lang="en-US" sz="1400" i="1" dirty="0" smtClean="0">
                <a:solidFill>
                  <a:schemeClr val="bg1"/>
                </a:solidFill>
                <a:latin typeface="Century Gothic" pitchFamily="34" charset="0"/>
                <a:cs typeface="Arial" pitchFamily="34" charset="0"/>
              </a:rPr>
              <a:t>just one </a:t>
            </a:r>
            <a:r>
              <a:rPr lang="en-US" sz="1400" i="1" dirty="0">
                <a:solidFill>
                  <a:schemeClr val="bg1"/>
                </a:solidFill>
                <a:latin typeface="Century Gothic" pitchFamily="34" charset="0"/>
                <a:cs typeface="Arial" pitchFamily="34" charset="0"/>
              </a:rPr>
              <a:t>step”.</a:t>
            </a:r>
            <a:endParaRPr lang="fr-FR" sz="1400" dirty="0">
              <a:solidFill>
                <a:schemeClr val="bg1"/>
              </a:solidFill>
              <a:latin typeface="Century Gothic" pitchFamily="34" charset="0"/>
            </a:endParaRPr>
          </a:p>
        </p:txBody>
      </p:sp>
      <p:sp>
        <p:nvSpPr>
          <p:cNvPr id="18" name="Bulle ronde 4"/>
          <p:cNvSpPr>
            <a:spLocks noChangeArrowheads="1"/>
          </p:cNvSpPr>
          <p:nvPr/>
        </p:nvSpPr>
        <p:spPr bwMode="auto">
          <a:xfrm>
            <a:off x="5184575" y="3429000"/>
            <a:ext cx="3868938" cy="1831558"/>
          </a:xfrm>
          <a:prstGeom prst="wedgeEllipseCallout">
            <a:avLst>
              <a:gd name="adj1" fmla="val -86755"/>
              <a:gd name="adj2" fmla="val -76382"/>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631183" y="3710642"/>
            <a:ext cx="3117281" cy="1446550"/>
          </a:xfrm>
          <a:prstGeom prst="rect">
            <a:avLst/>
          </a:prstGeom>
          <a:noFill/>
        </p:spPr>
        <p:txBody>
          <a:bodyPr wrap="square">
            <a:spAutoFit/>
          </a:bodyPr>
          <a:lstStyle/>
          <a:p>
            <a:pPr defTabSz="801472">
              <a:defRPr/>
            </a:pPr>
            <a:r>
              <a:rPr lang="en-US" sz="1100" i="1" dirty="0" smtClean="0">
                <a:solidFill>
                  <a:schemeClr val="bg1"/>
                </a:solidFill>
                <a:latin typeface="Century Gothic" pitchFamily="34" charset="0"/>
              </a:rPr>
              <a:t>“</a:t>
            </a:r>
            <a:r>
              <a:rPr lang="en-US" sz="1100" i="1" dirty="0">
                <a:solidFill>
                  <a:schemeClr val="bg1"/>
                </a:solidFill>
                <a:latin typeface="Century Gothic" pitchFamily="34" charset="0"/>
              </a:rPr>
              <a:t>HR is </a:t>
            </a:r>
            <a:r>
              <a:rPr lang="en-US" sz="1100" b="1" i="1" dirty="0" smtClean="0">
                <a:solidFill>
                  <a:schemeClr val="bg1"/>
                </a:solidFill>
                <a:latin typeface="Century Gothic" pitchFamily="34" charset="0"/>
              </a:rPr>
              <a:t>the mascara expert </a:t>
            </a:r>
            <a:r>
              <a:rPr lang="en-US" sz="1100" i="1" dirty="0" smtClean="0">
                <a:solidFill>
                  <a:schemeClr val="bg1"/>
                </a:solidFill>
                <a:latin typeface="Century Gothic" pitchFamily="34" charset="0"/>
              </a:rPr>
              <a:t>with </a:t>
            </a:r>
            <a:r>
              <a:rPr lang="en-US" sz="1100" i="1" dirty="0">
                <a:solidFill>
                  <a:schemeClr val="bg1"/>
                </a:solidFill>
                <a:latin typeface="Century Gothic" pitchFamily="34" charset="0"/>
              </a:rPr>
              <a:t>more </a:t>
            </a:r>
            <a:r>
              <a:rPr lang="en-US" sz="1100" i="1" dirty="0" smtClean="0">
                <a:solidFill>
                  <a:schemeClr val="bg1"/>
                </a:solidFill>
                <a:latin typeface="Century Gothic" pitchFamily="34" charset="0"/>
              </a:rPr>
              <a:t>than </a:t>
            </a:r>
            <a:r>
              <a:rPr lang="en-US" sz="1100" b="1" i="1" dirty="0">
                <a:solidFill>
                  <a:schemeClr val="bg1"/>
                </a:solidFill>
                <a:latin typeface="Century Gothic" pitchFamily="34" charset="0"/>
              </a:rPr>
              <a:t>70 years of </a:t>
            </a:r>
            <a:r>
              <a:rPr lang="en-US" sz="1100" b="1" i="1" dirty="0" smtClean="0">
                <a:solidFill>
                  <a:schemeClr val="bg1"/>
                </a:solidFill>
                <a:latin typeface="Century Gothic" pitchFamily="34" charset="0"/>
              </a:rPr>
              <a:t>expertise</a:t>
            </a:r>
            <a:r>
              <a:rPr lang="en-US" sz="1100" i="1" dirty="0" smtClean="0">
                <a:solidFill>
                  <a:schemeClr val="bg1"/>
                </a:solidFill>
                <a:latin typeface="Century Gothic" pitchFamily="34" charset="0"/>
              </a:rPr>
              <a:t>.</a:t>
            </a:r>
            <a:r>
              <a:rPr lang="en-US" sz="1100" i="1" dirty="0">
                <a:solidFill>
                  <a:schemeClr val="bg1"/>
                </a:solidFill>
                <a:latin typeface="Century Gothic" pitchFamily="34" charset="0"/>
              </a:rPr>
              <a:t> </a:t>
            </a:r>
            <a:r>
              <a:rPr lang="en-US" sz="1100" i="1" dirty="0" smtClean="0">
                <a:solidFill>
                  <a:schemeClr val="bg1"/>
                </a:solidFill>
                <a:latin typeface="Century Gothic" pitchFamily="34" charset="0"/>
              </a:rPr>
              <a:t>HR </a:t>
            </a:r>
            <a:r>
              <a:rPr lang="en-US" sz="1100" b="1" i="1" dirty="0">
                <a:solidFill>
                  <a:schemeClr val="bg1"/>
                </a:solidFill>
                <a:latin typeface="Century Gothic" pitchFamily="34" charset="0"/>
              </a:rPr>
              <a:t>invented the first </a:t>
            </a:r>
            <a:r>
              <a:rPr lang="en-US" sz="1100" b="1" i="1" dirty="0" smtClean="0">
                <a:solidFill>
                  <a:schemeClr val="bg1"/>
                </a:solidFill>
                <a:latin typeface="Century Gothic" pitchFamily="34" charset="0"/>
              </a:rPr>
              <a:t>waterproof </a:t>
            </a:r>
            <a:r>
              <a:rPr lang="en-US" sz="1100" i="1" dirty="0">
                <a:solidFill>
                  <a:schemeClr val="bg1"/>
                </a:solidFill>
                <a:latin typeface="Century Gothic" pitchFamily="34" charset="0"/>
              </a:rPr>
              <a:t>mascara and the </a:t>
            </a:r>
            <a:r>
              <a:rPr lang="en-US" sz="1100" b="1" i="1" dirty="0">
                <a:solidFill>
                  <a:schemeClr val="bg1"/>
                </a:solidFill>
                <a:latin typeface="Century Gothic" pitchFamily="34" charset="0"/>
              </a:rPr>
              <a:t>first mascara in a </a:t>
            </a:r>
            <a:r>
              <a:rPr lang="en-US" sz="1100" b="1" i="1" dirty="0" smtClean="0">
                <a:solidFill>
                  <a:schemeClr val="bg1"/>
                </a:solidFill>
                <a:latin typeface="Century Gothic" pitchFamily="34" charset="0"/>
              </a:rPr>
              <a:t>tube </a:t>
            </a:r>
            <a:r>
              <a:rPr lang="en-US" sz="1100" i="1" dirty="0" smtClean="0">
                <a:solidFill>
                  <a:schemeClr val="bg1"/>
                </a:solidFill>
                <a:latin typeface="Century Gothic" pitchFamily="34" charset="0"/>
              </a:rPr>
              <a:t>of the </a:t>
            </a:r>
            <a:r>
              <a:rPr lang="en-US" sz="1100" b="1" i="1" dirty="0" smtClean="0">
                <a:solidFill>
                  <a:schemeClr val="bg1"/>
                </a:solidFill>
                <a:latin typeface="Century Gothic" pitchFamily="34" charset="0"/>
              </a:rPr>
              <a:t>mascara history</a:t>
            </a:r>
            <a:r>
              <a:rPr lang="en-US" sz="1100" i="1" dirty="0" smtClean="0">
                <a:solidFill>
                  <a:schemeClr val="bg1"/>
                </a:solidFill>
                <a:latin typeface="Century Gothic" pitchFamily="34" charset="0"/>
              </a:rPr>
              <a:t>. More </a:t>
            </a:r>
            <a:r>
              <a:rPr lang="en-US" sz="1100" i="1" dirty="0">
                <a:solidFill>
                  <a:schemeClr val="bg1"/>
                </a:solidFill>
                <a:latin typeface="Century Gothic" pitchFamily="34" charset="0"/>
              </a:rPr>
              <a:t>over, each of them </a:t>
            </a:r>
            <a:r>
              <a:rPr lang="en-US" sz="1100" i="1" dirty="0" smtClean="0">
                <a:solidFill>
                  <a:schemeClr val="bg1"/>
                </a:solidFill>
                <a:latin typeface="Century Gothic" pitchFamily="34" charset="0"/>
              </a:rPr>
              <a:t>is a </a:t>
            </a:r>
            <a:r>
              <a:rPr lang="en-US" sz="1100" i="1" dirty="0">
                <a:solidFill>
                  <a:schemeClr val="bg1"/>
                </a:solidFill>
                <a:latin typeface="Century Gothic" pitchFamily="34" charset="0"/>
              </a:rPr>
              <a:t>real </a:t>
            </a:r>
            <a:r>
              <a:rPr lang="en-US" sz="1100" b="1" i="1" dirty="0" smtClean="0">
                <a:solidFill>
                  <a:schemeClr val="bg1"/>
                </a:solidFill>
                <a:latin typeface="Century Gothic" pitchFamily="34" charset="0"/>
              </a:rPr>
              <a:t>jewel, very trendy and  the first and best decorated mascaras in the market!</a:t>
            </a:r>
            <a:r>
              <a:rPr lang="en-US" sz="1100" i="1" dirty="0" smtClean="0">
                <a:solidFill>
                  <a:schemeClr val="bg1"/>
                </a:solidFill>
                <a:latin typeface="Century Gothic" pitchFamily="34" charset="0"/>
              </a:rPr>
              <a:t>”</a:t>
            </a:r>
            <a:endParaRPr lang="en-US" sz="1100" i="1" dirty="0">
              <a:solidFill>
                <a:schemeClr val="bg1"/>
              </a:solidFill>
              <a:latin typeface="Century Gothic" pitchFamily="34" charset="0"/>
            </a:endParaRPr>
          </a:p>
          <a:p>
            <a:pPr algn="ctr">
              <a:defRPr/>
            </a:pPr>
            <a:endParaRPr lang="en-US" sz="1100" dirty="0">
              <a:solidFill>
                <a:schemeClr val="bg1"/>
              </a:solidFill>
            </a:endParaRPr>
          </a:p>
        </p:txBody>
      </p:sp>
      <p:sp>
        <p:nvSpPr>
          <p:cNvPr id="31" name="Flèche droite 30"/>
          <p:cNvSpPr/>
          <p:nvPr/>
        </p:nvSpPr>
        <p:spPr bwMode="auto">
          <a:xfrm rot="5400000">
            <a:off x="6679418" y="292494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24" name="Picture 10" descr="tarce noir lase r"/>
          <p:cNvPicPr>
            <a:picLocks noChangeAspect="1" noChangeArrowheads="1"/>
          </p:cNvPicPr>
          <p:nvPr/>
        </p:nvPicPr>
        <p:blipFill>
          <a:blip r:embed="rId5" cstate="print">
            <a:extLst>
              <a:ext uri="{28A0092B-C50C-407E-A947-70E740481C1C}">
                <a14:useLocalDpi xmlns:a14="http://schemas.microsoft.com/office/drawing/2010/main" val="0"/>
              </a:ext>
            </a:extLst>
          </a:blip>
          <a:srcRect b="4404"/>
          <a:stretch>
            <a:fillRect/>
          </a:stretch>
        </p:blipFill>
        <p:spPr bwMode="auto">
          <a:xfrm>
            <a:off x="8542908" y="3837395"/>
            <a:ext cx="411111" cy="101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droite 9"/>
          <p:cNvSpPr/>
          <p:nvPr/>
        </p:nvSpPr>
        <p:spPr bwMode="auto">
          <a:xfrm rot="5400000">
            <a:off x="6732240" y="5296621"/>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
        <p:nvSpPr>
          <p:cNvPr id="11" name="ZoneTexte 10"/>
          <p:cNvSpPr txBox="1"/>
          <p:nvPr/>
        </p:nvSpPr>
        <p:spPr>
          <a:xfrm>
            <a:off x="5301687" y="5970766"/>
            <a:ext cx="3789820" cy="338554"/>
          </a:xfrm>
          <a:prstGeom prst="rect">
            <a:avLst/>
          </a:prstGeom>
          <a:noFill/>
          <a:ln>
            <a:solidFill>
              <a:schemeClr val="bg1"/>
            </a:solidFill>
          </a:ln>
        </p:spPr>
        <p:txBody>
          <a:bodyPr wrap="none" rtlCol="0">
            <a:spAutoFit/>
          </a:bodyPr>
          <a:lstStyle/>
          <a:p>
            <a:r>
              <a:rPr lang="fr-FR" sz="1600" dirty="0" smtClean="0">
                <a:solidFill>
                  <a:srgbClr val="FFFFFF"/>
                </a:solidFill>
              </a:rPr>
              <a:t>PROPOSE A 5’ EYE MAKE-UP SERVICE</a:t>
            </a:r>
            <a:endParaRPr lang="fr-FR" sz="1600" dirty="0">
              <a:solidFill>
                <a:srgbClr val="FFFFFF"/>
              </a:solidFill>
            </a:endParaRPr>
          </a:p>
        </p:txBody>
      </p:sp>
    </p:spTree>
    <p:extLst>
      <p:ext uri="{BB962C8B-B14F-4D97-AF65-F5344CB8AC3E}">
        <p14:creationId xmlns:p14="http://schemas.microsoft.com/office/powerpoint/2010/main" val="1852614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19" grpId="0"/>
      <p:bldP spid="31"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EYE CONTOUR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LASH QUEEN MYSTIC BLACKS MASCARAS</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932041" y="2924943"/>
            <a:ext cx="3960439" cy="3146868"/>
          </a:xfrm>
          <a:prstGeom prst="wedgeEllipseCallout">
            <a:avLst>
              <a:gd name="adj1" fmla="val -88819"/>
              <a:gd name="adj2" fmla="val -62560"/>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402606" y="3440321"/>
            <a:ext cx="3180341" cy="2800767"/>
          </a:xfrm>
          <a:prstGeom prst="rect">
            <a:avLst/>
          </a:prstGeom>
          <a:noFill/>
        </p:spPr>
        <p:txBody>
          <a:bodyPr wrap="square">
            <a:spAutoFit/>
          </a:bodyPr>
          <a:lstStyle/>
          <a:p>
            <a:pPr algn="just"/>
            <a:r>
              <a:rPr lang="en-US" sz="1100" i="1" dirty="0" smtClean="0">
                <a:solidFill>
                  <a:schemeClr val="bg1"/>
                </a:solidFill>
                <a:latin typeface="Century Gothic" pitchFamily="34" charset="0"/>
              </a:rPr>
              <a:t>“</a:t>
            </a:r>
            <a:r>
              <a:rPr lang="en-US" sz="1100" i="1" dirty="0">
                <a:solidFill>
                  <a:schemeClr val="bg1"/>
                </a:solidFill>
                <a:latin typeface="Century Gothic" pitchFamily="34" charset="0"/>
              </a:rPr>
              <a:t>HR is </a:t>
            </a:r>
            <a:r>
              <a:rPr lang="en-US" sz="1100" b="1" i="1" dirty="0" smtClean="0">
                <a:solidFill>
                  <a:schemeClr val="bg1"/>
                </a:solidFill>
                <a:latin typeface="Century Gothic" pitchFamily="34" charset="0"/>
              </a:rPr>
              <a:t>the mascara expert </a:t>
            </a:r>
            <a:r>
              <a:rPr lang="en-US" sz="1100" i="1" dirty="0" smtClean="0">
                <a:solidFill>
                  <a:schemeClr val="bg1"/>
                </a:solidFill>
                <a:latin typeface="Century Gothic" pitchFamily="34" charset="0"/>
              </a:rPr>
              <a:t>with </a:t>
            </a:r>
            <a:r>
              <a:rPr lang="en-US" sz="1100" i="1" dirty="0">
                <a:solidFill>
                  <a:schemeClr val="bg1"/>
                </a:solidFill>
                <a:latin typeface="Century Gothic" pitchFamily="34" charset="0"/>
              </a:rPr>
              <a:t>more </a:t>
            </a:r>
            <a:endParaRPr lang="en-US" sz="1100" i="1" dirty="0" smtClean="0">
              <a:solidFill>
                <a:schemeClr val="bg1"/>
              </a:solidFill>
              <a:latin typeface="Century Gothic" pitchFamily="34" charset="0"/>
            </a:endParaRPr>
          </a:p>
          <a:p>
            <a:pPr algn="just"/>
            <a:r>
              <a:rPr lang="en-US" sz="1100" i="1" dirty="0" smtClean="0">
                <a:solidFill>
                  <a:schemeClr val="bg1"/>
                </a:solidFill>
                <a:latin typeface="Century Gothic" pitchFamily="34" charset="0"/>
              </a:rPr>
              <a:t>than </a:t>
            </a:r>
            <a:r>
              <a:rPr lang="en-US" sz="1100" b="1" i="1" dirty="0">
                <a:solidFill>
                  <a:schemeClr val="bg1"/>
                </a:solidFill>
                <a:latin typeface="Century Gothic" pitchFamily="34" charset="0"/>
              </a:rPr>
              <a:t>70 years of expertise</a:t>
            </a:r>
            <a:r>
              <a:rPr lang="en-US" sz="1100" i="1" dirty="0">
                <a:solidFill>
                  <a:schemeClr val="bg1"/>
                </a:solidFill>
                <a:latin typeface="Century Gothic" pitchFamily="34" charset="0"/>
              </a:rPr>
              <a:t> in mascara, because </a:t>
            </a:r>
            <a:r>
              <a:rPr lang="en-US" sz="1100" b="1" i="1" dirty="0">
                <a:solidFill>
                  <a:schemeClr val="bg1"/>
                </a:solidFill>
                <a:latin typeface="Century Gothic" pitchFamily="34" charset="0"/>
              </a:rPr>
              <a:t>HR invented</a:t>
            </a:r>
            <a:r>
              <a:rPr lang="en-US" sz="1100" i="1" dirty="0">
                <a:solidFill>
                  <a:schemeClr val="bg1"/>
                </a:solidFill>
                <a:latin typeface="Century Gothic" pitchFamily="34" charset="0"/>
              </a:rPr>
              <a:t> the </a:t>
            </a:r>
            <a:r>
              <a:rPr lang="en-US" sz="1100" b="1" i="1" dirty="0">
                <a:solidFill>
                  <a:schemeClr val="bg1"/>
                </a:solidFill>
                <a:latin typeface="Century Gothic" pitchFamily="34" charset="0"/>
              </a:rPr>
              <a:t>first </a:t>
            </a:r>
            <a:r>
              <a:rPr lang="en-US" sz="1100" b="1" i="1" dirty="0" smtClean="0">
                <a:solidFill>
                  <a:schemeClr val="bg1"/>
                </a:solidFill>
                <a:latin typeface="Century Gothic" pitchFamily="34" charset="0"/>
              </a:rPr>
              <a:t>waterproof </a:t>
            </a:r>
            <a:r>
              <a:rPr lang="en-US" sz="1100" i="1" dirty="0" smtClean="0">
                <a:solidFill>
                  <a:schemeClr val="bg1"/>
                </a:solidFill>
                <a:latin typeface="Century Gothic" pitchFamily="34" charset="0"/>
              </a:rPr>
              <a:t>mascara </a:t>
            </a:r>
            <a:r>
              <a:rPr lang="en-US" sz="1100" i="1" dirty="0">
                <a:solidFill>
                  <a:schemeClr val="bg1"/>
                </a:solidFill>
                <a:latin typeface="Century Gothic" pitchFamily="34" charset="0"/>
              </a:rPr>
              <a:t>and the </a:t>
            </a:r>
            <a:r>
              <a:rPr lang="en-US" sz="1100" b="1" i="1" dirty="0">
                <a:solidFill>
                  <a:schemeClr val="bg1"/>
                </a:solidFill>
                <a:latin typeface="Century Gothic" pitchFamily="34" charset="0"/>
              </a:rPr>
              <a:t>first mascara in a tube </a:t>
            </a:r>
            <a:r>
              <a:rPr lang="en-US" sz="1100" i="1" dirty="0">
                <a:solidFill>
                  <a:schemeClr val="bg1"/>
                </a:solidFill>
                <a:latin typeface="Century Gothic" pitchFamily="34" charset="0"/>
              </a:rPr>
              <a:t>of the </a:t>
            </a:r>
            <a:r>
              <a:rPr lang="en-US" sz="1100" b="1" i="1" dirty="0">
                <a:solidFill>
                  <a:schemeClr val="bg1"/>
                </a:solidFill>
                <a:latin typeface="Century Gothic" pitchFamily="34" charset="0"/>
              </a:rPr>
              <a:t>mascaras </a:t>
            </a:r>
            <a:r>
              <a:rPr lang="en-US" sz="1100" b="1" i="1" dirty="0" smtClean="0">
                <a:solidFill>
                  <a:schemeClr val="bg1"/>
                </a:solidFill>
                <a:latin typeface="Century Gothic" pitchFamily="34" charset="0"/>
              </a:rPr>
              <a:t>history</a:t>
            </a:r>
            <a:r>
              <a:rPr lang="en-US" sz="1100" i="1" dirty="0" smtClean="0">
                <a:solidFill>
                  <a:schemeClr val="bg1"/>
                </a:solidFill>
                <a:latin typeface="Century Gothic" pitchFamily="34" charset="0"/>
              </a:rPr>
              <a:t>.”</a:t>
            </a:r>
          </a:p>
          <a:p>
            <a:pPr algn="just"/>
            <a:endParaRPr lang="en-US" sz="1100" i="1" dirty="0" smtClean="0">
              <a:solidFill>
                <a:schemeClr val="bg1"/>
              </a:solidFill>
              <a:latin typeface="Century Gothic" pitchFamily="34" charset="0"/>
            </a:endParaRPr>
          </a:p>
          <a:p>
            <a:pPr algn="just"/>
            <a:r>
              <a:rPr lang="en-US" sz="1100" i="1" dirty="0" smtClean="0">
                <a:solidFill>
                  <a:schemeClr val="bg1"/>
                </a:solidFill>
                <a:latin typeface="Century Gothic" pitchFamily="34" charset="0"/>
              </a:rPr>
              <a:t>“LASH QUEEN MYSTIC BLACKS, is </a:t>
            </a:r>
            <a:r>
              <a:rPr lang="en-US" sz="1100" b="1" i="1" dirty="0" smtClean="0">
                <a:solidFill>
                  <a:schemeClr val="bg1"/>
                </a:solidFill>
                <a:latin typeface="Century Gothic" pitchFamily="34" charset="0"/>
              </a:rPr>
              <a:t>THE</a:t>
            </a:r>
            <a:r>
              <a:rPr lang="en-US" sz="1100" i="1" dirty="0" smtClean="0">
                <a:solidFill>
                  <a:schemeClr val="bg1"/>
                </a:solidFill>
                <a:latin typeface="Century Gothic" pitchFamily="34" charset="0"/>
              </a:rPr>
              <a:t> mascara that </a:t>
            </a:r>
            <a:r>
              <a:rPr lang="en-US" sz="1100" i="1" dirty="0">
                <a:solidFill>
                  <a:schemeClr val="bg1"/>
                </a:solidFill>
                <a:latin typeface="Century Gothic" pitchFamily="34" charset="0"/>
              </a:rPr>
              <a:t>will </a:t>
            </a:r>
            <a:r>
              <a:rPr lang="en-US" sz="1100" b="1" i="1" dirty="0" smtClean="0">
                <a:solidFill>
                  <a:schemeClr val="bg1"/>
                </a:solidFill>
                <a:latin typeface="Century Gothic" pitchFamily="34" charset="0"/>
              </a:rPr>
              <a:t>provide </a:t>
            </a:r>
            <a:r>
              <a:rPr lang="en-US" sz="1100" i="1" dirty="0" smtClean="0">
                <a:solidFill>
                  <a:schemeClr val="bg1"/>
                </a:solidFill>
                <a:latin typeface="Century Gothic" pitchFamily="34" charset="0"/>
              </a:rPr>
              <a:t>you,</a:t>
            </a:r>
            <a:r>
              <a:rPr lang="en-US" sz="1100" b="1" i="1" dirty="0" smtClean="0">
                <a:solidFill>
                  <a:schemeClr val="bg1"/>
                </a:solidFill>
                <a:latin typeface="Century Gothic" pitchFamily="34" charset="0"/>
              </a:rPr>
              <a:t> volume and lash-liner effect </a:t>
            </a:r>
            <a:r>
              <a:rPr lang="en-US" sz="1100" b="1" i="1" dirty="0">
                <a:solidFill>
                  <a:schemeClr val="bg1"/>
                </a:solidFill>
                <a:latin typeface="Century Gothic" pitchFamily="34" charset="0"/>
              </a:rPr>
              <a:t>without </a:t>
            </a:r>
            <a:r>
              <a:rPr lang="en-US" sz="1100" b="1" i="1" dirty="0" smtClean="0">
                <a:solidFill>
                  <a:schemeClr val="bg1"/>
                </a:solidFill>
                <a:latin typeface="Century Gothic" pitchFamily="34" charset="0"/>
              </a:rPr>
              <a:t>sharp line </a:t>
            </a:r>
            <a:r>
              <a:rPr lang="en-US" sz="1100" i="1" dirty="0" smtClean="0">
                <a:solidFill>
                  <a:schemeClr val="bg1"/>
                </a:solidFill>
                <a:latin typeface="Century Gothic" pitchFamily="34" charset="0"/>
              </a:rPr>
              <a:t>in one stroke</a:t>
            </a:r>
            <a:r>
              <a:rPr lang="en-US" sz="1100" b="1" i="1" dirty="0" smtClean="0">
                <a:solidFill>
                  <a:schemeClr val="bg1"/>
                </a:solidFill>
                <a:latin typeface="Century Gothic" pitchFamily="34" charset="0"/>
              </a:rPr>
              <a:t>!</a:t>
            </a:r>
          </a:p>
          <a:p>
            <a:pPr algn="just"/>
            <a:endParaRPr lang="en-US" sz="1100" b="1" i="1" dirty="0" smtClean="0">
              <a:solidFill>
                <a:schemeClr val="bg1"/>
              </a:solidFill>
              <a:latin typeface="Century Gothic" pitchFamily="34" charset="0"/>
            </a:endParaRPr>
          </a:p>
          <a:p>
            <a:pPr algn="ctr"/>
            <a:r>
              <a:rPr lang="en-US" sz="1100" b="1" i="1" dirty="0" smtClean="0">
                <a:solidFill>
                  <a:schemeClr val="bg1"/>
                </a:solidFill>
                <a:latin typeface="Century Gothic" pitchFamily="34" charset="0"/>
              </a:rPr>
              <a:t>It is the mascara that you need if you</a:t>
            </a:r>
          </a:p>
          <a:p>
            <a:pPr algn="ctr"/>
            <a:r>
              <a:rPr lang="en-US" sz="1100" b="1" i="1" dirty="0">
                <a:solidFill>
                  <a:schemeClr val="bg1"/>
                </a:solidFill>
                <a:latin typeface="Century Gothic" pitchFamily="34" charset="0"/>
              </a:rPr>
              <a:t>w</a:t>
            </a:r>
            <a:r>
              <a:rPr lang="en-US" sz="1100" b="1" i="1" dirty="0" smtClean="0">
                <a:solidFill>
                  <a:schemeClr val="bg1"/>
                </a:solidFill>
                <a:latin typeface="Century Gothic" pitchFamily="34" charset="0"/>
              </a:rPr>
              <a:t>ant to define your lash-line</a:t>
            </a:r>
            <a:endParaRPr lang="en-US" sz="1100" b="1" i="1" dirty="0">
              <a:solidFill>
                <a:schemeClr val="bg1"/>
              </a:solidFill>
              <a:latin typeface="Century Gothic" pitchFamily="34" charset="0"/>
            </a:endParaRPr>
          </a:p>
          <a:p>
            <a:pPr algn="ctr"/>
            <a:r>
              <a:rPr lang="en-US" sz="1100" b="1" i="1" dirty="0" smtClean="0">
                <a:solidFill>
                  <a:schemeClr val="bg1"/>
                </a:solidFill>
                <a:latin typeface="Century Gothic" pitchFamily="34" charset="0"/>
              </a:rPr>
              <a:t>and  if you don’t like liner !</a:t>
            </a:r>
            <a:r>
              <a:rPr lang="en-US" sz="1100" i="1" dirty="0" smtClean="0">
                <a:solidFill>
                  <a:schemeClr val="bg1"/>
                </a:solidFill>
                <a:latin typeface="Century Gothic" pitchFamily="34" charset="0"/>
              </a:rPr>
              <a:t>”</a:t>
            </a:r>
            <a:endParaRPr lang="en-US" sz="1100" i="1" dirty="0">
              <a:solidFill>
                <a:schemeClr val="bg1"/>
              </a:solidFill>
              <a:latin typeface="Century Gothic" pitchFamily="34" charset="0"/>
            </a:endParaRPr>
          </a:p>
          <a:p>
            <a:pPr algn="just"/>
            <a:endParaRPr lang="en-US" sz="1100" i="1" dirty="0" smtClean="0">
              <a:solidFill>
                <a:schemeClr val="bg1"/>
              </a:solidFill>
              <a:latin typeface="Century Gothic" pitchFamily="34" charset="0"/>
            </a:endParaRPr>
          </a:p>
          <a:p>
            <a:pPr algn="just"/>
            <a:endParaRPr lang="en-US" sz="1100" i="1" dirty="0">
              <a:solidFill>
                <a:schemeClr val="bg1"/>
              </a:solidFill>
              <a:latin typeface="Century Gothic" pitchFamily="34" charset="0"/>
            </a:endParaRPr>
          </a:p>
        </p:txBody>
      </p:sp>
      <p:sp>
        <p:nvSpPr>
          <p:cNvPr id="14" name="ZoneTexte 13"/>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5" name="Flèche droite 14"/>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pic>
        <p:nvPicPr>
          <p:cNvPr id="11" name="Picture 2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98" r="43949"/>
          <a:stretch/>
        </p:blipFill>
        <p:spPr bwMode="auto">
          <a:xfrm>
            <a:off x="6732240" y="2282657"/>
            <a:ext cx="313345" cy="123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298" r="43949"/>
          <a:stretch/>
        </p:blipFill>
        <p:spPr bwMode="auto">
          <a:xfrm>
            <a:off x="2878788" y="4400571"/>
            <a:ext cx="204412" cy="80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11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EYE CONTOUR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SURREALIST MASCARAS</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932041" y="2924943"/>
            <a:ext cx="3960439" cy="2861595"/>
          </a:xfrm>
          <a:prstGeom prst="wedgeEllipseCallout">
            <a:avLst>
              <a:gd name="adj1" fmla="val -88819"/>
              <a:gd name="adj2" fmla="val -62560"/>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402606" y="3440321"/>
            <a:ext cx="3180341" cy="2292935"/>
          </a:xfrm>
          <a:prstGeom prst="rect">
            <a:avLst/>
          </a:prstGeom>
          <a:noFill/>
        </p:spPr>
        <p:txBody>
          <a:bodyPr wrap="square">
            <a:spAutoFit/>
          </a:bodyPr>
          <a:lstStyle/>
          <a:p>
            <a:pPr algn="just"/>
            <a:r>
              <a:rPr lang="en-US" sz="1100" i="1" dirty="0" smtClean="0">
                <a:solidFill>
                  <a:schemeClr val="bg1"/>
                </a:solidFill>
                <a:latin typeface="Century Gothic" pitchFamily="34" charset="0"/>
              </a:rPr>
              <a:t>“</a:t>
            </a:r>
            <a:r>
              <a:rPr lang="en-US" sz="1100" i="1" dirty="0">
                <a:solidFill>
                  <a:schemeClr val="bg1"/>
                </a:solidFill>
                <a:latin typeface="Century Gothic" pitchFamily="34" charset="0"/>
              </a:rPr>
              <a:t>HR is </a:t>
            </a:r>
            <a:r>
              <a:rPr lang="en-US" sz="1100" b="1" i="1" dirty="0" smtClean="0">
                <a:solidFill>
                  <a:schemeClr val="bg1"/>
                </a:solidFill>
                <a:latin typeface="Century Gothic" pitchFamily="34" charset="0"/>
              </a:rPr>
              <a:t>the mascara expert </a:t>
            </a:r>
            <a:r>
              <a:rPr lang="en-US" sz="1100" i="1" dirty="0" smtClean="0">
                <a:solidFill>
                  <a:schemeClr val="bg1"/>
                </a:solidFill>
                <a:latin typeface="Century Gothic" pitchFamily="34" charset="0"/>
              </a:rPr>
              <a:t>with </a:t>
            </a:r>
            <a:r>
              <a:rPr lang="en-US" sz="1100" i="1" dirty="0">
                <a:solidFill>
                  <a:schemeClr val="bg1"/>
                </a:solidFill>
                <a:latin typeface="Century Gothic" pitchFamily="34" charset="0"/>
              </a:rPr>
              <a:t>more </a:t>
            </a:r>
            <a:endParaRPr lang="en-US" sz="1100" i="1" dirty="0" smtClean="0">
              <a:solidFill>
                <a:schemeClr val="bg1"/>
              </a:solidFill>
              <a:latin typeface="Century Gothic" pitchFamily="34" charset="0"/>
            </a:endParaRPr>
          </a:p>
          <a:p>
            <a:pPr algn="just"/>
            <a:r>
              <a:rPr lang="en-US" sz="1100" i="1" dirty="0" smtClean="0">
                <a:solidFill>
                  <a:schemeClr val="bg1"/>
                </a:solidFill>
                <a:latin typeface="Century Gothic" pitchFamily="34" charset="0"/>
              </a:rPr>
              <a:t>than </a:t>
            </a:r>
            <a:r>
              <a:rPr lang="en-US" sz="1100" b="1" i="1" dirty="0">
                <a:solidFill>
                  <a:schemeClr val="bg1"/>
                </a:solidFill>
                <a:latin typeface="Century Gothic" pitchFamily="34" charset="0"/>
              </a:rPr>
              <a:t>70 years of expertise</a:t>
            </a:r>
            <a:r>
              <a:rPr lang="en-US" sz="1100" i="1" dirty="0">
                <a:solidFill>
                  <a:schemeClr val="bg1"/>
                </a:solidFill>
                <a:latin typeface="Century Gothic" pitchFamily="34" charset="0"/>
              </a:rPr>
              <a:t> in mascara, because </a:t>
            </a:r>
            <a:r>
              <a:rPr lang="en-US" sz="1100" b="1" i="1" dirty="0">
                <a:solidFill>
                  <a:schemeClr val="bg1"/>
                </a:solidFill>
                <a:latin typeface="Century Gothic" pitchFamily="34" charset="0"/>
              </a:rPr>
              <a:t>HR invented</a:t>
            </a:r>
            <a:r>
              <a:rPr lang="en-US" sz="1100" i="1" dirty="0">
                <a:solidFill>
                  <a:schemeClr val="bg1"/>
                </a:solidFill>
                <a:latin typeface="Century Gothic" pitchFamily="34" charset="0"/>
              </a:rPr>
              <a:t> the </a:t>
            </a:r>
            <a:r>
              <a:rPr lang="en-US" sz="1100" b="1" i="1" dirty="0">
                <a:solidFill>
                  <a:schemeClr val="bg1"/>
                </a:solidFill>
                <a:latin typeface="Century Gothic" pitchFamily="34" charset="0"/>
              </a:rPr>
              <a:t>first </a:t>
            </a:r>
            <a:r>
              <a:rPr lang="en-US" sz="1100" b="1" i="1" dirty="0" smtClean="0">
                <a:solidFill>
                  <a:schemeClr val="bg1"/>
                </a:solidFill>
                <a:latin typeface="Century Gothic" pitchFamily="34" charset="0"/>
              </a:rPr>
              <a:t>waterproof </a:t>
            </a:r>
            <a:r>
              <a:rPr lang="en-US" sz="1100" i="1" dirty="0" smtClean="0">
                <a:solidFill>
                  <a:schemeClr val="bg1"/>
                </a:solidFill>
                <a:latin typeface="Century Gothic" pitchFamily="34" charset="0"/>
              </a:rPr>
              <a:t>mascara </a:t>
            </a:r>
            <a:r>
              <a:rPr lang="en-US" sz="1100" i="1" dirty="0">
                <a:solidFill>
                  <a:schemeClr val="bg1"/>
                </a:solidFill>
                <a:latin typeface="Century Gothic" pitchFamily="34" charset="0"/>
              </a:rPr>
              <a:t>and the </a:t>
            </a:r>
            <a:r>
              <a:rPr lang="en-US" sz="1100" b="1" i="1" dirty="0">
                <a:solidFill>
                  <a:schemeClr val="bg1"/>
                </a:solidFill>
                <a:latin typeface="Century Gothic" pitchFamily="34" charset="0"/>
              </a:rPr>
              <a:t>first mascara in a tube </a:t>
            </a:r>
            <a:r>
              <a:rPr lang="en-US" sz="1100" i="1" dirty="0">
                <a:solidFill>
                  <a:schemeClr val="bg1"/>
                </a:solidFill>
                <a:latin typeface="Century Gothic" pitchFamily="34" charset="0"/>
              </a:rPr>
              <a:t>of the </a:t>
            </a:r>
            <a:r>
              <a:rPr lang="en-US" sz="1100" b="1" i="1" dirty="0">
                <a:solidFill>
                  <a:schemeClr val="bg1"/>
                </a:solidFill>
                <a:latin typeface="Century Gothic" pitchFamily="34" charset="0"/>
              </a:rPr>
              <a:t>mascaras </a:t>
            </a:r>
            <a:r>
              <a:rPr lang="en-US" sz="1100" b="1" i="1" dirty="0" smtClean="0">
                <a:solidFill>
                  <a:schemeClr val="bg1"/>
                </a:solidFill>
                <a:latin typeface="Century Gothic" pitchFamily="34" charset="0"/>
              </a:rPr>
              <a:t>history</a:t>
            </a:r>
            <a:r>
              <a:rPr lang="en-US" sz="1100" i="1" dirty="0" smtClean="0">
                <a:solidFill>
                  <a:schemeClr val="bg1"/>
                </a:solidFill>
                <a:latin typeface="Century Gothic" pitchFamily="34" charset="0"/>
              </a:rPr>
              <a:t>.”</a:t>
            </a:r>
          </a:p>
          <a:p>
            <a:pPr algn="just"/>
            <a:endParaRPr lang="en-US" sz="1100" i="1" dirty="0" smtClean="0">
              <a:solidFill>
                <a:schemeClr val="bg1"/>
              </a:solidFill>
              <a:latin typeface="Century Gothic" pitchFamily="34" charset="0"/>
            </a:endParaRPr>
          </a:p>
          <a:p>
            <a:pPr algn="just"/>
            <a:r>
              <a:rPr lang="en-US" sz="1100" i="1" dirty="0">
                <a:solidFill>
                  <a:schemeClr val="bg1"/>
                </a:solidFill>
                <a:latin typeface="Century Gothic" pitchFamily="34" charset="0"/>
              </a:rPr>
              <a:t>“SURREALIST </a:t>
            </a:r>
            <a:r>
              <a:rPr lang="en-US" sz="1100" i="1" dirty="0" smtClean="0">
                <a:solidFill>
                  <a:schemeClr val="bg1"/>
                </a:solidFill>
                <a:latin typeface="Century Gothic" pitchFamily="34" charset="0"/>
              </a:rPr>
              <a:t>EVERFRESH, is the </a:t>
            </a:r>
            <a:r>
              <a:rPr lang="en-US" sz="1100" b="1" i="1" dirty="0" smtClean="0">
                <a:solidFill>
                  <a:schemeClr val="bg1"/>
                </a:solidFill>
                <a:latin typeface="Century Gothic" pitchFamily="34" charset="0"/>
              </a:rPr>
              <a:t>first </a:t>
            </a:r>
            <a:r>
              <a:rPr lang="en-US" sz="1100" b="1" i="1" dirty="0">
                <a:solidFill>
                  <a:schemeClr val="bg1"/>
                </a:solidFill>
                <a:latin typeface="Century Gothic" pitchFamily="34" charset="0"/>
              </a:rPr>
              <a:t>mascara in the market</a:t>
            </a:r>
            <a:r>
              <a:rPr lang="en-US" sz="1100" i="1" dirty="0">
                <a:solidFill>
                  <a:schemeClr val="bg1"/>
                </a:solidFill>
                <a:latin typeface="Century Gothic" pitchFamily="34" charset="0"/>
              </a:rPr>
              <a:t> that will </a:t>
            </a:r>
            <a:r>
              <a:rPr lang="en-US" sz="1100" b="1" i="1" dirty="0">
                <a:solidFill>
                  <a:schemeClr val="bg1"/>
                </a:solidFill>
                <a:latin typeface="Century Gothic" pitchFamily="34" charset="0"/>
              </a:rPr>
              <a:t>never dries out </a:t>
            </a:r>
            <a:r>
              <a:rPr lang="en-US" sz="1100" b="1" i="1" dirty="0" smtClean="0">
                <a:solidFill>
                  <a:schemeClr val="bg1"/>
                </a:solidFill>
                <a:latin typeface="Century Gothic" pitchFamily="34" charset="0"/>
              </a:rPr>
              <a:t>in </a:t>
            </a:r>
            <a:r>
              <a:rPr lang="en-US" sz="1100" b="1" i="1" dirty="0">
                <a:solidFill>
                  <a:schemeClr val="bg1"/>
                </a:solidFill>
                <a:latin typeface="Century Gothic" pitchFamily="34" charset="0"/>
              </a:rPr>
              <a:t>its </a:t>
            </a:r>
            <a:r>
              <a:rPr lang="en-US" sz="1100" b="1" i="1" dirty="0" smtClean="0">
                <a:solidFill>
                  <a:schemeClr val="bg1"/>
                </a:solidFill>
                <a:latin typeface="Century Gothic" pitchFamily="34" charset="0"/>
              </a:rPr>
              <a:t>bottle</a:t>
            </a:r>
            <a:r>
              <a:rPr lang="en-US" sz="1100" i="1" dirty="0" smtClean="0">
                <a:solidFill>
                  <a:schemeClr val="bg1"/>
                </a:solidFill>
                <a:latin typeface="Century Gothic" pitchFamily="34" charset="0"/>
              </a:rPr>
              <a:t>. Your lashes will be </a:t>
            </a:r>
            <a:r>
              <a:rPr lang="en-US" sz="1100" b="1" i="1" dirty="0">
                <a:solidFill>
                  <a:schemeClr val="bg1"/>
                </a:solidFill>
                <a:latin typeface="Century Gothic" pitchFamily="34" charset="0"/>
              </a:rPr>
              <a:t>deployed </a:t>
            </a:r>
            <a:r>
              <a:rPr lang="en-US" sz="1100" b="1" i="1" dirty="0" smtClean="0">
                <a:solidFill>
                  <a:schemeClr val="bg1"/>
                </a:solidFill>
                <a:latin typeface="Century Gothic" pitchFamily="34" charset="0"/>
              </a:rPr>
              <a:t>with graphic </a:t>
            </a:r>
            <a:r>
              <a:rPr lang="en-US" sz="1100" b="1" i="1" dirty="0">
                <a:solidFill>
                  <a:schemeClr val="bg1"/>
                </a:solidFill>
                <a:latin typeface="Century Gothic" pitchFamily="34" charset="0"/>
              </a:rPr>
              <a:t>length</a:t>
            </a:r>
            <a:r>
              <a:rPr lang="en-US" sz="1100" i="1" dirty="0">
                <a:solidFill>
                  <a:schemeClr val="bg1"/>
                </a:solidFill>
                <a:latin typeface="Century Gothic" pitchFamily="34" charset="0"/>
              </a:rPr>
              <a:t>, from the first to the last drop”</a:t>
            </a:r>
          </a:p>
          <a:p>
            <a:pPr algn="just"/>
            <a:endParaRPr lang="en-US" sz="1100" i="1" dirty="0" smtClean="0">
              <a:solidFill>
                <a:schemeClr val="bg1"/>
              </a:solidFill>
              <a:latin typeface="Century Gothic" pitchFamily="34" charset="0"/>
            </a:endParaRPr>
          </a:p>
          <a:p>
            <a:pPr algn="just"/>
            <a:endParaRPr lang="en-US" sz="1100" i="1" dirty="0">
              <a:solidFill>
                <a:schemeClr val="bg1"/>
              </a:solidFill>
              <a:latin typeface="Century Gothic" pitchFamily="34" charset="0"/>
            </a:endParaRPr>
          </a:p>
        </p:txBody>
      </p:sp>
      <p:pic>
        <p:nvPicPr>
          <p:cNvPr id="12" name="Picture 43" descr="pack fermé SANS brosse et SANS splash co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8472" y="2345163"/>
            <a:ext cx="294304" cy="100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3" descr="pack fermé SANS brosse et SANS splash co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5769" y="4369286"/>
            <a:ext cx="250779" cy="86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5" name="Flèche droite 14"/>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232348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bwMode="auto">
          <a:xfrm>
            <a:off x="0" y="5949280"/>
            <a:ext cx="4543425" cy="908720"/>
          </a:xfrm>
          <a:prstGeom prst="rect">
            <a:avLst/>
          </a:prstGeom>
          <a:solidFill>
            <a:schemeClr val="bg2">
              <a:lumMod val="75000"/>
              <a:alpha val="4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
        <p:nvSpPr>
          <p:cNvPr id="11" name="Bulle ronde 4"/>
          <p:cNvSpPr>
            <a:spLocks noChangeArrowheads="1"/>
          </p:cNvSpPr>
          <p:nvPr/>
        </p:nvSpPr>
        <p:spPr bwMode="auto">
          <a:xfrm>
            <a:off x="4608511" y="1764998"/>
            <a:ext cx="4499993" cy="4252129"/>
          </a:xfrm>
          <a:prstGeom prst="wedgeEllipseCallout">
            <a:avLst>
              <a:gd name="adj1" fmla="val -70642"/>
              <a:gd name="adj2" fmla="val -27569"/>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2" name="ZoneTexte 11"/>
          <p:cNvSpPr txBox="1"/>
          <p:nvPr/>
        </p:nvSpPr>
        <p:spPr bwMode="auto">
          <a:xfrm>
            <a:off x="5004048" y="2111365"/>
            <a:ext cx="3816424" cy="3477875"/>
          </a:xfrm>
          <a:prstGeom prst="rect">
            <a:avLst/>
          </a:prstGeom>
          <a:noFill/>
        </p:spPr>
        <p:txBody>
          <a:bodyPr wrap="square">
            <a:spAutoFit/>
          </a:bodyPr>
          <a:lstStyle/>
          <a:p>
            <a:pPr algn="ctr">
              <a:defRPr/>
            </a:pPr>
            <a:r>
              <a:rPr lang="en-US" sz="1100" b="1" dirty="0" smtClean="0">
                <a:solidFill>
                  <a:schemeClr val="bg1"/>
                </a:solidFill>
              </a:rPr>
              <a:t>WHY </a:t>
            </a:r>
            <a:r>
              <a:rPr lang="en-US" sz="1100" b="1" dirty="0">
                <a:solidFill>
                  <a:schemeClr val="bg1"/>
                </a:solidFill>
              </a:rPr>
              <a:t>HELENA RUBINSTEIN SKINCARE?</a:t>
            </a:r>
          </a:p>
          <a:p>
            <a:pPr algn="ctr">
              <a:defRPr/>
            </a:pPr>
            <a:endParaRPr lang="en-US" sz="1100" dirty="0">
              <a:solidFill>
                <a:schemeClr val="bg1"/>
              </a:solidFill>
            </a:endParaRPr>
          </a:p>
          <a:p>
            <a:pPr algn="ctr">
              <a:defRPr/>
            </a:pPr>
            <a:r>
              <a:rPr lang="en-US" sz="1100" dirty="0" smtClean="0">
                <a:solidFill>
                  <a:schemeClr val="bg1"/>
                </a:solidFill>
              </a:rPr>
              <a:t>“HR </a:t>
            </a:r>
            <a:r>
              <a:rPr lang="en-US" sz="1100" dirty="0">
                <a:solidFill>
                  <a:schemeClr val="bg1"/>
                </a:solidFill>
              </a:rPr>
              <a:t>has more than </a:t>
            </a:r>
            <a:r>
              <a:rPr lang="en-US" sz="1100" b="1" dirty="0">
                <a:solidFill>
                  <a:schemeClr val="bg1"/>
                </a:solidFill>
              </a:rPr>
              <a:t>110 years of anti-ageing expertise</a:t>
            </a:r>
            <a:r>
              <a:rPr lang="en-US" sz="1100" dirty="0">
                <a:solidFill>
                  <a:schemeClr val="bg1"/>
                </a:solidFill>
              </a:rPr>
              <a:t>. </a:t>
            </a:r>
            <a:r>
              <a:rPr lang="en-US" sz="1100" dirty="0" smtClean="0">
                <a:solidFill>
                  <a:schemeClr val="bg1"/>
                </a:solidFill>
              </a:rPr>
              <a:t>Our products have </a:t>
            </a:r>
            <a:r>
              <a:rPr lang="en-US" sz="1100" dirty="0">
                <a:solidFill>
                  <a:schemeClr val="bg1"/>
                </a:solidFill>
              </a:rPr>
              <a:t>the </a:t>
            </a:r>
            <a:r>
              <a:rPr lang="en-US" sz="1100" b="1" dirty="0">
                <a:solidFill>
                  <a:schemeClr val="bg1"/>
                </a:solidFill>
              </a:rPr>
              <a:t>highest concentrations</a:t>
            </a:r>
            <a:r>
              <a:rPr lang="en-US" sz="1100" dirty="0">
                <a:solidFill>
                  <a:schemeClr val="bg1"/>
                </a:solidFill>
              </a:rPr>
              <a:t> and the </a:t>
            </a:r>
            <a:r>
              <a:rPr lang="en-US" sz="1100" b="1" dirty="0">
                <a:solidFill>
                  <a:schemeClr val="bg1"/>
                </a:solidFill>
              </a:rPr>
              <a:t>most sumptuous </a:t>
            </a:r>
            <a:r>
              <a:rPr lang="en-US" sz="1100" b="1" dirty="0" smtClean="0">
                <a:solidFill>
                  <a:schemeClr val="bg1"/>
                </a:solidFill>
              </a:rPr>
              <a:t>textures with amazing efficiency proven by independent laboratories</a:t>
            </a:r>
            <a:r>
              <a:rPr lang="en-US" sz="1100" dirty="0" smtClean="0">
                <a:solidFill>
                  <a:schemeClr val="bg1"/>
                </a:solidFill>
              </a:rPr>
              <a:t>.</a:t>
            </a:r>
            <a:endParaRPr lang="en-US" sz="1100" dirty="0">
              <a:solidFill>
                <a:schemeClr val="bg1"/>
              </a:solidFill>
            </a:endParaRPr>
          </a:p>
          <a:p>
            <a:pPr algn="ctr">
              <a:defRPr/>
            </a:pPr>
            <a:r>
              <a:rPr lang="en-US" sz="1100" dirty="0" smtClean="0">
                <a:solidFill>
                  <a:schemeClr val="bg1"/>
                </a:solidFill>
              </a:rPr>
              <a:t>We have </a:t>
            </a:r>
            <a:r>
              <a:rPr lang="en-US" sz="1100" b="1" dirty="0" smtClean="0">
                <a:solidFill>
                  <a:schemeClr val="bg1"/>
                </a:solidFill>
              </a:rPr>
              <a:t>no </a:t>
            </a:r>
            <a:r>
              <a:rPr lang="en-US" sz="1100" b="1" dirty="0">
                <a:solidFill>
                  <a:schemeClr val="bg1"/>
                </a:solidFill>
              </a:rPr>
              <a:t>advertising</a:t>
            </a:r>
            <a:r>
              <a:rPr lang="en-US" sz="1100" dirty="0">
                <a:solidFill>
                  <a:schemeClr val="bg1"/>
                </a:solidFill>
              </a:rPr>
              <a:t>, which means that </a:t>
            </a:r>
            <a:r>
              <a:rPr lang="en-US" sz="1100" b="1" dirty="0">
                <a:solidFill>
                  <a:schemeClr val="bg1"/>
                </a:solidFill>
              </a:rPr>
              <a:t>the price you pay </a:t>
            </a:r>
            <a:r>
              <a:rPr lang="en-US" sz="1100" dirty="0">
                <a:solidFill>
                  <a:schemeClr val="bg1"/>
                </a:solidFill>
              </a:rPr>
              <a:t>is only for the </a:t>
            </a:r>
            <a:r>
              <a:rPr lang="en-US" sz="1100" b="1" dirty="0">
                <a:solidFill>
                  <a:schemeClr val="bg1"/>
                </a:solidFill>
              </a:rPr>
              <a:t>research, active ingredients </a:t>
            </a:r>
            <a:r>
              <a:rPr lang="en-US" sz="1100" dirty="0">
                <a:solidFill>
                  <a:schemeClr val="bg1"/>
                </a:solidFill>
              </a:rPr>
              <a:t>and their </a:t>
            </a:r>
            <a:r>
              <a:rPr lang="en-US" sz="1100" b="1" dirty="0">
                <a:solidFill>
                  <a:schemeClr val="bg1"/>
                </a:solidFill>
              </a:rPr>
              <a:t>high concentrations</a:t>
            </a:r>
            <a:r>
              <a:rPr lang="en-US" sz="1100" dirty="0" smtClean="0">
                <a:solidFill>
                  <a:schemeClr val="bg1"/>
                </a:solidFill>
              </a:rPr>
              <a:t>.</a:t>
            </a:r>
          </a:p>
          <a:p>
            <a:pPr algn="ctr">
              <a:defRPr/>
            </a:pPr>
            <a:r>
              <a:rPr lang="en-US" sz="1100" dirty="0" smtClean="0">
                <a:solidFill>
                  <a:schemeClr val="bg1"/>
                </a:solidFill>
              </a:rPr>
              <a:t>It’s the only </a:t>
            </a:r>
            <a:r>
              <a:rPr lang="en-US" sz="1100" dirty="0">
                <a:solidFill>
                  <a:schemeClr val="bg1"/>
                </a:solidFill>
              </a:rPr>
              <a:t>brand to have a </a:t>
            </a:r>
            <a:r>
              <a:rPr lang="en-US" sz="1100" b="1" dirty="0">
                <a:solidFill>
                  <a:schemeClr val="bg1"/>
                </a:solidFill>
              </a:rPr>
              <a:t>unique partnership</a:t>
            </a:r>
            <a:r>
              <a:rPr lang="en-US" sz="1100" dirty="0">
                <a:solidFill>
                  <a:schemeClr val="bg1"/>
                </a:solidFill>
              </a:rPr>
              <a:t> with a renowned aesthetic medicine clinic, </a:t>
            </a:r>
            <a:r>
              <a:rPr lang="en-US" sz="1100" b="1" dirty="0">
                <a:solidFill>
                  <a:schemeClr val="bg1"/>
                </a:solidFill>
              </a:rPr>
              <a:t>LACLINIC-MONTREUX</a:t>
            </a:r>
            <a:r>
              <a:rPr lang="en-US" sz="1100" dirty="0">
                <a:solidFill>
                  <a:schemeClr val="bg1"/>
                </a:solidFill>
              </a:rPr>
              <a:t>, allowing </a:t>
            </a:r>
            <a:r>
              <a:rPr lang="en-US" sz="1100" dirty="0" smtClean="0">
                <a:solidFill>
                  <a:schemeClr val="bg1"/>
                </a:solidFill>
              </a:rPr>
              <a:t>us </a:t>
            </a:r>
            <a:r>
              <a:rPr lang="en-US" sz="1100" dirty="0">
                <a:solidFill>
                  <a:schemeClr val="bg1"/>
                </a:solidFill>
              </a:rPr>
              <a:t>to develop with aesthetic doctors, the Re-PLASTY range.  These products contain the </a:t>
            </a:r>
            <a:r>
              <a:rPr lang="en-US" sz="1100" b="1" dirty="0">
                <a:solidFill>
                  <a:schemeClr val="bg1"/>
                </a:solidFill>
              </a:rPr>
              <a:t>same active ingredients as those used in aesthetic medicine</a:t>
            </a:r>
            <a:r>
              <a:rPr lang="en-US" sz="1100" dirty="0">
                <a:solidFill>
                  <a:schemeClr val="bg1"/>
                </a:solidFill>
              </a:rPr>
              <a:t>, in the </a:t>
            </a:r>
            <a:r>
              <a:rPr lang="en-US" sz="1100" b="1" dirty="0">
                <a:solidFill>
                  <a:schemeClr val="bg1"/>
                </a:solidFill>
              </a:rPr>
              <a:t>highest concentrations</a:t>
            </a:r>
            <a:r>
              <a:rPr lang="en-US" sz="1100" dirty="0">
                <a:solidFill>
                  <a:schemeClr val="bg1"/>
                </a:solidFill>
              </a:rPr>
              <a:t>, allowing us to </a:t>
            </a:r>
            <a:r>
              <a:rPr lang="en-US" sz="1100" b="1" dirty="0">
                <a:solidFill>
                  <a:schemeClr val="bg1"/>
                </a:solidFill>
              </a:rPr>
              <a:t>reach aesthetic medicine efficiency</a:t>
            </a:r>
            <a:r>
              <a:rPr lang="en-US" sz="1100" dirty="0">
                <a:solidFill>
                  <a:schemeClr val="bg1"/>
                </a:solidFill>
              </a:rPr>
              <a:t>.</a:t>
            </a:r>
          </a:p>
          <a:p>
            <a:pPr algn="ctr">
              <a:defRPr/>
            </a:pPr>
            <a:r>
              <a:rPr lang="en-US" sz="1100" dirty="0">
                <a:solidFill>
                  <a:schemeClr val="bg1"/>
                </a:solidFill>
              </a:rPr>
              <a:t>For example, </a:t>
            </a:r>
            <a:r>
              <a:rPr lang="en-US" sz="1100" b="1" dirty="0">
                <a:solidFill>
                  <a:schemeClr val="bg1"/>
                </a:solidFill>
              </a:rPr>
              <a:t>15 days of Re-PLASTY </a:t>
            </a:r>
            <a:r>
              <a:rPr lang="en-US" sz="1100" b="1" dirty="0" err="1">
                <a:solidFill>
                  <a:schemeClr val="bg1"/>
                </a:solidFill>
              </a:rPr>
              <a:t>Mesolift</a:t>
            </a:r>
            <a:r>
              <a:rPr lang="en-US" sz="1100" b="1" dirty="0">
                <a:solidFill>
                  <a:schemeClr val="bg1"/>
                </a:solidFill>
              </a:rPr>
              <a:t> use = 1 session of </a:t>
            </a:r>
            <a:r>
              <a:rPr lang="en-US" sz="1100" b="1" dirty="0" err="1">
                <a:solidFill>
                  <a:schemeClr val="bg1"/>
                </a:solidFill>
              </a:rPr>
              <a:t>Mesolift</a:t>
            </a:r>
            <a:r>
              <a:rPr lang="en-US" sz="1100" dirty="0" smtClean="0">
                <a:solidFill>
                  <a:schemeClr val="bg1"/>
                </a:solidFill>
              </a:rPr>
              <a:t>.</a:t>
            </a:r>
            <a:endParaRPr lang="en-US" sz="1100" dirty="0">
              <a:solidFill>
                <a:schemeClr val="bg1"/>
              </a:solidFill>
            </a:endParaRPr>
          </a:p>
          <a:p>
            <a:pPr algn="ctr">
              <a:defRPr/>
            </a:pPr>
            <a:r>
              <a:rPr lang="en-US" sz="1100" b="1" dirty="0">
                <a:solidFill>
                  <a:schemeClr val="bg1"/>
                </a:solidFill>
              </a:rPr>
              <a:t>No other brand can say that</a:t>
            </a:r>
            <a:r>
              <a:rPr lang="en-US" sz="1100" b="1" dirty="0" smtClean="0">
                <a:solidFill>
                  <a:schemeClr val="bg1"/>
                </a:solidFill>
              </a:rPr>
              <a:t>!” </a:t>
            </a:r>
            <a:endParaRPr lang="en-US" sz="1100" b="1" dirty="0">
              <a:solidFill>
                <a:schemeClr val="bg1"/>
              </a:solidFill>
            </a:endParaRPr>
          </a:p>
        </p:txBody>
      </p:sp>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4" name="ZoneTexte 13"/>
          <p:cNvSpPr txBox="1"/>
          <p:nvPr/>
        </p:nvSpPr>
        <p:spPr bwMode="auto">
          <a:xfrm>
            <a:off x="1523826" y="1404958"/>
            <a:ext cx="1733188" cy="830997"/>
          </a:xfrm>
          <a:prstGeom prst="rect">
            <a:avLst/>
          </a:prstGeom>
          <a:noFill/>
        </p:spPr>
        <p:txBody>
          <a:bodyPr wrap="square">
            <a:spAutoFit/>
          </a:bodyPr>
          <a:lstStyle/>
          <a:p>
            <a:pPr>
              <a:defRPr/>
            </a:pPr>
            <a:r>
              <a:rPr lang="en-US" sz="1200" dirty="0">
                <a:solidFill>
                  <a:schemeClr val="bg1"/>
                </a:solidFill>
              </a:rPr>
              <a:t>“I am very happy </a:t>
            </a:r>
            <a:r>
              <a:rPr lang="en-US" sz="1200" dirty="0" smtClean="0">
                <a:solidFill>
                  <a:schemeClr val="bg1"/>
                </a:solidFill>
              </a:rPr>
              <a:t>with my Advanced Night Repair from </a:t>
            </a:r>
            <a:r>
              <a:rPr lang="en-US" sz="1200" b="1" dirty="0" smtClean="0">
                <a:solidFill>
                  <a:schemeClr val="bg1"/>
                </a:solidFill>
              </a:rPr>
              <a:t>Estee Lauder</a:t>
            </a:r>
            <a:r>
              <a:rPr lang="en-US" sz="1200" dirty="0" smtClean="0">
                <a:solidFill>
                  <a:schemeClr val="bg1"/>
                </a:solidFill>
              </a:rPr>
              <a:t>”.</a:t>
            </a:r>
            <a:endParaRPr lang="en-US" sz="1200" dirty="0">
              <a:solidFill>
                <a:schemeClr val="bg1"/>
              </a:solidFill>
            </a:endParaRPr>
          </a:p>
        </p:txBody>
      </p:sp>
      <p:sp>
        <p:nvSpPr>
          <p:cNvPr id="18" name="Rectangle 16"/>
          <p:cNvSpPr>
            <a:spLocks noChangeArrowheads="1"/>
          </p:cNvSpPr>
          <p:nvPr>
            <p:custDataLst>
              <p:tags r:id="rId1"/>
            </p:custDataLst>
          </p:nvPr>
        </p:nvSpPr>
        <p:spPr bwMode="auto">
          <a:xfrm>
            <a:off x="3619500" y="260068"/>
            <a:ext cx="5434013" cy="67710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MAINSTREAM</a:t>
            </a:r>
            <a:r>
              <a:rPr lang="en-US" sz="2800" dirty="0" smtClean="0">
                <a:solidFill>
                  <a:srgbClr val="B5A692"/>
                </a:solidFill>
              </a:rPr>
              <a:t> CUSTOMER</a:t>
            </a:r>
            <a:endParaRPr lang="en-US" sz="2800" dirty="0">
              <a:solidFill>
                <a:srgbClr val="B5A692"/>
              </a:solidFill>
            </a:endParaRPr>
          </a:p>
          <a:p>
            <a:pPr algn="r" fontAlgn="base">
              <a:spcBef>
                <a:spcPct val="0"/>
              </a:spcBef>
              <a:spcAft>
                <a:spcPct val="0"/>
              </a:spcAft>
            </a:pPr>
            <a:r>
              <a:rPr lang="en-US" sz="1600" dirty="0">
                <a:solidFill>
                  <a:srgbClr val="FFFFFF"/>
                </a:solidFill>
              </a:rPr>
              <a:t>WHY HR SKINCARE?</a:t>
            </a:r>
          </a:p>
        </p:txBody>
      </p:sp>
      <p:pic>
        <p:nvPicPr>
          <p:cNvPr id="21" name="Picture 18" descr="hydra_collagenist_creme"/>
          <p:cNvPicPr>
            <a:picLocks noChangeAspect="1" noChangeArrowheads="1"/>
          </p:cNvPicPr>
          <p:nvPr/>
        </p:nvPicPr>
        <p:blipFill>
          <a:blip r:embed="rId5" cstate="print">
            <a:extLst>
              <a:ext uri="{28A0092B-C50C-407E-A947-70E740481C1C}">
                <a14:useLocalDpi xmlns:a14="http://schemas.microsoft.com/office/drawing/2010/main" val="0"/>
              </a:ext>
            </a:extLst>
          </a:blip>
          <a:srcRect t="37218"/>
          <a:stretch>
            <a:fillRect/>
          </a:stretch>
        </p:blipFill>
        <p:spPr bwMode="auto">
          <a:xfrm>
            <a:off x="3052382" y="6418077"/>
            <a:ext cx="390077" cy="3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COLLAGENIST_V_LIFT_P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5149" y="6449200"/>
            <a:ext cx="411696" cy="36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descr="F:\HR CLAIRE\COLLAGENIST RE PLUMP\NEW PACKSHOTS\HR%20-%20Pot%20jour%20(DHD).png"/>
          <p:cNvPicPr>
            <a:picLocks noChangeAspect="1" noChangeArrowheads="1"/>
          </p:cNvPicPr>
          <p:nvPr/>
        </p:nvPicPr>
        <p:blipFill>
          <a:blip r:embed="rId7" cstate="print">
            <a:extLst>
              <a:ext uri="{28A0092B-C50C-407E-A947-70E740481C1C}">
                <a14:useLocalDpi xmlns:a14="http://schemas.microsoft.com/office/drawing/2010/main" val="0"/>
              </a:ext>
            </a:extLst>
          </a:blip>
          <a:srcRect l="24915" t="18913" r="19556" b="29388"/>
          <a:stretch>
            <a:fillRect/>
          </a:stretch>
        </p:blipFill>
        <p:spPr bwMode="auto">
          <a:xfrm>
            <a:off x="3581115" y="6418226"/>
            <a:ext cx="447732" cy="3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descr="PRODI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5911" y="6452158"/>
            <a:ext cx="349338" cy="37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048" y="6391268"/>
            <a:ext cx="606176" cy="48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 descr="PRO FILLER BOOK copie"/>
          <p:cNvPicPr>
            <a:picLocks noChangeAspect="1" noChangeArrowheads="1"/>
          </p:cNvPicPr>
          <p:nvPr/>
        </p:nvPicPr>
        <p:blipFill>
          <a:blip r:embed="rId10" cstate="print">
            <a:extLst>
              <a:ext uri="{28A0092B-C50C-407E-A947-70E740481C1C}">
                <a14:useLocalDpi xmlns:a14="http://schemas.microsoft.com/office/drawing/2010/main" val="0"/>
              </a:ext>
            </a:extLst>
          </a:blip>
          <a:srcRect l="28427" t="24596" r="26996" b="2036"/>
          <a:stretch>
            <a:fillRect/>
          </a:stretch>
        </p:blipFill>
        <p:spPr bwMode="auto">
          <a:xfrm>
            <a:off x="728746" y="6235122"/>
            <a:ext cx="165932" cy="5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8886f902-9a63-42d3-9764-b26f968b4d04@lore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214" y="6262494"/>
            <a:ext cx="191346" cy="5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dc5a0e45-2c7d-4052-9dc5-7bf1f4cd4b22@lore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25919" y="6167564"/>
            <a:ext cx="209285" cy="64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G:\DPLI_HELENA_RUBINSTEIN_POWER_Beauty\Service\4. Projects\4. Products\1. Skincare\1. Re-Plasty\AGE RECOVERY DAY\Visuals\Packshot\1211_HR 89212 Age Reco30V2.t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868" y="6378739"/>
            <a:ext cx="449285" cy="49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ncrypted-tbn3.gstatic.com/images?q=tbn:ANd9GcSG0t8OYP_bunqBFPSKByRk5GMki1VGf63LcG5RtJjVIAgf71Y4O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889" b="95111" l="9778" r="89778">
                        <a14:foregroundMark x1="30667" y1="64444" x2="29778" y2="68444"/>
                        <a14:backgroundMark x1="36444" y1="62667" x2="37333" y2="58222"/>
                        <a14:backgroundMark x1="44444" y1="44889" x2="46222" y2="41333"/>
                        <a14:backgroundMark x1="55111" y1="33778" x2="60444" y2="33778"/>
                      </a14:backgroundRemoval>
                    </a14:imgEffect>
                  </a14:imgLayer>
                </a14:imgProps>
              </a:ext>
              <a:ext uri="{28A0092B-C50C-407E-A947-70E740481C1C}">
                <a14:useLocalDpi xmlns:a14="http://schemas.microsoft.com/office/drawing/2010/main" val="0"/>
              </a:ext>
            </a:extLst>
          </a:blip>
          <a:srcRect/>
          <a:stretch>
            <a:fillRect/>
          </a:stretch>
        </p:blipFill>
        <p:spPr bwMode="auto">
          <a:xfrm>
            <a:off x="2915816" y="1484784"/>
            <a:ext cx="630479" cy="6304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C:\Documents and Settings\Claire.IMBERT.EMEA\Bureau\POWERCELL 2014\wetransfer-6285dd\HR - Pot Powercell (DBD).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8575" t="10122" r="18125" b="33333"/>
          <a:stretch/>
        </p:blipFill>
        <p:spPr bwMode="auto">
          <a:xfrm>
            <a:off x="2512743" y="6411484"/>
            <a:ext cx="352529" cy="39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descr="HR - Serum Powercell (DBD).png"/>
          <p:cNvPicPr>
            <a:picLocks noChangeAspect="1"/>
          </p:cNvPicPr>
          <p:nvPr/>
        </p:nvPicPr>
        <p:blipFill>
          <a:blip r:embed="rId17" cstate="print">
            <a:extLst>
              <a:ext uri="{28A0092B-C50C-407E-A947-70E740481C1C}">
                <a14:useLocalDpi xmlns:a14="http://schemas.microsoft.com/office/drawing/2010/main" val="0"/>
              </a:ext>
            </a:extLst>
          </a:blip>
          <a:srcRect t="8325" b="19794"/>
          <a:stretch>
            <a:fillRect/>
          </a:stretch>
        </p:blipFill>
        <p:spPr bwMode="auto">
          <a:xfrm>
            <a:off x="2069789" y="6196252"/>
            <a:ext cx="403845" cy="5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ZoneTexte 33"/>
          <p:cNvSpPr txBox="1"/>
          <p:nvPr/>
        </p:nvSpPr>
        <p:spPr>
          <a:xfrm>
            <a:off x="319548" y="5934472"/>
            <a:ext cx="3892412" cy="230832"/>
          </a:xfrm>
          <a:prstGeom prst="rect">
            <a:avLst/>
          </a:prstGeom>
          <a:noFill/>
        </p:spPr>
        <p:txBody>
          <a:bodyPr wrap="none" rtlCol="0">
            <a:spAutoFit/>
          </a:bodyPr>
          <a:lstStyle/>
          <a:p>
            <a:r>
              <a:rPr lang="fr-FR" sz="900" dirty="0" smtClean="0">
                <a:solidFill>
                  <a:schemeClr val="bg1"/>
                </a:solidFill>
              </a:rPr>
              <a:t>PRODUCT RECOMANDATION ACCORDING TO CUSTOMER’S NEEDS</a:t>
            </a:r>
            <a:endParaRPr lang="fr-FR" sz="900" dirty="0">
              <a:solidFill>
                <a:schemeClr val="bg1"/>
              </a:solidFill>
            </a:endParaRPr>
          </a:p>
        </p:txBody>
      </p:sp>
    </p:spTree>
    <p:extLst>
      <p:ext uri="{BB962C8B-B14F-4D97-AF65-F5344CB8AC3E}">
        <p14:creationId xmlns:p14="http://schemas.microsoft.com/office/powerpoint/2010/main" val="1193906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EYE CONTOUR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LASH QUEEN FELINE BLACKS MASCARAS</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88023" y="3429000"/>
            <a:ext cx="4265489" cy="3024336"/>
          </a:xfrm>
          <a:prstGeom prst="wedgeEllipseCallout">
            <a:avLst>
              <a:gd name="adj1" fmla="val -82742"/>
              <a:gd name="adj2" fmla="val -81197"/>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92080" y="3850883"/>
            <a:ext cx="3384376" cy="1954381"/>
          </a:xfrm>
          <a:prstGeom prst="rect">
            <a:avLst/>
          </a:prstGeom>
          <a:noFill/>
        </p:spPr>
        <p:txBody>
          <a:bodyPr wrap="square">
            <a:spAutoFit/>
          </a:bodyPr>
          <a:lstStyle/>
          <a:p>
            <a:pPr algn="just"/>
            <a:r>
              <a:rPr lang="en-US" sz="1100" i="1" dirty="0">
                <a:solidFill>
                  <a:schemeClr val="bg1"/>
                </a:solidFill>
                <a:latin typeface="Century Gothic" pitchFamily="34" charset="0"/>
              </a:rPr>
              <a:t>“HR is </a:t>
            </a:r>
            <a:r>
              <a:rPr lang="en-US" sz="1100" b="1" i="1" dirty="0" smtClean="0">
                <a:solidFill>
                  <a:schemeClr val="bg1"/>
                </a:solidFill>
                <a:latin typeface="Century Gothic" pitchFamily="34" charset="0"/>
              </a:rPr>
              <a:t>the mascara expert </a:t>
            </a:r>
            <a:r>
              <a:rPr lang="en-US" sz="1100" i="1" dirty="0" smtClean="0">
                <a:solidFill>
                  <a:schemeClr val="bg1"/>
                </a:solidFill>
                <a:latin typeface="Century Gothic" pitchFamily="34" charset="0"/>
              </a:rPr>
              <a:t>with </a:t>
            </a:r>
            <a:r>
              <a:rPr lang="en-US" sz="1100" i="1" dirty="0">
                <a:solidFill>
                  <a:schemeClr val="bg1"/>
                </a:solidFill>
                <a:latin typeface="Century Gothic" pitchFamily="34" charset="0"/>
              </a:rPr>
              <a:t>more </a:t>
            </a:r>
          </a:p>
          <a:p>
            <a:pPr algn="just"/>
            <a:r>
              <a:rPr lang="en-US" sz="1100" i="1" dirty="0">
                <a:solidFill>
                  <a:schemeClr val="bg1"/>
                </a:solidFill>
                <a:latin typeface="Century Gothic" pitchFamily="34" charset="0"/>
              </a:rPr>
              <a:t>than </a:t>
            </a:r>
            <a:r>
              <a:rPr lang="en-US" sz="1100" b="1" i="1" dirty="0">
                <a:solidFill>
                  <a:schemeClr val="bg1"/>
                </a:solidFill>
                <a:latin typeface="Century Gothic" pitchFamily="34" charset="0"/>
              </a:rPr>
              <a:t>70 years of expertise</a:t>
            </a:r>
            <a:r>
              <a:rPr lang="en-US" sz="1100" i="1" dirty="0">
                <a:solidFill>
                  <a:schemeClr val="bg1"/>
                </a:solidFill>
                <a:latin typeface="Century Gothic" pitchFamily="34" charset="0"/>
              </a:rPr>
              <a:t> in </a:t>
            </a:r>
            <a:r>
              <a:rPr lang="en-US" sz="1100" i="1" dirty="0" smtClean="0">
                <a:solidFill>
                  <a:schemeClr val="bg1"/>
                </a:solidFill>
                <a:latin typeface="Century Gothic" pitchFamily="34" charset="0"/>
              </a:rPr>
              <a:t>mascaras, </a:t>
            </a:r>
            <a:r>
              <a:rPr lang="en-US" sz="1100" i="1" dirty="0">
                <a:solidFill>
                  <a:schemeClr val="bg1"/>
                </a:solidFill>
                <a:latin typeface="Century Gothic" pitchFamily="34" charset="0"/>
              </a:rPr>
              <a:t>because </a:t>
            </a:r>
            <a:r>
              <a:rPr lang="en-US" sz="1100" b="1" i="1" dirty="0">
                <a:solidFill>
                  <a:schemeClr val="bg1"/>
                </a:solidFill>
                <a:latin typeface="Century Gothic" pitchFamily="34" charset="0"/>
              </a:rPr>
              <a:t>HR invented</a:t>
            </a:r>
            <a:r>
              <a:rPr lang="en-US" sz="1100" i="1" dirty="0">
                <a:solidFill>
                  <a:schemeClr val="bg1"/>
                </a:solidFill>
                <a:latin typeface="Century Gothic" pitchFamily="34" charset="0"/>
              </a:rPr>
              <a:t> the </a:t>
            </a:r>
            <a:r>
              <a:rPr lang="en-US" sz="1100" b="1" i="1" dirty="0">
                <a:solidFill>
                  <a:schemeClr val="bg1"/>
                </a:solidFill>
                <a:latin typeface="Century Gothic" pitchFamily="34" charset="0"/>
              </a:rPr>
              <a:t>first </a:t>
            </a:r>
            <a:r>
              <a:rPr lang="en-US" sz="1100" b="1" i="1" dirty="0" smtClean="0">
                <a:solidFill>
                  <a:schemeClr val="bg1"/>
                </a:solidFill>
                <a:latin typeface="Century Gothic" pitchFamily="34" charset="0"/>
              </a:rPr>
              <a:t>waterproof </a:t>
            </a:r>
            <a:r>
              <a:rPr lang="en-US" sz="1100" i="1" dirty="0">
                <a:solidFill>
                  <a:schemeClr val="bg1"/>
                </a:solidFill>
                <a:latin typeface="Century Gothic" pitchFamily="34" charset="0"/>
              </a:rPr>
              <a:t>mascara and the </a:t>
            </a:r>
            <a:r>
              <a:rPr lang="en-US" sz="1100" b="1" i="1" dirty="0">
                <a:solidFill>
                  <a:schemeClr val="bg1"/>
                </a:solidFill>
                <a:latin typeface="Century Gothic" pitchFamily="34" charset="0"/>
              </a:rPr>
              <a:t>first mascara in a tube </a:t>
            </a:r>
            <a:r>
              <a:rPr lang="en-US" sz="1100" i="1" dirty="0">
                <a:solidFill>
                  <a:schemeClr val="bg1"/>
                </a:solidFill>
                <a:latin typeface="Century Gothic" pitchFamily="34" charset="0"/>
              </a:rPr>
              <a:t>of the </a:t>
            </a:r>
            <a:r>
              <a:rPr lang="en-US" sz="1100" b="1" i="1" dirty="0">
                <a:solidFill>
                  <a:schemeClr val="bg1"/>
                </a:solidFill>
                <a:latin typeface="Century Gothic" pitchFamily="34" charset="0"/>
              </a:rPr>
              <a:t>mascaras </a:t>
            </a:r>
            <a:r>
              <a:rPr lang="en-US" sz="1100" b="1" i="1" dirty="0" smtClean="0">
                <a:solidFill>
                  <a:schemeClr val="bg1"/>
                </a:solidFill>
                <a:latin typeface="Century Gothic" pitchFamily="34" charset="0"/>
              </a:rPr>
              <a:t>history</a:t>
            </a:r>
            <a:r>
              <a:rPr lang="en-US" sz="1100" i="1" dirty="0" smtClean="0">
                <a:solidFill>
                  <a:schemeClr val="bg1"/>
                </a:solidFill>
                <a:latin typeface="Century Gothic" pitchFamily="34" charset="0"/>
              </a:rPr>
              <a:t>.”</a:t>
            </a:r>
            <a:endParaRPr lang="en-US" sz="1100" i="1" dirty="0">
              <a:solidFill>
                <a:schemeClr val="bg1"/>
              </a:solidFill>
              <a:latin typeface="Century Gothic" pitchFamily="34" charset="0"/>
            </a:endParaRPr>
          </a:p>
          <a:p>
            <a:pPr algn="just"/>
            <a:endParaRPr lang="en-US" sz="1100" i="1" dirty="0">
              <a:solidFill>
                <a:schemeClr val="bg1"/>
              </a:solidFill>
              <a:latin typeface="Century Gothic" pitchFamily="34" charset="0"/>
            </a:endParaRPr>
          </a:p>
          <a:p>
            <a:pPr algn="just"/>
            <a:r>
              <a:rPr lang="en-US" sz="1100" i="1" dirty="0">
                <a:solidFill>
                  <a:schemeClr val="bg1"/>
                </a:solidFill>
                <a:latin typeface="Century Gothic" pitchFamily="34" charset="0"/>
              </a:rPr>
              <a:t>LASH QUEEN FELINE BLACKS MASCARA, is the mascara that will </a:t>
            </a:r>
            <a:r>
              <a:rPr lang="en-US" sz="1100" i="1" dirty="0" smtClean="0">
                <a:solidFill>
                  <a:schemeClr val="bg1"/>
                </a:solidFill>
                <a:latin typeface="Century Gothic" pitchFamily="34" charset="0"/>
              </a:rPr>
              <a:t>provide </a:t>
            </a:r>
            <a:r>
              <a:rPr lang="en-US" sz="1100" i="1" dirty="0">
                <a:solidFill>
                  <a:schemeClr val="bg1"/>
                </a:solidFill>
                <a:latin typeface="Century Gothic" pitchFamily="34" charset="0"/>
              </a:rPr>
              <a:t>both </a:t>
            </a:r>
            <a:r>
              <a:rPr lang="en-US" sz="1100" b="1" i="1" dirty="0">
                <a:solidFill>
                  <a:schemeClr val="bg1"/>
                </a:solidFill>
                <a:latin typeface="Century Gothic" pitchFamily="34" charset="0"/>
              </a:rPr>
              <a:t>volume and length but very intense </a:t>
            </a:r>
            <a:r>
              <a:rPr lang="en-US" sz="1100" i="1" dirty="0">
                <a:solidFill>
                  <a:schemeClr val="bg1"/>
                </a:solidFill>
                <a:latin typeface="Century Gothic" pitchFamily="34" charset="0"/>
              </a:rPr>
              <a:t>like </a:t>
            </a:r>
            <a:r>
              <a:rPr lang="en-US" sz="1100" i="1" dirty="0" smtClean="0">
                <a:solidFill>
                  <a:schemeClr val="bg1"/>
                </a:solidFill>
                <a:latin typeface="Century Gothic" pitchFamily="34" charset="0"/>
              </a:rPr>
              <a:t>feline </a:t>
            </a:r>
            <a:r>
              <a:rPr lang="en-US" sz="1100" i="1" dirty="0">
                <a:solidFill>
                  <a:schemeClr val="bg1"/>
                </a:solidFill>
                <a:latin typeface="Century Gothic" pitchFamily="34" charset="0"/>
              </a:rPr>
              <a:t>eyes. It is also the </a:t>
            </a:r>
            <a:r>
              <a:rPr lang="en-US" sz="1100" b="1" i="1" dirty="0">
                <a:solidFill>
                  <a:schemeClr val="bg1"/>
                </a:solidFill>
                <a:latin typeface="Century Gothic" pitchFamily="34" charset="0"/>
              </a:rPr>
              <a:t>first </a:t>
            </a:r>
            <a:r>
              <a:rPr lang="en-US" sz="1100" b="1" i="1" dirty="0" smtClean="0">
                <a:solidFill>
                  <a:schemeClr val="bg1"/>
                </a:solidFill>
                <a:latin typeface="Century Gothic" pitchFamily="34" charset="0"/>
              </a:rPr>
              <a:t>decorated </a:t>
            </a:r>
            <a:r>
              <a:rPr lang="en-US" sz="1100" b="1" i="1" dirty="0">
                <a:solidFill>
                  <a:schemeClr val="bg1"/>
                </a:solidFill>
                <a:latin typeface="Century Gothic" pitchFamily="34" charset="0"/>
              </a:rPr>
              <a:t>mascaras in the market</a:t>
            </a:r>
            <a:r>
              <a:rPr lang="en-US" sz="1100" i="1" dirty="0">
                <a:solidFill>
                  <a:schemeClr val="bg1"/>
                </a:solidFill>
                <a:latin typeface="Century Gothic" pitchFamily="34" charset="0"/>
              </a:rPr>
              <a:t>, like a pure </a:t>
            </a:r>
            <a:r>
              <a:rPr lang="en-US" sz="1100" i="1" dirty="0" smtClean="0">
                <a:solidFill>
                  <a:schemeClr val="bg1"/>
                </a:solidFill>
                <a:latin typeface="Century Gothic" pitchFamily="34" charset="0"/>
              </a:rPr>
              <a:t>jewel and so trendy.”</a:t>
            </a:r>
            <a:endParaRPr lang="en-US" sz="1100" i="1" dirty="0">
              <a:solidFill>
                <a:schemeClr val="bg1"/>
              </a:solidFill>
              <a:latin typeface="Century Gothic" pitchFamily="34" charset="0"/>
            </a:endParaRPr>
          </a:p>
        </p:txBody>
      </p:sp>
      <p:pic>
        <p:nvPicPr>
          <p:cNvPr id="14" name="Picture 20" descr="LASH QUEEN FELINE BLA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0764" y="4422424"/>
            <a:ext cx="177412" cy="79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LASH QUEEN FELINE BLA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2289348"/>
            <a:ext cx="268825" cy="121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7" name="Flèche droite 16"/>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4278726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EYE CONTOUR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LASH QUEEN FATAL BLACKS MASCARAS</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697537" y="3429000"/>
            <a:ext cx="4194943" cy="3369211"/>
          </a:xfrm>
          <a:prstGeom prst="wedgeEllipseCallout">
            <a:avLst>
              <a:gd name="adj1" fmla="val -80698"/>
              <a:gd name="adj2" fmla="val -77008"/>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148064" y="4066907"/>
            <a:ext cx="3456384" cy="1954381"/>
          </a:xfrm>
          <a:prstGeom prst="rect">
            <a:avLst/>
          </a:prstGeom>
          <a:noFill/>
        </p:spPr>
        <p:txBody>
          <a:bodyPr wrap="square">
            <a:spAutoFit/>
          </a:bodyPr>
          <a:lstStyle/>
          <a:p>
            <a:pPr algn="just"/>
            <a:r>
              <a:rPr lang="en-US" sz="1100" i="1" dirty="0">
                <a:solidFill>
                  <a:schemeClr val="bg1"/>
                </a:solidFill>
                <a:latin typeface="Century Gothic" pitchFamily="34" charset="0"/>
              </a:rPr>
              <a:t>“HR is </a:t>
            </a:r>
            <a:r>
              <a:rPr lang="en-US" sz="1100" b="1" i="1" dirty="0" smtClean="0">
                <a:solidFill>
                  <a:schemeClr val="bg1"/>
                </a:solidFill>
                <a:latin typeface="Century Gothic" pitchFamily="34" charset="0"/>
              </a:rPr>
              <a:t>the mascara expert </a:t>
            </a:r>
            <a:r>
              <a:rPr lang="en-US" sz="1100" i="1" dirty="0" smtClean="0">
                <a:solidFill>
                  <a:schemeClr val="bg1"/>
                </a:solidFill>
                <a:latin typeface="Century Gothic" pitchFamily="34" charset="0"/>
              </a:rPr>
              <a:t>with </a:t>
            </a:r>
            <a:r>
              <a:rPr lang="en-US" sz="1100" i="1" dirty="0">
                <a:solidFill>
                  <a:schemeClr val="bg1"/>
                </a:solidFill>
                <a:latin typeface="Century Gothic" pitchFamily="34" charset="0"/>
              </a:rPr>
              <a:t>more </a:t>
            </a:r>
          </a:p>
          <a:p>
            <a:pPr algn="just"/>
            <a:r>
              <a:rPr lang="en-US" sz="1100" i="1" dirty="0">
                <a:solidFill>
                  <a:schemeClr val="bg1"/>
                </a:solidFill>
                <a:latin typeface="Century Gothic" pitchFamily="34" charset="0"/>
              </a:rPr>
              <a:t>than </a:t>
            </a:r>
            <a:r>
              <a:rPr lang="en-US" sz="1100" b="1" i="1" dirty="0">
                <a:solidFill>
                  <a:schemeClr val="bg1"/>
                </a:solidFill>
                <a:latin typeface="Century Gothic" pitchFamily="34" charset="0"/>
              </a:rPr>
              <a:t>70 years of expertise</a:t>
            </a:r>
            <a:r>
              <a:rPr lang="en-US" sz="1100" i="1" dirty="0">
                <a:solidFill>
                  <a:schemeClr val="bg1"/>
                </a:solidFill>
                <a:latin typeface="Century Gothic" pitchFamily="34" charset="0"/>
              </a:rPr>
              <a:t> in </a:t>
            </a:r>
            <a:r>
              <a:rPr lang="en-US" sz="1100" i="1" dirty="0" smtClean="0">
                <a:solidFill>
                  <a:schemeClr val="bg1"/>
                </a:solidFill>
                <a:latin typeface="Century Gothic" pitchFamily="34" charset="0"/>
              </a:rPr>
              <a:t>mascaras, </a:t>
            </a:r>
            <a:r>
              <a:rPr lang="en-US" sz="1100" b="1" i="1" dirty="0" smtClean="0">
                <a:solidFill>
                  <a:schemeClr val="bg1"/>
                </a:solidFill>
                <a:latin typeface="Century Gothic" pitchFamily="34" charset="0"/>
              </a:rPr>
              <a:t>HR </a:t>
            </a:r>
            <a:r>
              <a:rPr lang="en-US" sz="1100" b="1" i="1" dirty="0">
                <a:solidFill>
                  <a:schemeClr val="bg1"/>
                </a:solidFill>
                <a:latin typeface="Century Gothic" pitchFamily="34" charset="0"/>
              </a:rPr>
              <a:t>invented</a:t>
            </a:r>
            <a:r>
              <a:rPr lang="en-US" sz="1100" i="1" dirty="0">
                <a:solidFill>
                  <a:schemeClr val="bg1"/>
                </a:solidFill>
                <a:latin typeface="Century Gothic" pitchFamily="34" charset="0"/>
              </a:rPr>
              <a:t> the </a:t>
            </a:r>
            <a:r>
              <a:rPr lang="en-US" sz="1100" b="1" i="1" dirty="0">
                <a:solidFill>
                  <a:schemeClr val="bg1"/>
                </a:solidFill>
                <a:latin typeface="Century Gothic" pitchFamily="34" charset="0"/>
              </a:rPr>
              <a:t>first </a:t>
            </a:r>
            <a:r>
              <a:rPr lang="en-US" sz="1100" b="1" i="1" dirty="0" smtClean="0">
                <a:solidFill>
                  <a:schemeClr val="bg1"/>
                </a:solidFill>
                <a:latin typeface="Century Gothic" pitchFamily="34" charset="0"/>
              </a:rPr>
              <a:t>waterproof </a:t>
            </a:r>
            <a:r>
              <a:rPr lang="en-US" sz="1100" i="1" dirty="0">
                <a:solidFill>
                  <a:schemeClr val="bg1"/>
                </a:solidFill>
                <a:latin typeface="Century Gothic" pitchFamily="34" charset="0"/>
              </a:rPr>
              <a:t>mascara and the </a:t>
            </a:r>
            <a:r>
              <a:rPr lang="en-US" sz="1100" b="1" i="1" dirty="0">
                <a:solidFill>
                  <a:schemeClr val="bg1"/>
                </a:solidFill>
                <a:latin typeface="Century Gothic" pitchFamily="34" charset="0"/>
              </a:rPr>
              <a:t>first mascara in a tube </a:t>
            </a:r>
            <a:r>
              <a:rPr lang="en-US" sz="1100" i="1" dirty="0">
                <a:solidFill>
                  <a:schemeClr val="bg1"/>
                </a:solidFill>
                <a:latin typeface="Century Gothic" pitchFamily="34" charset="0"/>
              </a:rPr>
              <a:t>of the </a:t>
            </a:r>
            <a:r>
              <a:rPr lang="en-US" sz="1100" b="1" i="1" dirty="0">
                <a:solidFill>
                  <a:schemeClr val="bg1"/>
                </a:solidFill>
                <a:latin typeface="Century Gothic" pitchFamily="34" charset="0"/>
              </a:rPr>
              <a:t>mascaras </a:t>
            </a:r>
            <a:r>
              <a:rPr lang="en-US" sz="1100" b="1" i="1" dirty="0" smtClean="0">
                <a:solidFill>
                  <a:schemeClr val="bg1"/>
                </a:solidFill>
                <a:latin typeface="Century Gothic" pitchFamily="34" charset="0"/>
              </a:rPr>
              <a:t>history</a:t>
            </a:r>
            <a:r>
              <a:rPr lang="en-US" sz="1100" i="1" dirty="0">
                <a:solidFill>
                  <a:schemeClr val="bg1"/>
                </a:solidFill>
                <a:latin typeface="Century Gothic" pitchFamily="34" charset="0"/>
              </a:rPr>
              <a:t>.”</a:t>
            </a:r>
          </a:p>
          <a:p>
            <a:pPr defTabSz="801472">
              <a:defRPr/>
            </a:pPr>
            <a:endParaRPr lang="en-US" sz="1100" i="1" dirty="0">
              <a:solidFill>
                <a:schemeClr val="bg1"/>
              </a:solidFill>
              <a:latin typeface="Century Gothic" pitchFamily="34" charset="0"/>
            </a:endParaRPr>
          </a:p>
          <a:p>
            <a:pPr defTabSz="801472">
              <a:defRPr/>
            </a:pPr>
            <a:r>
              <a:rPr lang="en-US" sz="1100" i="1" dirty="0">
                <a:solidFill>
                  <a:schemeClr val="bg1"/>
                </a:solidFill>
                <a:latin typeface="Century Gothic" pitchFamily="34" charset="0"/>
              </a:rPr>
              <a:t>LASH QUEEN FATAL BLACKS MASCARA, </a:t>
            </a:r>
            <a:r>
              <a:rPr lang="en-US" sz="1100" b="1" i="1" dirty="0">
                <a:solidFill>
                  <a:schemeClr val="bg1"/>
                </a:solidFill>
                <a:latin typeface="Century Gothic" pitchFamily="34" charset="0"/>
              </a:rPr>
              <a:t>the </a:t>
            </a:r>
            <a:r>
              <a:rPr lang="en-US" sz="1100" b="1" i="1" dirty="0" smtClean="0">
                <a:solidFill>
                  <a:schemeClr val="bg1"/>
                </a:solidFill>
                <a:latin typeface="Century Gothic" pitchFamily="34" charset="0"/>
              </a:rPr>
              <a:t>first</a:t>
            </a:r>
            <a:r>
              <a:rPr lang="en-US" sz="1100" i="1" dirty="0" smtClean="0">
                <a:solidFill>
                  <a:schemeClr val="bg1"/>
                </a:solidFill>
                <a:latin typeface="Century Gothic" pitchFamily="34" charset="0"/>
              </a:rPr>
              <a:t> mascara </a:t>
            </a:r>
            <a:r>
              <a:rPr lang="en-US" sz="1100" i="1" dirty="0">
                <a:solidFill>
                  <a:schemeClr val="bg1"/>
                </a:solidFill>
                <a:latin typeface="Century Gothic" pitchFamily="34" charset="0"/>
              </a:rPr>
              <a:t>that will </a:t>
            </a:r>
            <a:r>
              <a:rPr lang="en-US" sz="1100" i="1" dirty="0" smtClean="0">
                <a:solidFill>
                  <a:schemeClr val="bg1"/>
                </a:solidFill>
                <a:latin typeface="Century Gothic" pitchFamily="34" charset="0"/>
              </a:rPr>
              <a:t>provide </a:t>
            </a:r>
            <a:r>
              <a:rPr lang="en-US" sz="1100" i="1" dirty="0">
                <a:solidFill>
                  <a:schemeClr val="bg1"/>
                </a:solidFill>
                <a:latin typeface="Century Gothic" pitchFamily="34" charset="0"/>
              </a:rPr>
              <a:t>you both volume and </a:t>
            </a:r>
            <a:r>
              <a:rPr lang="en-US" sz="1100" b="1" i="1" dirty="0">
                <a:solidFill>
                  <a:schemeClr val="bg1"/>
                </a:solidFill>
                <a:latin typeface="Century Gothic" pitchFamily="34" charset="0"/>
              </a:rPr>
              <a:t>lifted lashes</a:t>
            </a:r>
            <a:r>
              <a:rPr lang="en-US" sz="1100" i="1" dirty="0">
                <a:solidFill>
                  <a:schemeClr val="bg1"/>
                </a:solidFill>
                <a:latin typeface="Century Gothic" pitchFamily="34" charset="0"/>
              </a:rPr>
              <a:t>, </a:t>
            </a:r>
            <a:r>
              <a:rPr lang="en-US" sz="1100" i="1" dirty="0" smtClean="0">
                <a:solidFill>
                  <a:schemeClr val="bg1"/>
                </a:solidFill>
                <a:latin typeface="Century Gothic" pitchFamily="34" charset="0"/>
              </a:rPr>
              <a:t>like the professional </a:t>
            </a:r>
            <a:r>
              <a:rPr lang="en-US" sz="1100" i="1" dirty="0">
                <a:solidFill>
                  <a:schemeClr val="bg1"/>
                </a:solidFill>
                <a:latin typeface="Century Gothic" pitchFamily="34" charset="0"/>
              </a:rPr>
              <a:t>technique. It is also the </a:t>
            </a:r>
            <a:r>
              <a:rPr lang="en-US" sz="1100" b="1" i="1" dirty="0">
                <a:solidFill>
                  <a:schemeClr val="bg1"/>
                </a:solidFill>
                <a:latin typeface="Century Gothic" pitchFamily="34" charset="0"/>
              </a:rPr>
              <a:t>first </a:t>
            </a:r>
            <a:r>
              <a:rPr lang="fr-FR" sz="1100" b="1" i="1" dirty="0">
                <a:solidFill>
                  <a:schemeClr val="bg1"/>
                </a:solidFill>
                <a:latin typeface="Century Gothic" pitchFamily="34" charset="0"/>
              </a:rPr>
              <a:t>TEXTURED PYTHON PRECIOUS SCALES </a:t>
            </a:r>
            <a:r>
              <a:rPr lang="en-US" sz="1100" b="1" i="1" dirty="0">
                <a:solidFill>
                  <a:schemeClr val="bg1"/>
                </a:solidFill>
                <a:latin typeface="Century Gothic" pitchFamily="34" charset="0"/>
              </a:rPr>
              <a:t>decorated  mascaras </a:t>
            </a:r>
            <a:r>
              <a:rPr lang="en-US" sz="1100" i="1" dirty="0">
                <a:solidFill>
                  <a:schemeClr val="bg1"/>
                </a:solidFill>
                <a:latin typeface="Century Gothic" pitchFamily="34" charset="0"/>
              </a:rPr>
              <a:t>in the market, like a pure </a:t>
            </a:r>
            <a:r>
              <a:rPr lang="en-US" sz="1100" i="1" dirty="0" smtClean="0">
                <a:solidFill>
                  <a:schemeClr val="bg1"/>
                </a:solidFill>
                <a:latin typeface="Century Gothic" pitchFamily="34" charset="0"/>
              </a:rPr>
              <a:t>jewel and so trendy.”</a:t>
            </a:r>
            <a:endParaRPr lang="en-US" sz="1100" i="1" dirty="0">
              <a:solidFill>
                <a:schemeClr val="bg1"/>
              </a:solidFill>
              <a:latin typeface="Century Gothic" pitchFamily="34" charset="0"/>
            </a:endParaRPr>
          </a:p>
        </p:txBody>
      </p:sp>
      <p:pic>
        <p:nvPicPr>
          <p:cNvPr id="12" name="Picture 6" descr="mascara-Ferme"/>
          <p:cNvPicPr>
            <a:picLocks noChangeAspect="1" noChangeArrowheads="1"/>
          </p:cNvPicPr>
          <p:nvPr/>
        </p:nvPicPr>
        <p:blipFill>
          <a:blip r:embed="rId5" cstate="print">
            <a:extLst>
              <a:ext uri="{28A0092B-C50C-407E-A947-70E740481C1C}">
                <a14:useLocalDpi xmlns:a14="http://schemas.microsoft.com/office/drawing/2010/main" val="0"/>
              </a:ext>
            </a:extLst>
          </a:blip>
          <a:srcRect r="24" b="-41"/>
          <a:stretch>
            <a:fillRect/>
          </a:stretch>
        </p:blipFill>
        <p:spPr bwMode="auto">
          <a:xfrm>
            <a:off x="2865286" y="4435798"/>
            <a:ext cx="209141" cy="8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mascara-Ferme"/>
          <p:cNvPicPr>
            <a:picLocks noChangeAspect="1" noChangeArrowheads="1"/>
          </p:cNvPicPr>
          <p:nvPr/>
        </p:nvPicPr>
        <p:blipFill>
          <a:blip r:embed="rId5" cstate="print">
            <a:extLst>
              <a:ext uri="{28A0092B-C50C-407E-A947-70E740481C1C}">
                <a14:useLocalDpi xmlns:a14="http://schemas.microsoft.com/office/drawing/2010/main" val="0"/>
              </a:ext>
            </a:extLst>
          </a:blip>
          <a:srcRect r="24" b="-41"/>
          <a:stretch>
            <a:fillRect/>
          </a:stretch>
        </p:blipFill>
        <p:spPr bwMode="auto">
          <a:xfrm>
            <a:off x="6708616" y="2348970"/>
            <a:ext cx="308992" cy="119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5" name="Flèche droite 14"/>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056257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931"/>
            <a:ext cx="5434013" cy="123110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400" dirty="0" smtClean="0">
                <a:solidFill>
                  <a:srgbClr val="B5A692"/>
                </a:solidFill>
              </a:rPr>
              <a:t>CROSS SELLING </a:t>
            </a:r>
          </a:p>
          <a:p>
            <a:pPr algn="r" fontAlgn="base">
              <a:spcBef>
                <a:spcPct val="0"/>
              </a:spcBef>
              <a:spcAft>
                <a:spcPct val="0"/>
              </a:spcAft>
            </a:pPr>
            <a:r>
              <a:rPr lang="en-US" sz="2000" dirty="0" smtClean="0">
                <a:solidFill>
                  <a:srgbClr val="B5A692"/>
                </a:solidFill>
              </a:rPr>
              <a:t>EYE CONTOUR </a:t>
            </a:r>
            <a:r>
              <a:rPr lang="en-US" sz="2000" dirty="0" smtClean="0">
                <a:solidFill>
                  <a:srgbClr val="B5A692"/>
                </a:solidFill>
                <a:sym typeface="Wingdings" pitchFamily="2" charset="2"/>
              </a:rPr>
              <a:t></a:t>
            </a:r>
            <a:r>
              <a:rPr lang="en-US" sz="2000" dirty="0" smtClean="0">
                <a:solidFill>
                  <a:srgbClr val="B5A692"/>
                </a:solidFill>
              </a:rPr>
              <a:t> </a:t>
            </a:r>
          </a:p>
          <a:p>
            <a:pPr algn="r" fontAlgn="base">
              <a:spcBef>
                <a:spcPct val="0"/>
              </a:spcBef>
              <a:spcAft>
                <a:spcPct val="0"/>
              </a:spcAft>
            </a:pPr>
            <a:r>
              <a:rPr lang="en-US" sz="2000" dirty="0" smtClean="0">
                <a:solidFill>
                  <a:srgbClr val="B5A692"/>
                </a:solidFill>
              </a:rPr>
              <a:t>LASH QUEEN MASCARAS</a:t>
            </a:r>
          </a:p>
          <a:p>
            <a:pPr algn="r" fontAlgn="base">
              <a:spcBef>
                <a:spcPct val="0"/>
              </a:spcBef>
              <a:spcAft>
                <a:spcPct val="0"/>
              </a:spcAft>
            </a:pPr>
            <a:r>
              <a:rPr lang="en-US" sz="1600" dirty="0" smtClean="0">
                <a:solidFill>
                  <a:srgbClr val="FFFFFF"/>
                </a:solidFill>
              </a:rPr>
              <a:t>HR UNIQUENESS </a:t>
            </a:r>
            <a:endParaRPr lang="en-US" sz="1600" dirty="0">
              <a:solidFill>
                <a:srgbClr val="FFFFFF"/>
              </a:solidFill>
            </a:endParaRPr>
          </a:p>
        </p:txBody>
      </p:sp>
      <p:pic>
        <p:nvPicPr>
          <p:cNvPr id="16" name="Picture 4" descr="F:\HR CLAIRE\12- PHOTOS VENTE ET CABINE HR\SHOOTING SCENRIO DE SERVICE MAI 2012\PHOTOS RETOUCHEES DEF\DSC78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7926" t="1466" r="12370" b="2825"/>
          <a:stretch/>
        </p:blipFill>
        <p:spPr bwMode="auto">
          <a:xfrm flipH="1">
            <a:off x="-2" y="1198563"/>
            <a:ext cx="4543426" cy="5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ulle ronde 4"/>
          <p:cNvSpPr>
            <a:spLocks noChangeArrowheads="1"/>
          </p:cNvSpPr>
          <p:nvPr/>
        </p:nvSpPr>
        <p:spPr bwMode="auto">
          <a:xfrm>
            <a:off x="4772789" y="3429000"/>
            <a:ext cx="4119692" cy="2996070"/>
          </a:xfrm>
          <a:prstGeom prst="wedgeEllipseCallout">
            <a:avLst>
              <a:gd name="adj1" fmla="val -84309"/>
              <a:gd name="adj2" fmla="val -80562"/>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9" name="ZoneTexte 18"/>
          <p:cNvSpPr txBox="1"/>
          <p:nvPr/>
        </p:nvSpPr>
        <p:spPr bwMode="auto">
          <a:xfrm>
            <a:off x="5266564" y="3897630"/>
            <a:ext cx="3409892" cy="2123658"/>
          </a:xfrm>
          <a:prstGeom prst="rect">
            <a:avLst/>
          </a:prstGeom>
          <a:noFill/>
        </p:spPr>
        <p:txBody>
          <a:bodyPr wrap="square">
            <a:spAutoFit/>
          </a:bodyPr>
          <a:lstStyle/>
          <a:p>
            <a:pPr algn="just"/>
            <a:r>
              <a:rPr lang="en-US" sz="1100" i="1" dirty="0">
                <a:solidFill>
                  <a:schemeClr val="bg1"/>
                </a:solidFill>
                <a:latin typeface="Century Gothic" pitchFamily="34" charset="0"/>
              </a:rPr>
              <a:t>“HR is </a:t>
            </a:r>
            <a:r>
              <a:rPr lang="en-US" sz="1100" b="1" i="1" dirty="0" smtClean="0">
                <a:solidFill>
                  <a:schemeClr val="bg1"/>
                </a:solidFill>
                <a:latin typeface="Century Gothic" pitchFamily="34" charset="0"/>
              </a:rPr>
              <a:t>the mascara expert </a:t>
            </a:r>
            <a:r>
              <a:rPr lang="en-US" sz="1100" i="1" dirty="0" smtClean="0">
                <a:solidFill>
                  <a:schemeClr val="bg1"/>
                </a:solidFill>
                <a:latin typeface="Century Gothic" pitchFamily="34" charset="0"/>
              </a:rPr>
              <a:t>with </a:t>
            </a:r>
            <a:r>
              <a:rPr lang="en-US" sz="1100" i="1" dirty="0">
                <a:solidFill>
                  <a:schemeClr val="bg1"/>
                </a:solidFill>
                <a:latin typeface="Century Gothic" pitchFamily="34" charset="0"/>
              </a:rPr>
              <a:t>more </a:t>
            </a:r>
          </a:p>
          <a:p>
            <a:pPr algn="just"/>
            <a:r>
              <a:rPr lang="en-US" sz="1100" i="1" dirty="0">
                <a:solidFill>
                  <a:schemeClr val="bg1"/>
                </a:solidFill>
                <a:latin typeface="Century Gothic" pitchFamily="34" charset="0"/>
              </a:rPr>
              <a:t>than </a:t>
            </a:r>
            <a:r>
              <a:rPr lang="en-US" sz="1100" b="1" i="1" dirty="0">
                <a:solidFill>
                  <a:schemeClr val="bg1"/>
                </a:solidFill>
                <a:latin typeface="Century Gothic" pitchFamily="34" charset="0"/>
              </a:rPr>
              <a:t>70 years of expertise</a:t>
            </a:r>
            <a:r>
              <a:rPr lang="en-US" sz="1100" i="1" dirty="0">
                <a:solidFill>
                  <a:schemeClr val="bg1"/>
                </a:solidFill>
                <a:latin typeface="Century Gothic" pitchFamily="34" charset="0"/>
              </a:rPr>
              <a:t> in </a:t>
            </a:r>
            <a:r>
              <a:rPr lang="en-US" sz="1100" i="1" dirty="0" smtClean="0">
                <a:solidFill>
                  <a:schemeClr val="bg1"/>
                </a:solidFill>
                <a:latin typeface="Century Gothic" pitchFamily="34" charset="0"/>
              </a:rPr>
              <a:t>mascaras, </a:t>
            </a:r>
            <a:r>
              <a:rPr lang="en-US" sz="1100" i="1" dirty="0">
                <a:solidFill>
                  <a:schemeClr val="bg1"/>
                </a:solidFill>
                <a:latin typeface="Century Gothic" pitchFamily="34" charset="0"/>
              </a:rPr>
              <a:t>because </a:t>
            </a:r>
            <a:r>
              <a:rPr lang="en-US" sz="1100" b="1" i="1" dirty="0">
                <a:solidFill>
                  <a:schemeClr val="bg1"/>
                </a:solidFill>
                <a:latin typeface="Century Gothic" pitchFamily="34" charset="0"/>
              </a:rPr>
              <a:t>HR invented</a:t>
            </a:r>
            <a:r>
              <a:rPr lang="en-US" sz="1100" i="1" dirty="0">
                <a:solidFill>
                  <a:schemeClr val="bg1"/>
                </a:solidFill>
                <a:latin typeface="Century Gothic" pitchFamily="34" charset="0"/>
              </a:rPr>
              <a:t> the </a:t>
            </a:r>
            <a:r>
              <a:rPr lang="en-US" sz="1100" b="1" i="1" dirty="0">
                <a:solidFill>
                  <a:schemeClr val="bg1"/>
                </a:solidFill>
                <a:latin typeface="Century Gothic" pitchFamily="34" charset="0"/>
              </a:rPr>
              <a:t>first WP </a:t>
            </a:r>
            <a:r>
              <a:rPr lang="en-US" sz="1100" i="1" dirty="0">
                <a:solidFill>
                  <a:schemeClr val="bg1"/>
                </a:solidFill>
                <a:latin typeface="Century Gothic" pitchFamily="34" charset="0"/>
              </a:rPr>
              <a:t>mascara and the </a:t>
            </a:r>
            <a:r>
              <a:rPr lang="en-US" sz="1100" b="1" i="1" dirty="0">
                <a:solidFill>
                  <a:schemeClr val="bg1"/>
                </a:solidFill>
                <a:latin typeface="Century Gothic" pitchFamily="34" charset="0"/>
              </a:rPr>
              <a:t>first mascara in a tube </a:t>
            </a:r>
            <a:r>
              <a:rPr lang="en-US" sz="1100" i="1" dirty="0">
                <a:solidFill>
                  <a:schemeClr val="bg1"/>
                </a:solidFill>
                <a:latin typeface="Century Gothic" pitchFamily="34" charset="0"/>
              </a:rPr>
              <a:t>of the </a:t>
            </a:r>
            <a:r>
              <a:rPr lang="en-US" sz="1100" b="1" i="1" dirty="0">
                <a:solidFill>
                  <a:schemeClr val="bg1"/>
                </a:solidFill>
                <a:latin typeface="Century Gothic" pitchFamily="34" charset="0"/>
              </a:rPr>
              <a:t>mascaras </a:t>
            </a:r>
            <a:r>
              <a:rPr lang="en-US" sz="1100" b="1" i="1" dirty="0" smtClean="0">
                <a:solidFill>
                  <a:schemeClr val="bg1"/>
                </a:solidFill>
                <a:latin typeface="Century Gothic" pitchFamily="34" charset="0"/>
              </a:rPr>
              <a:t>history</a:t>
            </a:r>
            <a:r>
              <a:rPr lang="en-US" sz="1100" i="1" dirty="0">
                <a:solidFill>
                  <a:schemeClr val="bg1"/>
                </a:solidFill>
                <a:latin typeface="Century Gothic" pitchFamily="34" charset="0"/>
              </a:rPr>
              <a:t>.”</a:t>
            </a:r>
          </a:p>
          <a:p>
            <a:pPr defTabSz="801472">
              <a:defRPr/>
            </a:pPr>
            <a:endParaRPr lang="en-US" sz="1100" i="1" dirty="0">
              <a:solidFill>
                <a:schemeClr val="bg1"/>
              </a:solidFill>
              <a:latin typeface="Century Gothic" pitchFamily="34" charset="0"/>
            </a:endParaRPr>
          </a:p>
          <a:p>
            <a:pPr defTabSz="801472">
              <a:defRPr/>
            </a:pPr>
            <a:r>
              <a:rPr lang="en-US" sz="1100" i="1" dirty="0" smtClean="0">
                <a:solidFill>
                  <a:schemeClr val="bg1"/>
                </a:solidFill>
                <a:latin typeface="Century Gothic" pitchFamily="34" charset="0"/>
              </a:rPr>
              <a:t>LASH </a:t>
            </a:r>
            <a:r>
              <a:rPr lang="en-US" sz="1100" i="1" dirty="0">
                <a:solidFill>
                  <a:schemeClr val="bg1"/>
                </a:solidFill>
                <a:latin typeface="Century Gothic" pitchFamily="34" charset="0"/>
              </a:rPr>
              <a:t>QUEEN MASCARA, is  the first of a new volume generation, </a:t>
            </a:r>
            <a:r>
              <a:rPr lang="en-US" sz="1100" i="1" dirty="0" smtClean="0">
                <a:solidFill>
                  <a:schemeClr val="bg1"/>
                </a:solidFill>
                <a:latin typeface="Century Gothic" pitchFamily="34" charset="0"/>
              </a:rPr>
              <a:t>it </a:t>
            </a:r>
            <a:r>
              <a:rPr lang="en-US" sz="1100" i="1" dirty="0">
                <a:solidFill>
                  <a:schemeClr val="bg1"/>
                </a:solidFill>
                <a:latin typeface="Century Gothic" pitchFamily="34" charset="0"/>
              </a:rPr>
              <a:t>is the </a:t>
            </a:r>
            <a:r>
              <a:rPr lang="en-US" sz="1100" i="1" dirty="0" smtClean="0">
                <a:solidFill>
                  <a:schemeClr val="bg1"/>
                </a:solidFill>
                <a:latin typeface="Century Gothic" pitchFamily="34" charset="0"/>
              </a:rPr>
              <a:t>emblematic </a:t>
            </a:r>
            <a:r>
              <a:rPr lang="en-US" sz="1100" i="1" dirty="0">
                <a:solidFill>
                  <a:schemeClr val="bg1"/>
                </a:solidFill>
                <a:latin typeface="Century Gothic" pitchFamily="34" charset="0"/>
              </a:rPr>
              <a:t>mascara that will </a:t>
            </a:r>
            <a:r>
              <a:rPr lang="en-US" sz="1100" i="1" dirty="0" smtClean="0">
                <a:solidFill>
                  <a:schemeClr val="bg1"/>
                </a:solidFill>
                <a:latin typeface="Century Gothic" pitchFamily="34" charset="0"/>
              </a:rPr>
              <a:t>provide </a:t>
            </a:r>
            <a:r>
              <a:rPr lang="en-US" sz="1100" i="1" dirty="0">
                <a:solidFill>
                  <a:schemeClr val="bg1"/>
                </a:solidFill>
                <a:latin typeface="Century Gothic" pitchFamily="34" charset="0"/>
              </a:rPr>
              <a:t>you both volume and length but in a very elegant way and with no clump. It could be the “little black dress of mascaras”.</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47998"/>
          <a:stretch>
            <a:fillRect/>
          </a:stretch>
        </p:blipFill>
        <p:spPr bwMode="auto">
          <a:xfrm>
            <a:off x="2875049" y="4365104"/>
            <a:ext cx="166874" cy="80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47998"/>
          <a:stretch>
            <a:fillRect/>
          </a:stretch>
        </p:blipFill>
        <p:spPr bwMode="auto">
          <a:xfrm>
            <a:off x="6751702" y="2249216"/>
            <a:ext cx="245809" cy="117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4752528" y="1384082"/>
            <a:ext cx="4283968" cy="369332"/>
          </a:xfrm>
          <a:prstGeom prst="rect">
            <a:avLst/>
          </a:prstGeom>
          <a:noFill/>
        </p:spPr>
        <p:txBody>
          <a:bodyPr wrap="square" rtlCol="0">
            <a:spAutoFit/>
          </a:bodyPr>
          <a:lstStyle/>
          <a:p>
            <a:pPr algn="ctr"/>
            <a:r>
              <a:rPr lang="fr-FR" dirty="0" smtClean="0">
                <a:solidFill>
                  <a:schemeClr val="bg1"/>
                </a:solidFill>
              </a:rPr>
              <a:t>MIRROR DIAGNOSIS</a:t>
            </a:r>
            <a:endParaRPr lang="fr-FR" dirty="0">
              <a:solidFill>
                <a:schemeClr val="bg1"/>
              </a:solidFill>
            </a:endParaRPr>
          </a:p>
        </p:txBody>
      </p:sp>
      <p:sp>
        <p:nvSpPr>
          <p:cNvPr id="17" name="Flèche droite 16"/>
          <p:cNvSpPr/>
          <p:nvPr/>
        </p:nvSpPr>
        <p:spPr bwMode="auto">
          <a:xfrm rot="5400000">
            <a:off x="6660232" y="1844824"/>
            <a:ext cx="432048" cy="43204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44771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2" name="Rectangle 4"/>
          <p:cNvSpPr>
            <a:spLocks noChangeArrowheads="1"/>
          </p:cNvSpPr>
          <p:nvPr/>
        </p:nvSpPr>
        <p:spPr bwMode="auto">
          <a:xfrm>
            <a:off x="6312572" y="5733256"/>
            <a:ext cx="1974850" cy="958509"/>
          </a:xfrm>
          <a:prstGeom prst="rect">
            <a:avLst/>
          </a:prstGeom>
          <a:solidFill>
            <a:schemeClr val="bg2">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00">
              <a:solidFill>
                <a:srgbClr val="FFFFFF"/>
              </a:solidFill>
              <a:latin typeface="HelveticaNeueLT Com 35 Th"/>
            </a:endParaRPr>
          </a:p>
        </p:txBody>
      </p:sp>
      <p:sp>
        <p:nvSpPr>
          <p:cNvPr id="44034" name="Text Box 3"/>
          <p:cNvSpPr txBox="1">
            <a:spLocks noChangeArrowheads="1"/>
          </p:cNvSpPr>
          <p:nvPr/>
        </p:nvSpPr>
        <p:spPr bwMode="auto">
          <a:xfrm>
            <a:off x="3419872" y="44624"/>
            <a:ext cx="5651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r>
              <a:rPr lang="fr-FR" sz="2800" dirty="0" smtClean="0">
                <a:solidFill>
                  <a:srgbClr val="B5A692"/>
                </a:solidFill>
              </a:rPr>
              <a:t>HR MAKE-UP </a:t>
            </a:r>
          </a:p>
          <a:p>
            <a:pPr algn="r" eaLnBrk="1" hangingPunct="1"/>
            <a:r>
              <a:rPr lang="fr-FR" sz="2800" dirty="0" smtClean="0">
                <a:solidFill>
                  <a:srgbClr val="B5A692"/>
                </a:solidFill>
              </a:rPr>
              <a:t>SERVICE APPROACH</a:t>
            </a:r>
            <a:endParaRPr lang="fr-FR" sz="2800" dirty="0">
              <a:solidFill>
                <a:srgbClr val="B5A692"/>
              </a:solidFill>
            </a:endParaRPr>
          </a:p>
        </p:txBody>
      </p:sp>
      <p:sp>
        <p:nvSpPr>
          <p:cNvPr id="44035" name="Rectangle 6"/>
          <p:cNvSpPr>
            <a:spLocks noChangeArrowheads="1"/>
          </p:cNvSpPr>
          <p:nvPr/>
        </p:nvSpPr>
        <p:spPr bwMode="auto">
          <a:xfrm>
            <a:off x="755575" y="1253893"/>
            <a:ext cx="4752653" cy="590931"/>
          </a:xfrm>
          <a:prstGeom prst="rect">
            <a:avLst/>
          </a:prstGeom>
          <a:noFill/>
          <a:ln w="19050">
            <a:solidFill>
              <a:srgbClr val="B5A69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90000"/>
              </a:lnSpc>
            </a:pPr>
            <a:endParaRPr lang="en-GB" sz="1200" dirty="0" smtClean="0">
              <a:solidFill>
                <a:srgbClr val="FFFFFF"/>
              </a:solidFill>
              <a:ea typeface="宋体"/>
              <a:cs typeface="Arial" pitchFamily="34" charset="0"/>
            </a:endParaRPr>
          </a:p>
          <a:p>
            <a:pPr algn="ctr">
              <a:lnSpc>
                <a:spcPct val="90000"/>
              </a:lnSpc>
            </a:pPr>
            <a:r>
              <a:rPr lang="en-GB" sz="1200" dirty="0" smtClean="0">
                <a:solidFill>
                  <a:srgbClr val="FFFFFF"/>
                </a:solidFill>
                <a:ea typeface="宋体"/>
                <a:cs typeface="Arial" pitchFamily="34" charset="0"/>
              </a:rPr>
              <a:t>ANIMATION /RECRUITMENT</a:t>
            </a:r>
          </a:p>
          <a:p>
            <a:pPr algn="ctr">
              <a:lnSpc>
                <a:spcPct val="90000"/>
              </a:lnSpc>
            </a:pPr>
            <a:endParaRPr lang="en-GB" sz="1200" dirty="0">
              <a:solidFill>
                <a:srgbClr val="FFFFFF"/>
              </a:solidFill>
              <a:ea typeface="宋体"/>
              <a:cs typeface="Arial" pitchFamily="34" charset="0"/>
            </a:endParaRPr>
          </a:p>
        </p:txBody>
      </p:sp>
      <p:sp>
        <p:nvSpPr>
          <p:cNvPr id="44037" name="Rectangle 15"/>
          <p:cNvSpPr>
            <a:spLocks noChangeArrowheads="1"/>
          </p:cNvSpPr>
          <p:nvPr/>
        </p:nvSpPr>
        <p:spPr bwMode="auto">
          <a:xfrm>
            <a:off x="3527027" y="1916832"/>
            <a:ext cx="1981200" cy="4752528"/>
          </a:xfrm>
          <a:prstGeom prst="rect">
            <a:avLst/>
          </a:prstGeom>
          <a:noFill/>
          <a:ln w="19050">
            <a:solidFill>
              <a:srgbClr val="B5A6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pitchFamily="34" charset="0"/>
            </a:endParaRPr>
          </a:p>
        </p:txBody>
      </p:sp>
      <p:sp>
        <p:nvSpPr>
          <p:cNvPr id="44038" name="Rectangle 4"/>
          <p:cNvSpPr>
            <a:spLocks noChangeArrowheads="1"/>
          </p:cNvSpPr>
          <p:nvPr/>
        </p:nvSpPr>
        <p:spPr bwMode="auto">
          <a:xfrm>
            <a:off x="3536552" y="5749401"/>
            <a:ext cx="1971675" cy="958509"/>
          </a:xfrm>
          <a:prstGeom prst="rect">
            <a:avLst/>
          </a:prstGeom>
          <a:solidFill>
            <a:schemeClr val="bg2">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latin typeface="HelveticaNeueLT Com 35 Th"/>
            </a:endParaRPr>
          </a:p>
        </p:txBody>
      </p:sp>
      <p:sp>
        <p:nvSpPr>
          <p:cNvPr id="44039" name="Rectangle 21"/>
          <p:cNvSpPr>
            <a:spLocks noChangeArrowheads="1"/>
          </p:cNvSpPr>
          <p:nvPr/>
        </p:nvSpPr>
        <p:spPr bwMode="auto">
          <a:xfrm>
            <a:off x="4078308" y="2594173"/>
            <a:ext cx="9747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fr-FR" sz="1200" dirty="0">
                <a:solidFill>
                  <a:srgbClr val="FFFFFF"/>
                </a:solidFill>
                <a:ea typeface="宋体"/>
                <a:cs typeface="Arial" pitchFamily="34" charset="0"/>
              </a:rPr>
              <a:t>On POS</a:t>
            </a:r>
            <a:endParaRPr lang="en-US" sz="1200" dirty="0">
              <a:solidFill>
                <a:srgbClr val="FFFFFF"/>
              </a:solidFill>
              <a:ea typeface="宋体"/>
              <a:cs typeface="Arial" pitchFamily="34" charset="0"/>
            </a:endParaRPr>
          </a:p>
        </p:txBody>
      </p:sp>
      <p:sp>
        <p:nvSpPr>
          <p:cNvPr id="44040" name="Text Box 55"/>
          <p:cNvSpPr txBox="1">
            <a:spLocks noChangeArrowheads="1"/>
          </p:cNvSpPr>
          <p:nvPr/>
        </p:nvSpPr>
        <p:spPr bwMode="auto">
          <a:xfrm>
            <a:off x="3523852" y="1970256"/>
            <a:ext cx="1984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200" b="1" dirty="0" smtClean="0">
                <a:solidFill>
                  <a:srgbClr val="B5A692"/>
                </a:solidFill>
              </a:rPr>
              <a:t>15’ </a:t>
            </a:r>
          </a:p>
          <a:p>
            <a:pPr algn="ctr" eaLnBrk="1" hangingPunct="1">
              <a:lnSpc>
                <a:spcPct val="50000"/>
              </a:lnSpc>
              <a:spcBef>
                <a:spcPct val="50000"/>
              </a:spcBef>
            </a:pPr>
            <a:r>
              <a:rPr lang="en-US" sz="1200" b="1" dirty="0" smtClean="0">
                <a:solidFill>
                  <a:srgbClr val="B5A692"/>
                </a:solidFill>
              </a:rPr>
              <a:t>“FOCUS” </a:t>
            </a:r>
          </a:p>
          <a:p>
            <a:pPr algn="ctr" eaLnBrk="1" hangingPunct="1">
              <a:lnSpc>
                <a:spcPct val="50000"/>
              </a:lnSpc>
              <a:spcBef>
                <a:spcPct val="50000"/>
              </a:spcBef>
            </a:pPr>
            <a:endParaRPr lang="en-US" sz="1200" b="1" dirty="0">
              <a:solidFill>
                <a:srgbClr val="B5A692"/>
              </a:solidFill>
            </a:endParaRPr>
          </a:p>
        </p:txBody>
      </p:sp>
      <p:sp>
        <p:nvSpPr>
          <p:cNvPr id="44041" name="Text Box 55"/>
          <p:cNvSpPr txBox="1">
            <a:spLocks noChangeArrowheads="1"/>
          </p:cNvSpPr>
          <p:nvPr/>
        </p:nvSpPr>
        <p:spPr bwMode="auto">
          <a:xfrm>
            <a:off x="3536552" y="5877272"/>
            <a:ext cx="19716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100" smtClean="0">
                <a:solidFill>
                  <a:srgbClr val="FFFFFF"/>
                </a:solidFill>
              </a:rPr>
              <a:t>NO APPOINTMENT</a:t>
            </a:r>
          </a:p>
          <a:p>
            <a:pPr algn="ctr" eaLnBrk="1" hangingPunct="1">
              <a:lnSpc>
                <a:spcPct val="50000"/>
              </a:lnSpc>
              <a:spcBef>
                <a:spcPct val="50000"/>
              </a:spcBef>
            </a:pPr>
            <a:r>
              <a:rPr lang="en-US" sz="1100" smtClean="0">
                <a:solidFill>
                  <a:srgbClr val="FFFFFF"/>
                </a:solidFill>
              </a:rPr>
              <a:t>FREE</a:t>
            </a:r>
            <a:endParaRPr lang="en-US" sz="1100">
              <a:solidFill>
                <a:srgbClr val="FFFFFF"/>
              </a:solidFill>
            </a:endParaRPr>
          </a:p>
        </p:txBody>
      </p:sp>
      <p:sp>
        <p:nvSpPr>
          <p:cNvPr id="29" name="Text Box 55"/>
          <p:cNvSpPr txBox="1">
            <a:spLocks noChangeArrowheads="1"/>
          </p:cNvSpPr>
          <p:nvPr/>
        </p:nvSpPr>
        <p:spPr bwMode="auto">
          <a:xfrm>
            <a:off x="3523852" y="6280049"/>
            <a:ext cx="1984375" cy="3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50000"/>
              </a:lnSpc>
              <a:spcBef>
                <a:spcPct val="50000"/>
              </a:spcBef>
              <a:defRPr/>
            </a:pPr>
            <a:r>
              <a:rPr lang="en-US" sz="1050" dirty="0" smtClean="0">
                <a:solidFill>
                  <a:srgbClr val="FFFFFF"/>
                </a:solidFill>
                <a:latin typeface="Century Gothic" pitchFamily="34" charset="0"/>
              </a:rPr>
              <a:t>Performed by BA</a:t>
            </a:r>
          </a:p>
          <a:p>
            <a:pPr algn="ctr" eaLnBrk="1" hangingPunct="1">
              <a:lnSpc>
                <a:spcPct val="50000"/>
              </a:lnSpc>
              <a:spcBef>
                <a:spcPct val="50000"/>
              </a:spcBef>
              <a:defRPr/>
            </a:pPr>
            <a:r>
              <a:rPr lang="en-US" sz="1050" dirty="0" smtClean="0">
                <a:solidFill>
                  <a:srgbClr val="FFFFFF"/>
                </a:solidFill>
                <a:latin typeface="Century Gothic" pitchFamily="34" charset="0"/>
              </a:rPr>
              <a:t>&amp; Make-up experts</a:t>
            </a:r>
            <a:endParaRPr lang="en-US" sz="1050" dirty="0">
              <a:solidFill>
                <a:srgbClr val="FFFFFF"/>
              </a:solidFill>
              <a:latin typeface="Century Gothic" pitchFamily="34" charset="0"/>
            </a:endParaRPr>
          </a:p>
        </p:txBody>
      </p:sp>
      <p:sp>
        <p:nvSpPr>
          <p:cNvPr id="44049" name="Rectangle 16"/>
          <p:cNvSpPr>
            <a:spLocks noChangeArrowheads="1"/>
          </p:cNvSpPr>
          <p:nvPr/>
        </p:nvSpPr>
        <p:spPr bwMode="auto">
          <a:xfrm>
            <a:off x="6306222" y="1916832"/>
            <a:ext cx="1979613" cy="4752528"/>
          </a:xfrm>
          <a:prstGeom prst="rect">
            <a:avLst/>
          </a:prstGeom>
          <a:noFill/>
          <a:ln w="19050">
            <a:solidFill>
              <a:srgbClr val="B5A69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pitchFamily="34" charset="0"/>
            </a:endParaRPr>
          </a:p>
        </p:txBody>
      </p:sp>
      <p:sp>
        <p:nvSpPr>
          <p:cNvPr id="44051" name="Text Box 55"/>
          <p:cNvSpPr txBox="1">
            <a:spLocks noChangeArrowheads="1"/>
          </p:cNvSpPr>
          <p:nvPr/>
        </p:nvSpPr>
        <p:spPr bwMode="auto">
          <a:xfrm>
            <a:off x="6310985" y="5877272"/>
            <a:ext cx="1974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100" dirty="0" smtClean="0">
                <a:solidFill>
                  <a:srgbClr val="FFFFFF"/>
                </a:solidFill>
              </a:rPr>
              <a:t>WITH APPOINTMENT</a:t>
            </a:r>
          </a:p>
          <a:p>
            <a:pPr algn="ctr" eaLnBrk="1" hangingPunct="1">
              <a:lnSpc>
                <a:spcPct val="50000"/>
              </a:lnSpc>
              <a:spcBef>
                <a:spcPct val="50000"/>
              </a:spcBef>
            </a:pPr>
            <a:r>
              <a:rPr lang="en-US" sz="1100" dirty="0" smtClean="0">
                <a:solidFill>
                  <a:srgbClr val="FFFFFF"/>
                </a:solidFill>
              </a:rPr>
              <a:t>FREE</a:t>
            </a:r>
            <a:endParaRPr lang="en-US" sz="1100" dirty="0">
              <a:solidFill>
                <a:srgbClr val="FFFFFF"/>
              </a:solidFill>
            </a:endParaRPr>
          </a:p>
        </p:txBody>
      </p:sp>
      <p:sp>
        <p:nvSpPr>
          <p:cNvPr id="44053" name="Rectangle 21"/>
          <p:cNvSpPr>
            <a:spLocks noChangeArrowheads="1"/>
          </p:cNvSpPr>
          <p:nvPr/>
        </p:nvSpPr>
        <p:spPr bwMode="auto">
          <a:xfrm>
            <a:off x="6355853" y="2428204"/>
            <a:ext cx="19605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1200" dirty="0">
                <a:solidFill>
                  <a:srgbClr val="FFFFFF"/>
                </a:solidFill>
                <a:ea typeface="宋体"/>
                <a:cs typeface="Arial" pitchFamily="34" charset="0"/>
              </a:rPr>
              <a:t>In semi-private area</a:t>
            </a:r>
          </a:p>
          <a:p>
            <a:pPr algn="ctr">
              <a:lnSpc>
                <a:spcPct val="90000"/>
              </a:lnSpc>
            </a:pPr>
            <a:r>
              <a:rPr lang="en-US" sz="1200" dirty="0">
                <a:solidFill>
                  <a:srgbClr val="FFFFFF"/>
                </a:solidFill>
                <a:ea typeface="宋体"/>
                <a:cs typeface="Arial" pitchFamily="34" charset="0"/>
              </a:rPr>
              <a:t>Or </a:t>
            </a:r>
            <a:r>
              <a:rPr lang="en-US" sz="1200" dirty="0" smtClean="0">
                <a:solidFill>
                  <a:srgbClr val="FFFFFF"/>
                </a:solidFill>
                <a:ea typeface="宋体"/>
                <a:cs typeface="Arial" pitchFamily="34" charset="0"/>
              </a:rPr>
              <a:t>perfumery</a:t>
            </a:r>
            <a:endParaRPr lang="en-US" sz="1200" dirty="0">
              <a:solidFill>
                <a:srgbClr val="FFFFFF"/>
              </a:solidFill>
              <a:ea typeface="宋体"/>
              <a:cs typeface="Arial" pitchFamily="34" charset="0"/>
            </a:endParaRPr>
          </a:p>
        </p:txBody>
      </p:sp>
      <p:sp>
        <p:nvSpPr>
          <p:cNvPr id="31" name="Text Box 55"/>
          <p:cNvSpPr txBox="1">
            <a:spLocks noChangeArrowheads="1"/>
          </p:cNvSpPr>
          <p:nvPr/>
        </p:nvSpPr>
        <p:spPr bwMode="auto">
          <a:xfrm>
            <a:off x="6310985" y="6304690"/>
            <a:ext cx="19748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50000"/>
              </a:lnSpc>
              <a:spcBef>
                <a:spcPct val="50000"/>
              </a:spcBef>
              <a:defRPr/>
            </a:pPr>
            <a:r>
              <a:rPr lang="en-US" sz="1050" dirty="0" smtClean="0">
                <a:solidFill>
                  <a:srgbClr val="FFFFFF"/>
                </a:solidFill>
                <a:latin typeface="Century Gothic" pitchFamily="34" charset="0"/>
              </a:rPr>
              <a:t>Performed by </a:t>
            </a:r>
          </a:p>
          <a:p>
            <a:pPr algn="ctr" eaLnBrk="1" hangingPunct="1">
              <a:lnSpc>
                <a:spcPct val="50000"/>
              </a:lnSpc>
              <a:spcBef>
                <a:spcPct val="50000"/>
              </a:spcBef>
              <a:defRPr/>
            </a:pPr>
            <a:r>
              <a:rPr lang="en-US" sz="1050" dirty="0" smtClean="0">
                <a:solidFill>
                  <a:srgbClr val="FFFFFF"/>
                </a:solidFill>
                <a:latin typeface="Century Gothic" pitchFamily="34" charset="0"/>
              </a:rPr>
              <a:t>Make-up Experts</a:t>
            </a:r>
            <a:endParaRPr lang="en-US" sz="1050" dirty="0">
              <a:solidFill>
                <a:srgbClr val="FFFFFF"/>
              </a:solidFill>
              <a:latin typeface="Century Gothic" pitchFamily="34" charset="0"/>
            </a:endParaRPr>
          </a:p>
        </p:txBody>
      </p:sp>
      <p:sp>
        <p:nvSpPr>
          <p:cNvPr id="44055" name="Rectangle 15"/>
          <p:cNvSpPr>
            <a:spLocks noChangeArrowheads="1"/>
          </p:cNvSpPr>
          <p:nvPr/>
        </p:nvSpPr>
        <p:spPr bwMode="auto">
          <a:xfrm>
            <a:off x="760338" y="1916832"/>
            <a:ext cx="1979613" cy="4752528"/>
          </a:xfrm>
          <a:prstGeom prst="rect">
            <a:avLst/>
          </a:prstGeom>
          <a:noFill/>
          <a:ln w="19050">
            <a:solidFill>
              <a:srgbClr val="B5A6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pitchFamily="34" charset="0"/>
            </a:endParaRPr>
          </a:p>
        </p:txBody>
      </p:sp>
      <p:sp>
        <p:nvSpPr>
          <p:cNvPr id="44056" name="Rectangle 4"/>
          <p:cNvSpPr>
            <a:spLocks noChangeArrowheads="1"/>
          </p:cNvSpPr>
          <p:nvPr/>
        </p:nvSpPr>
        <p:spPr bwMode="auto">
          <a:xfrm>
            <a:off x="769863" y="5746653"/>
            <a:ext cx="1970088" cy="922707"/>
          </a:xfrm>
          <a:prstGeom prst="rect">
            <a:avLst/>
          </a:prstGeom>
          <a:solidFill>
            <a:schemeClr val="bg2">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00">
              <a:solidFill>
                <a:srgbClr val="FFFFFF"/>
              </a:solidFill>
              <a:latin typeface="HelveticaNeueLT Com 35 Th"/>
            </a:endParaRPr>
          </a:p>
        </p:txBody>
      </p:sp>
      <p:sp>
        <p:nvSpPr>
          <p:cNvPr id="44057" name="Rectangle 21"/>
          <p:cNvSpPr>
            <a:spLocks noChangeArrowheads="1"/>
          </p:cNvSpPr>
          <p:nvPr/>
        </p:nvSpPr>
        <p:spPr bwMode="auto">
          <a:xfrm>
            <a:off x="813144" y="2594173"/>
            <a:ext cx="19700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fr-FR" sz="1200" dirty="0">
                <a:solidFill>
                  <a:srgbClr val="FFFFFF"/>
                </a:solidFill>
                <a:ea typeface="宋体"/>
                <a:cs typeface="Arial" pitchFamily="34" charset="0"/>
              </a:rPr>
              <a:t>On POS</a:t>
            </a:r>
            <a:endParaRPr lang="en-US" sz="1200" dirty="0">
              <a:solidFill>
                <a:srgbClr val="FFFFFF"/>
              </a:solidFill>
              <a:ea typeface="宋体"/>
              <a:cs typeface="Arial" pitchFamily="34" charset="0"/>
            </a:endParaRPr>
          </a:p>
        </p:txBody>
      </p:sp>
      <p:sp>
        <p:nvSpPr>
          <p:cNvPr id="44058" name="Text Box 55"/>
          <p:cNvSpPr txBox="1">
            <a:spLocks noChangeArrowheads="1"/>
          </p:cNvSpPr>
          <p:nvPr/>
        </p:nvSpPr>
        <p:spPr bwMode="auto">
          <a:xfrm>
            <a:off x="755576" y="2012768"/>
            <a:ext cx="1970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200" b="1" dirty="0" smtClean="0">
                <a:solidFill>
                  <a:srgbClr val="B5A692"/>
                </a:solidFill>
              </a:rPr>
              <a:t>5’ </a:t>
            </a:r>
          </a:p>
          <a:p>
            <a:pPr algn="ctr" eaLnBrk="1" hangingPunct="1">
              <a:lnSpc>
                <a:spcPct val="50000"/>
              </a:lnSpc>
              <a:spcBef>
                <a:spcPct val="50000"/>
              </a:spcBef>
            </a:pPr>
            <a:r>
              <a:rPr lang="en-US" sz="1200" b="1" dirty="0" smtClean="0">
                <a:solidFill>
                  <a:srgbClr val="B5A692"/>
                </a:solidFill>
              </a:rPr>
              <a:t>“DISCOVERY”</a:t>
            </a:r>
          </a:p>
          <a:p>
            <a:pPr algn="ctr" eaLnBrk="1" hangingPunct="1">
              <a:lnSpc>
                <a:spcPct val="50000"/>
              </a:lnSpc>
              <a:spcBef>
                <a:spcPct val="50000"/>
              </a:spcBef>
            </a:pPr>
            <a:endParaRPr lang="en-US" sz="1200" b="1" dirty="0">
              <a:solidFill>
                <a:srgbClr val="B5A692"/>
              </a:solidFill>
            </a:endParaRPr>
          </a:p>
        </p:txBody>
      </p:sp>
      <p:sp>
        <p:nvSpPr>
          <p:cNvPr id="44059" name="Text Box 55"/>
          <p:cNvSpPr txBox="1">
            <a:spLocks noChangeArrowheads="1"/>
          </p:cNvSpPr>
          <p:nvPr/>
        </p:nvSpPr>
        <p:spPr bwMode="auto">
          <a:xfrm>
            <a:off x="755576" y="5877272"/>
            <a:ext cx="1984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100" smtClean="0">
                <a:solidFill>
                  <a:srgbClr val="FFFFFF"/>
                </a:solidFill>
              </a:rPr>
              <a:t>NO APPOINTMENT</a:t>
            </a:r>
          </a:p>
          <a:p>
            <a:pPr algn="ctr" eaLnBrk="1" hangingPunct="1">
              <a:lnSpc>
                <a:spcPct val="50000"/>
              </a:lnSpc>
              <a:spcBef>
                <a:spcPct val="50000"/>
              </a:spcBef>
            </a:pPr>
            <a:r>
              <a:rPr lang="en-US" sz="1100" smtClean="0">
                <a:solidFill>
                  <a:srgbClr val="FFFFFF"/>
                </a:solidFill>
              </a:rPr>
              <a:t>FREE</a:t>
            </a:r>
            <a:endParaRPr lang="en-US" sz="1100">
              <a:solidFill>
                <a:srgbClr val="FFFFFF"/>
              </a:solidFill>
            </a:endParaRPr>
          </a:p>
        </p:txBody>
      </p:sp>
      <p:sp>
        <p:nvSpPr>
          <p:cNvPr id="40" name="Text Box 55"/>
          <p:cNvSpPr txBox="1">
            <a:spLocks noChangeArrowheads="1"/>
          </p:cNvSpPr>
          <p:nvPr/>
        </p:nvSpPr>
        <p:spPr bwMode="auto">
          <a:xfrm>
            <a:off x="755576" y="6329709"/>
            <a:ext cx="1984375" cy="18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50000"/>
              </a:lnSpc>
              <a:spcBef>
                <a:spcPct val="50000"/>
              </a:spcBef>
              <a:defRPr/>
            </a:pPr>
            <a:r>
              <a:rPr lang="en-US" sz="1050" smtClean="0">
                <a:solidFill>
                  <a:srgbClr val="FFFFFF"/>
                </a:solidFill>
                <a:latin typeface="Century Gothic" pitchFamily="34" charset="0"/>
              </a:rPr>
              <a:t>Performed by BA</a:t>
            </a:r>
            <a:endParaRPr lang="en-US" sz="1050">
              <a:solidFill>
                <a:srgbClr val="FFFFFF"/>
              </a:solidFill>
              <a:latin typeface="Century Gothic" pitchFamily="34" charset="0"/>
            </a:endParaRPr>
          </a:p>
        </p:txBody>
      </p:sp>
      <p:pic>
        <p:nvPicPr>
          <p:cNvPr id="44062" name="Picture 19" descr="Image2"/>
          <p:cNvPicPr>
            <a:picLocks noChangeAspect="1" noChangeArrowheads="1"/>
          </p:cNvPicPr>
          <p:nvPr/>
        </p:nvPicPr>
        <p:blipFill rotWithShape="1">
          <a:blip r:embed="rId3" cstate="print">
            <a:lum bright="-12000" contrast="6000"/>
            <a:extLst>
              <a:ext uri="{28A0092B-C50C-407E-A947-70E740481C1C}">
                <a14:useLocalDpi xmlns:a14="http://schemas.microsoft.com/office/drawing/2010/main" val="0"/>
              </a:ext>
            </a:extLst>
          </a:blip>
          <a:srcRect l="59485" t="15503" r="9769" b="30246"/>
          <a:stretch/>
        </p:blipFill>
        <p:spPr bwMode="auto">
          <a:xfrm>
            <a:off x="6371042" y="2881406"/>
            <a:ext cx="1879396" cy="288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454" b="3889"/>
          <a:stretch/>
        </p:blipFill>
        <p:spPr bwMode="auto">
          <a:xfrm>
            <a:off x="769863" y="2881406"/>
            <a:ext cx="1955800" cy="28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Image 5"/>
          <p:cNvPicPr>
            <a:picLocks noChangeAspect="1"/>
          </p:cNvPicPr>
          <p:nvPr/>
        </p:nvPicPr>
        <p:blipFill rotWithShape="1">
          <a:blip r:embed="rId5" cstate="print">
            <a:extLst>
              <a:ext uri="{28A0092B-C50C-407E-A947-70E740481C1C}">
                <a14:useLocalDpi xmlns:a14="http://schemas.microsoft.com/office/drawing/2010/main" val="0"/>
              </a:ext>
            </a:extLst>
          </a:blip>
          <a:srcRect l="16945" t="10409" r="47182" b="2965"/>
          <a:stretch/>
        </p:blipFill>
        <p:spPr bwMode="auto">
          <a:xfrm>
            <a:off x="3555032" y="2881407"/>
            <a:ext cx="1953196" cy="286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5"/>
          <p:cNvSpPr txBox="1">
            <a:spLocks noChangeArrowheads="1"/>
          </p:cNvSpPr>
          <p:nvPr/>
        </p:nvSpPr>
        <p:spPr bwMode="auto">
          <a:xfrm>
            <a:off x="6306222" y="1988840"/>
            <a:ext cx="1970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200" b="1" dirty="0">
                <a:solidFill>
                  <a:srgbClr val="B5A692"/>
                </a:solidFill>
              </a:rPr>
              <a:t>4</a:t>
            </a:r>
            <a:r>
              <a:rPr lang="en-US" sz="1200" b="1" dirty="0" smtClean="0">
                <a:solidFill>
                  <a:srgbClr val="B5A692"/>
                </a:solidFill>
              </a:rPr>
              <a:t>5’ </a:t>
            </a:r>
          </a:p>
          <a:p>
            <a:pPr algn="ctr" eaLnBrk="1" hangingPunct="1">
              <a:lnSpc>
                <a:spcPct val="50000"/>
              </a:lnSpc>
              <a:spcBef>
                <a:spcPct val="50000"/>
              </a:spcBef>
            </a:pPr>
            <a:r>
              <a:rPr lang="en-US" sz="1200" b="1" dirty="0" smtClean="0">
                <a:solidFill>
                  <a:srgbClr val="B5A692"/>
                </a:solidFill>
              </a:rPr>
              <a:t>“FULL BEAUTY SESSION”</a:t>
            </a:r>
          </a:p>
          <a:p>
            <a:pPr algn="ctr" eaLnBrk="1" hangingPunct="1">
              <a:lnSpc>
                <a:spcPct val="50000"/>
              </a:lnSpc>
              <a:spcBef>
                <a:spcPct val="50000"/>
              </a:spcBef>
            </a:pPr>
            <a:endParaRPr lang="en-US" sz="1200" b="1" dirty="0">
              <a:solidFill>
                <a:srgbClr val="B5A692"/>
              </a:solidFill>
            </a:endParaRPr>
          </a:p>
        </p:txBody>
      </p:sp>
      <p:sp>
        <p:nvSpPr>
          <p:cNvPr id="34" name="Rectangle 10"/>
          <p:cNvSpPr>
            <a:spLocks noChangeArrowheads="1"/>
          </p:cNvSpPr>
          <p:nvPr/>
        </p:nvSpPr>
        <p:spPr bwMode="auto">
          <a:xfrm>
            <a:off x="6306222" y="1253893"/>
            <a:ext cx="1997075" cy="590931"/>
          </a:xfrm>
          <a:prstGeom prst="rect">
            <a:avLst/>
          </a:prstGeom>
          <a:noFill/>
          <a:ln w="19050">
            <a:solidFill>
              <a:srgbClr val="B5A69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90000"/>
              </a:lnSpc>
            </a:pPr>
            <a:endParaRPr lang="en-GB" sz="1200" dirty="0" smtClean="0">
              <a:solidFill>
                <a:srgbClr val="FFFFFF"/>
              </a:solidFill>
              <a:ea typeface="宋体"/>
              <a:cs typeface="Arial" pitchFamily="34" charset="0"/>
            </a:endParaRPr>
          </a:p>
          <a:p>
            <a:pPr algn="ctr">
              <a:lnSpc>
                <a:spcPct val="90000"/>
              </a:lnSpc>
            </a:pPr>
            <a:r>
              <a:rPr lang="en-GB" sz="1200" dirty="0" smtClean="0">
                <a:solidFill>
                  <a:srgbClr val="FFFFFF"/>
                </a:solidFill>
                <a:ea typeface="宋体"/>
                <a:cs typeface="Arial" pitchFamily="34" charset="0"/>
              </a:rPr>
              <a:t>CUSTOMER </a:t>
            </a:r>
            <a:r>
              <a:rPr lang="en-GB" sz="1200" dirty="0">
                <a:solidFill>
                  <a:srgbClr val="FFFFFF"/>
                </a:solidFill>
                <a:ea typeface="宋体"/>
                <a:cs typeface="Arial" pitchFamily="34" charset="0"/>
              </a:rPr>
              <a:t>LOYALTY </a:t>
            </a:r>
            <a:r>
              <a:rPr lang="en-GB" sz="1200" dirty="0" smtClean="0">
                <a:solidFill>
                  <a:srgbClr val="FFFFFF"/>
                </a:solidFill>
                <a:ea typeface="宋体"/>
                <a:cs typeface="Arial" pitchFamily="34" charset="0"/>
              </a:rPr>
              <a:t> </a:t>
            </a:r>
            <a:r>
              <a:rPr lang="en-GB" sz="1200" dirty="0">
                <a:solidFill>
                  <a:srgbClr val="FFFFFF"/>
                </a:solidFill>
                <a:ea typeface="宋体"/>
                <a:cs typeface="Arial" pitchFamily="34" charset="0"/>
              </a:rPr>
              <a:t>VIP </a:t>
            </a:r>
            <a:r>
              <a:rPr lang="en-GB" sz="1200" dirty="0" smtClean="0">
                <a:solidFill>
                  <a:srgbClr val="FFFFFF"/>
                </a:solidFill>
                <a:ea typeface="宋体"/>
                <a:cs typeface="Arial" pitchFamily="34" charset="0"/>
              </a:rPr>
              <a:t>SERVICES </a:t>
            </a:r>
            <a:r>
              <a:rPr lang="en-GB" sz="900" i="1" dirty="0" smtClean="0">
                <a:solidFill>
                  <a:srgbClr val="FFFFFF"/>
                </a:solidFill>
                <a:ea typeface="宋体"/>
                <a:cs typeface="Arial" pitchFamily="34" charset="0"/>
              </a:rPr>
              <a:t>(MAD TBC)</a:t>
            </a:r>
            <a:endParaRPr lang="en-GB" sz="900" i="1" dirty="0">
              <a:solidFill>
                <a:srgbClr val="FFFFFF"/>
              </a:solidFill>
              <a:ea typeface="宋体"/>
              <a:cs typeface="Arial" pitchFamily="34" charset="0"/>
            </a:endParaRPr>
          </a:p>
        </p:txBody>
      </p:sp>
    </p:spTree>
    <p:extLst>
      <p:ext uri="{BB962C8B-B14F-4D97-AF65-F5344CB8AC3E}">
        <p14:creationId xmlns:p14="http://schemas.microsoft.com/office/powerpoint/2010/main" val="178782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6329993" y="4869160"/>
            <a:ext cx="1971675" cy="1822605"/>
          </a:xfrm>
          <a:prstGeom prst="rect">
            <a:avLst/>
          </a:prstGeom>
          <a:solidFill>
            <a:schemeClr val="bg2">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latin typeface="HelveticaNeueLT Com 35 Th"/>
            </a:endParaRPr>
          </a:p>
        </p:txBody>
      </p:sp>
      <p:sp>
        <p:nvSpPr>
          <p:cNvPr id="44034" name="Text Box 3"/>
          <p:cNvSpPr txBox="1">
            <a:spLocks noChangeArrowheads="1"/>
          </p:cNvSpPr>
          <p:nvPr/>
        </p:nvSpPr>
        <p:spPr bwMode="auto">
          <a:xfrm>
            <a:off x="3419872" y="169476"/>
            <a:ext cx="5651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r" eaLnBrk="1" hangingPunct="1"/>
            <a:r>
              <a:rPr lang="en-US" sz="2800" dirty="0" smtClean="0">
                <a:solidFill>
                  <a:srgbClr val="B5A692"/>
                </a:solidFill>
              </a:rPr>
              <a:t>“FOCUS”15’</a:t>
            </a:r>
          </a:p>
          <a:p>
            <a:pPr algn="r" eaLnBrk="1" hangingPunct="1"/>
            <a:r>
              <a:rPr lang="en-US" sz="2800" dirty="0" smtClean="0">
                <a:solidFill>
                  <a:srgbClr val="B5A692"/>
                </a:solidFill>
              </a:rPr>
              <a:t>MAD TBC</a:t>
            </a:r>
          </a:p>
        </p:txBody>
      </p:sp>
      <p:sp>
        <p:nvSpPr>
          <p:cNvPr id="44035" name="Rectangle 6"/>
          <p:cNvSpPr>
            <a:spLocks noChangeArrowheads="1"/>
          </p:cNvSpPr>
          <p:nvPr/>
        </p:nvSpPr>
        <p:spPr bwMode="auto">
          <a:xfrm>
            <a:off x="755575" y="1386876"/>
            <a:ext cx="7531847" cy="313932"/>
          </a:xfrm>
          <a:prstGeom prst="rect">
            <a:avLst/>
          </a:prstGeom>
          <a:noFill/>
          <a:ln w="19050">
            <a:solidFill>
              <a:srgbClr val="B5A69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90000"/>
              </a:lnSpc>
            </a:pPr>
            <a:r>
              <a:rPr lang="en-GB" sz="1600" dirty="0" smtClean="0">
                <a:solidFill>
                  <a:srgbClr val="FFFFFF"/>
                </a:solidFill>
                <a:latin typeface="Century Gothic" pitchFamily="34" charset="0"/>
                <a:ea typeface="宋体"/>
                <a:cs typeface="Arial" pitchFamily="34" charset="0"/>
              </a:rPr>
              <a:t>FOCUS 15’</a:t>
            </a:r>
          </a:p>
        </p:txBody>
      </p:sp>
      <p:sp>
        <p:nvSpPr>
          <p:cNvPr id="44037" name="Rectangle 15"/>
          <p:cNvSpPr>
            <a:spLocks noChangeArrowheads="1"/>
          </p:cNvSpPr>
          <p:nvPr/>
        </p:nvSpPr>
        <p:spPr bwMode="auto">
          <a:xfrm>
            <a:off x="3527027" y="1916832"/>
            <a:ext cx="1981200" cy="4752528"/>
          </a:xfrm>
          <a:prstGeom prst="rect">
            <a:avLst/>
          </a:prstGeom>
          <a:noFill/>
          <a:ln w="19050">
            <a:solidFill>
              <a:srgbClr val="B5A6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pitchFamily="34" charset="0"/>
            </a:endParaRPr>
          </a:p>
        </p:txBody>
      </p:sp>
      <p:sp>
        <p:nvSpPr>
          <p:cNvPr id="44038" name="Rectangle 4"/>
          <p:cNvSpPr>
            <a:spLocks noChangeArrowheads="1"/>
          </p:cNvSpPr>
          <p:nvPr/>
        </p:nvSpPr>
        <p:spPr bwMode="auto">
          <a:xfrm>
            <a:off x="3536552" y="4885305"/>
            <a:ext cx="1971675" cy="1822605"/>
          </a:xfrm>
          <a:prstGeom prst="rect">
            <a:avLst/>
          </a:prstGeom>
          <a:solidFill>
            <a:schemeClr val="bg2">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00">
              <a:solidFill>
                <a:srgbClr val="000000"/>
              </a:solidFill>
              <a:latin typeface="HelveticaNeueLT Com 35 Th"/>
            </a:endParaRPr>
          </a:p>
        </p:txBody>
      </p:sp>
      <p:sp>
        <p:nvSpPr>
          <p:cNvPr id="44040" name="Text Box 55"/>
          <p:cNvSpPr txBox="1">
            <a:spLocks noChangeArrowheads="1"/>
          </p:cNvSpPr>
          <p:nvPr/>
        </p:nvSpPr>
        <p:spPr bwMode="auto">
          <a:xfrm>
            <a:off x="3523852" y="1970256"/>
            <a:ext cx="1984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200" b="1" dirty="0" smtClean="0">
                <a:solidFill>
                  <a:srgbClr val="B5A692"/>
                </a:solidFill>
              </a:rPr>
              <a:t>FOCUS EYES</a:t>
            </a:r>
          </a:p>
          <a:p>
            <a:pPr algn="ctr" eaLnBrk="1" hangingPunct="1">
              <a:lnSpc>
                <a:spcPct val="50000"/>
              </a:lnSpc>
              <a:spcBef>
                <a:spcPct val="50000"/>
              </a:spcBef>
            </a:pPr>
            <a:r>
              <a:rPr lang="en-US" sz="1200" b="1" dirty="0">
                <a:solidFill>
                  <a:srgbClr val="B5A692"/>
                </a:solidFill>
              </a:rPr>
              <a:t>Including skincare</a:t>
            </a:r>
          </a:p>
          <a:p>
            <a:pPr algn="ctr" eaLnBrk="1" hangingPunct="1">
              <a:lnSpc>
                <a:spcPct val="50000"/>
              </a:lnSpc>
              <a:spcBef>
                <a:spcPct val="50000"/>
              </a:spcBef>
            </a:pPr>
            <a:endParaRPr lang="en-US" sz="1200" b="1" dirty="0">
              <a:solidFill>
                <a:srgbClr val="B5A692"/>
              </a:solidFill>
            </a:endParaRPr>
          </a:p>
        </p:txBody>
      </p:sp>
      <p:sp>
        <p:nvSpPr>
          <p:cNvPr id="44041" name="Text Box 55"/>
          <p:cNvSpPr txBox="1">
            <a:spLocks noChangeArrowheads="1"/>
          </p:cNvSpPr>
          <p:nvPr/>
        </p:nvSpPr>
        <p:spPr bwMode="auto">
          <a:xfrm>
            <a:off x="3523852" y="4977515"/>
            <a:ext cx="19716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100" dirty="0" smtClean="0">
                <a:solidFill>
                  <a:srgbClr val="FFFFFF"/>
                </a:solidFill>
              </a:rPr>
              <a:t>NO APPOINTMENT</a:t>
            </a:r>
          </a:p>
          <a:p>
            <a:pPr algn="ctr" eaLnBrk="1" hangingPunct="1">
              <a:lnSpc>
                <a:spcPct val="50000"/>
              </a:lnSpc>
              <a:spcBef>
                <a:spcPct val="50000"/>
              </a:spcBef>
            </a:pPr>
            <a:r>
              <a:rPr lang="en-US" sz="1100" dirty="0" smtClean="0">
                <a:solidFill>
                  <a:srgbClr val="FFFFFF"/>
                </a:solidFill>
              </a:rPr>
              <a:t>FREE</a:t>
            </a:r>
            <a:endParaRPr lang="en-US" sz="1100" dirty="0">
              <a:solidFill>
                <a:srgbClr val="FFFFFF"/>
              </a:solidFill>
            </a:endParaRPr>
          </a:p>
        </p:txBody>
      </p:sp>
      <p:sp>
        <p:nvSpPr>
          <p:cNvPr id="44049" name="Rectangle 16"/>
          <p:cNvSpPr>
            <a:spLocks noChangeArrowheads="1"/>
          </p:cNvSpPr>
          <p:nvPr/>
        </p:nvSpPr>
        <p:spPr bwMode="auto">
          <a:xfrm>
            <a:off x="6306222" y="1916832"/>
            <a:ext cx="1979613" cy="4752528"/>
          </a:xfrm>
          <a:prstGeom prst="rect">
            <a:avLst/>
          </a:prstGeom>
          <a:noFill/>
          <a:ln w="19050">
            <a:solidFill>
              <a:srgbClr val="B5A69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pitchFamily="34" charset="0"/>
            </a:endParaRPr>
          </a:p>
        </p:txBody>
      </p:sp>
      <p:sp>
        <p:nvSpPr>
          <p:cNvPr id="44051" name="Text Box 55"/>
          <p:cNvSpPr txBox="1">
            <a:spLocks noChangeArrowheads="1"/>
          </p:cNvSpPr>
          <p:nvPr/>
        </p:nvSpPr>
        <p:spPr bwMode="auto">
          <a:xfrm>
            <a:off x="6310985" y="4977515"/>
            <a:ext cx="1974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100" dirty="0" smtClean="0">
                <a:solidFill>
                  <a:srgbClr val="FFFFFF"/>
                </a:solidFill>
              </a:rPr>
              <a:t>NO APPOINTMENT</a:t>
            </a:r>
          </a:p>
          <a:p>
            <a:pPr algn="ctr" eaLnBrk="1" hangingPunct="1">
              <a:lnSpc>
                <a:spcPct val="50000"/>
              </a:lnSpc>
              <a:spcBef>
                <a:spcPct val="50000"/>
              </a:spcBef>
            </a:pPr>
            <a:r>
              <a:rPr lang="en-US" sz="1100" dirty="0" smtClean="0">
                <a:solidFill>
                  <a:srgbClr val="FFFFFF"/>
                </a:solidFill>
              </a:rPr>
              <a:t>FREE</a:t>
            </a:r>
            <a:endParaRPr lang="en-US" sz="1100" dirty="0">
              <a:solidFill>
                <a:srgbClr val="FFFFFF"/>
              </a:solidFill>
            </a:endParaRPr>
          </a:p>
        </p:txBody>
      </p:sp>
      <p:sp>
        <p:nvSpPr>
          <p:cNvPr id="44055" name="Rectangle 15"/>
          <p:cNvSpPr>
            <a:spLocks noChangeArrowheads="1"/>
          </p:cNvSpPr>
          <p:nvPr/>
        </p:nvSpPr>
        <p:spPr bwMode="auto">
          <a:xfrm>
            <a:off x="760338" y="1916832"/>
            <a:ext cx="1979613" cy="4752528"/>
          </a:xfrm>
          <a:prstGeom prst="rect">
            <a:avLst/>
          </a:prstGeom>
          <a:noFill/>
          <a:ln w="19050">
            <a:solidFill>
              <a:srgbClr val="B5A6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pitchFamily="34" charset="0"/>
            </a:endParaRPr>
          </a:p>
        </p:txBody>
      </p:sp>
      <p:sp>
        <p:nvSpPr>
          <p:cNvPr id="44056" name="Rectangle 4"/>
          <p:cNvSpPr>
            <a:spLocks noChangeArrowheads="1"/>
          </p:cNvSpPr>
          <p:nvPr/>
        </p:nvSpPr>
        <p:spPr bwMode="auto">
          <a:xfrm>
            <a:off x="769863" y="4914833"/>
            <a:ext cx="1970088" cy="1754527"/>
          </a:xfrm>
          <a:prstGeom prst="rect">
            <a:avLst/>
          </a:prstGeom>
          <a:solidFill>
            <a:schemeClr val="bg2">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00">
              <a:solidFill>
                <a:srgbClr val="FFFFFF"/>
              </a:solidFill>
              <a:latin typeface="HelveticaNeueLT Com 35 Th"/>
            </a:endParaRPr>
          </a:p>
        </p:txBody>
      </p:sp>
      <p:sp>
        <p:nvSpPr>
          <p:cNvPr id="44058" name="Text Box 55"/>
          <p:cNvSpPr txBox="1">
            <a:spLocks noChangeArrowheads="1"/>
          </p:cNvSpPr>
          <p:nvPr/>
        </p:nvSpPr>
        <p:spPr bwMode="auto">
          <a:xfrm>
            <a:off x="755576" y="2012768"/>
            <a:ext cx="1970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200" b="1" dirty="0" smtClean="0">
                <a:solidFill>
                  <a:srgbClr val="B5A692"/>
                </a:solidFill>
              </a:rPr>
              <a:t>FOCUS FACE</a:t>
            </a:r>
          </a:p>
          <a:p>
            <a:pPr algn="ctr" eaLnBrk="1" hangingPunct="1">
              <a:lnSpc>
                <a:spcPct val="50000"/>
              </a:lnSpc>
              <a:spcBef>
                <a:spcPct val="50000"/>
              </a:spcBef>
            </a:pPr>
            <a:r>
              <a:rPr lang="en-US" sz="1200" b="1" dirty="0" smtClean="0">
                <a:solidFill>
                  <a:srgbClr val="B5A692"/>
                </a:solidFill>
              </a:rPr>
              <a:t>Including skincare</a:t>
            </a:r>
          </a:p>
          <a:p>
            <a:pPr algn="ctr" eaLnBrk="1" hangingPunct="1">
              <a:lnSpc>
                <a:spcPct val="50000"/>
              </a:lnSpc>
              <a:spcBef>
                <a:spcPct val="50000"/>
              </a:spcBef>
            </a:pPr>
            <a:endParaRPr lang="en-US" sz="1200" b="1" dirty="0">
              <a:solidFill>
                <a:srgbClr val="B5A692"/>
              </a:solidFill>
            </a:endParaRPr>
          </a:p>
        </p:txBody>
      </p:sp>
      <p:sp>
        <p:nvSpPr>
          <p:cNvPr id="44059" name="Text Box 55"/>
          <p:cNvSpPr txBox="1">
            <a:spLocks noChangeArrowheads="1"/>
          </p:cNvSpPr>
          <p:nvPr/>
        </p:nvSpPr>
        <p:spPr bwMode="auto">
          <a:xfrm>
            <a:off x="769863" y="5027141"/>
            <a:ext cx="1984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100" dirty="0" smtClean="0">
                <a:solidFill>
                  <a:srgbClr val="FFFFFF"/>
                </a:solidFill>
              </a:rPr>
              <a:t>NO APPOINTMENT</a:t>
            </a:r>
          </a:p>
          <a:p>
            <a:pPr algn="ctr" eaLnBrk="1" hangingPunct="1">
              <a:lnSpc>
                <a:spcPct val="50000"/>
              </a:lnSpc>
              <a:spcBef>
                <a:spcPct val="50000"/>
              </a:spcBef>
            </a:pPr>
            <a:r>
              <a:rPr lang="en-US" sz="1100" dirty="0" smtClean="0">
                <a:solidFill>
                  <a:srgbClr val="FFFFFF"/>
                </a:solidFill>
              </a:rPr>
              <a:t>FREE</a:t>
            </a:r>
            <a:endParaRPr lang="en-US" sz="1100" dirty="0">
              <a:solidFill>
                <a:srgbClr val="FFFFFF"/>
              </a:solidFill>
            </a:endParaRPr>
          </a:p>
        </p:txBody>
      </p:sp>
      <p:sp>
        <p:nvSpPr>
          <p:cNvPr id="36" name="Text Box 55"/>
          <p:cNvSpPr txBox="1">
            <a:spLocks noChangeArrowheads="1"/>
          </p:cNvSpPr>
          <p:nvPr/>
        </p:nvSpPr>
        <p:spPr bwMode="auto">
          <a:xfrm>
            <a:off x="6306222" y="1988840"/>
            <a:ext cx="1970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ＭＳ Ｐゴシック"/>
                <a:cs typeface="ＭＳ Ｐゴシック"/>
              </a:defRPr>
            </a:lvl1pPr>
            <a:lvl2pPr marL="742950" indent="-285750" eaLnBrk="0" hangingPunct="0">
              <a:defRPr>
                <a:solidFill>
                  <a:schemeClr val="tx1"/>
                </a:solidFill>
                <a:latin typeface="Century Gothic" pitchFamily="34" charset="0"/>
                <a:ea typeface="ＭＳ Ｐゴシック"/>
                <a:cs typeface="ＭＳ Ｐゴシック"/>
              </a:defRPr>
            </a:lvl2pPr>
            <a:lvl3pPr marL="1143000" indent="-228600" eaLnBrk="0" hangingPunct="0">
              <a:defRPr>
                <a:solidFill>
                  <a:schemeClr val="tx1"/>
                </a:solidFill>
                <a:latin typeface="Century Gothic" pitchFamily="34" charset="0"/>
                <a:ea typeface="ＭＳ Ｐゴシック"/>
                <a:cs typeface="ＭＳ Ｐゴシック"/>
              </a:defRPr>
            </a:lvl3pPr>
            <a:lvl4pPr marL="1600200" indent="-228600" eaLnBrk="0" hangingPunct="0">
              <a:defRPr>
                <a:solidFill>
                  <a:schemeClr val="tx1"/>
                </a:solidFill>
                <a:latin typeface="Century Gothic" pitchFamily="34" charset="0"/>
                <a:ea typeface="ＭＳ Ｐゴシック"/>
                <a:cs typeface="ＭＳ Ｐゴシック"/>
              </a:defRPr>
            </a:lvl4pPr>
            <a:lvl5pPr marL="2057400" indent="-228600" eaLnBrk="0" hangingPunct="0">
              <a:defRPr>
                <a:solidFill>
                  <a:schemeClr val="tx1"/>
                </a:solidFill>
                <a:latin typeface="Century Gothic"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entury Gothic" pitchFamily="34" charset="0"/>
                <a:ea typeface="ＭＳ Ｐゴシック"/>
                <a:cs typeface="ＭＳ Ｐゴシック"/>
              </a:defRPr>
            </a:lvl9pPr>
          </a:lstStyle>
          <a:p>
            <a:pPr algn="ctr" eaLnBrk="1" hangingPunct="1">
              <a:lnSpc>
                <a:spcPct val="50000"/>
              </a:lnSpc>
              <a:spcBef>
                <a:spcPct val="50000"/>
              </a:spcBef>
            </a:pPr>
            <a:r>
              <a:rPr lang="en-US" sz="1200" b="1" dirty="0" smtClean="0">
                <a:solidFill>
                  <a:srgbClr val="B5A692"/>
                </a:solidFill>
              </a:rPr>
              <a:t>FOCUS LIPS</a:t>
            </a:r>
          </a:p>
          <a:p>
            <a:pPr algn="ctr" eaLnBrk="1" hangingPunct="1">
              <a:lnSpc>
                <a:spcPct val="50000"/>
              </a:lnSpc>
              <a:spcBef>
                <a:spcPct val="50000"/>
              </a:spcBef>
            </a:pPr>
            <a:r>
              <a:rPr lang="en-US" sz="1200" b="1" dirty="0">
                <a:solidFill>
                  <a:srgbClr val="B5A692"/>
                </a:solidFill>
              </a:rPr>
              <a:t>Including skincare</a:t>
            </a:r>
          </a:p>
          <a:p>
            <a:pPr algn="ctr" eaLnBrk="1" hangingPunct="1">
              <a:lnSpc>
                <a:spcPct val="50000"/>
              </a:lnSpc>
              <a:spcBef>
                <a:spcPct val="50000"/>
              </a:spcBef>
            </a:pPr>
            <a:endParaRPr lang="en-US" sz="1200" b="1" dirty="0">
              <a:solidFill>
                <a:srgbClr val="B5A692"/>
              </a:solidFill>
            </a:endParaRPr>
          </a:p>
        </p:txBody>
      </p:sp>
      <p:sp>
        <p:nvSpPr>
          <p:cNvPr id="2" name="Rectangle 1"/>
          <p:cNvSpPr/>
          <p:nvPr/>
        </p:nvSpPr>
        <p:spPr>
          <a:xfrm>
            <a:off x="3536552" y="5446965"/>
            <a:ext cx="2141984" cy="600164"/>
          </a:xfrm>
          <a:prstGeom prst="rect">
            <a:avLst/>
          </a:prstGeom>
        </p:spPr>
        <p:txBody>
          <a:bodyPr wrap="square">
            <a:spAutoFit/>
          </a:bodyPr>
          <a:lstStyle/>
          <a:p>
            <a:pPr marL="171450" indent="-171450">
              <a:buFont typeface="Arial" pitchFamily="34" charset="0"/>
              <a:buChar char="•"/>
            </a:pPr>
            <a:r>
              <a:rPr lang="en-US" sz="1100" dirty="0">
                <a:solidFill>
                  <a:schemeClr val="bg1"/>
                </a:solidFill>
                <a:latin typeface="Century Gothic" pitchFamily="34" charset="0"/>
              </a:rPr>
              <a:t>INTENSE LOOK</a:t>
            </a:r>
          </a:p>
          <a:p>
            <a:pPr marL="171450" indent="-171450">
              <a:buFont typeface="Arial" pitchFamily="34" charset="0"/>
              <a:buChar char="•"/>
            </a:pPr>
            <a:r>
              <a:rPr lang="en-US" sz="1100" dirty="0">
                <a:solidFill>
                  <a:schemeClr val="bg1"/>
                </a:solidFill>
                <a:latin typeface="Century Gothic" pitchFamily="34" charset="0"/>
              </a:rPr>
              <a:t>LUMINOUS LOOK</a:t>
            </a:r>
          </a:p>
          <a:p>
            <a:pPr marL="171450" indent="-171450">
              <a:buFont typeface="Arial" pitchFamily="34" charset="0"/>
              <a:buChar char="•"/>
            </a:pPr>
            <a:r>
              <a:rPr lang="en-US" sz="1100" dirty="0">
                <a:solidFill>
                  <a:schemeClr val="bg1"/>
                </a:solidFill>
                <a:latin typeface="Century Gothic" pitchFamily="34" charset="0"/>
              </a:rPr>
              <a:t>EYE OPENING EFFECT</a:t>
            </a:r>
          </a:p>
        </p:txBody>
      </p:sp>
      <p:sp>
        <p:nvSpPr>
          <p:cNvPr id="28" name="Rectangle 27"/>
          <p:cNvSpPr/>
          <p:nvPr/>
        </p:nvSpPr>
        <p:spPr>
          <a:xfrm>
            <a:off x="785072" y="5445224"/>
            <a:ext cx="2141984" cy="1107996"/>
          </a:xfrm>
          <a:prstGeom prst="rect">
            <a:avLst/>
          </a:prstGeom>
        </p:spPr>
        <p:txBody>
          <a:bodyPr wrap="square">
            <a:spAutoFit/>
          </a:bodyPr>
          <a:lstStyle/>
          <a:p>
            <a:pPr marL="171450" indent="-171450">
              <a:buFont typeface="Arial" pitchFamily="34" charset="0"/>
              <a:buChar char="•"/>
            </a:pPr>
            <a:r>
              <a:rPr lang="en-US" sz="1100" dirty="0" smtClean="0">
                <a:solidFill>
                  <a:schemeClr val="bg1"/>
                </a:solidFill>
                <a:latin typeface="Century Gothic" pitchFamily="34" charset="0"/>
              </a:rPr>
              <a:t>ANTI-DARK SPOT COMPLEXION</a:t>
            </a:r>
          </a:p>
          <a:p>
            <a:pPr marL="171450" indent="-171450">
              <a:buFont typeface="Arial" pitchFamily="34" charset="0"/>
              <a:buChar char="•"/>
            </a:pPr>
            <a:r>
              <a:rPr lang="en-US" sz="1100" dirty="0" smtClean="0">
                <a:solidFill>
                  <a:schemeClr val="bg1"/>
                </a:solidFill>
                <a:latin typeface="Century Gothic" pitchFamily="34" charset="0"/>
              </a:rPr>
              <a:t>ANTI-AGEING COMPLEXION</a:t>
            </a:r>
          </a:p>
          <a:p>
            <a:pPr marL="171450" indent="-171450">
              <a:buFont typeface="Arial" pitchFamily="34" charset="0"/>
              <a:buChar char="•"/>
            </a:pPr>
            <a:r>
              <a:rPr lang="en-US" sz="1100" dirty="0" smtClean="0">
                <a:solidFill>
                  <a:schemeClr val="bg1"/>
                </a:solidFill>
                <a:latin typeface="Century Gothic" pitchFamily="34" charset="0"/>
              </a:rPr>
              <a:t>RADIANT COMPLEXION</a:t>
            </a:r>
          </a:p>
          <a:p>
            <a:pPr marL="171450" indent="-171450">
              <a:buFont typeface="Arial" pitchFamily="34" charset="0"/>
              <a:buChar char="•"/>
            </a:pPr>
            <a:endParaRPr lang="en-US" sz="1100" dirty="0">
              <a:solidFill>
                <a:schemeClr val="bg1"/>
              </a:solidFill>
              <a:latin typeface="Century Gothic" pitchFamily="34" charset="0"/>
            </a:endParaRPr>
          </a:p>
        </p:txBody>
      </p:sp>
      <p:sp>
        <p:nvSpPr>
          <p:cNvPr id="30" name="Rectangle 29"/>
          <p:cNvSpPr/>
          <p:nvPr/>
        </p:nvSpPr>
        <p:spPr>
          <a:xfrm>
            <a:off x="6318448" y="5445224"/>
            <a:ext cx="2141984" cy="430887"/>
          </a:xfrm>
          <a:prstGeom prst="rect">
            <a:avLst/>
          </a:prstGeom>
        </p:spPr>
        <p:txBody>
          <a:bodyPr wrap="square">
            <a:spAutoFit/>
          </a:bodyPr>
          <a:lstStyle/>
          <a:p>
            <a:pPr marL="171450" indent="-171450">
              <a:buFont typeface="Arial" pitchFamily="34" charset="0"/>
              <a:buChar char="•"/>
            </a:pPr>
            <a:r>
              <a:rPr lang="en-US" sz="1100" dirty="0" smtClean="0">
                <a:solidFill>
                  <a:schemeClr val="bg1"/>
                </a:solidFill>
                <a:latin typeface="Century Gothic" pitchFamily="34" charset="0"/>
              </a:rPr>
              <a:t>UNDERLINED LIPS</a:t>
            </a:r>
          </a:p>
          <a:p>
            <a:pPr marL="171450" indent="-171450">
              <a:buFont typeface="Arial" pitchFamily="34" charset="0"/>
              <a:buChar char="•"/>
            </a:pPr>
            <a:r>
              <a:rPr lang="en-US" sz="1100" dirty="0" smtClean="0">
                <a:solidFill>
                  <a:schemeClr val="bg1"/>
                </a:solidFill>
                <a:latin typeface="Century Gothic" pitchFamily="34" charset="0"/>
              </a:rPr>
              <a:t>LUMINOUS LIPS</a:t>
            </a:r>
            <a:endParaRPr lang="en-US" sz="1100" dirty="0">
              <a:solidFill>
                <a:schemeClr val="bg1"/>
              </a:solidFill>
              <a:latin typeface="Century Gothic" pitchFamily="34" charset="0"/>
            </a:endParaRPr>
          </a:p>
        </p:txBody>
      </p:sp>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92" r="4129" b="2338"/>
          <a:stretch/>
        </p:blipFill>
        <p:spPr bwMode="auto">
          <a:xfrm>
            <a:off x="785072" y="2582545"/>
            <a:ext cx="1933615" cy="231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08" r="17645" b="18626"/>
          <a:stretch/>
        </p:blipFill>
        <p:spPr bwMode="auto">
          <a:xfrm>
            <a:off x="3536552" y="2523553"/>
            <a:ext cx="1958975" cy="232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112"/>
          <a:stretch/>
        </p:blipFill>
        <p:spPr bwMode="auto">
          <a:xfrm>
            <a:off x="6325896" y="2523554"/>
            <a:ext cx="1950413" cy="230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6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DPLI_HELENA_RUBINSTEIN_POWER_Beauty\Service\3. Brand\Service &amp; CRM\Education\07- PHOTOS RETAIL + CABINE\Digital uniquement SHOOTING SCENARIO DE SERVICE MAI 2012- PHOTOS RETOUCHEES DEF\DSC76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373" r="21224"/>
          <a:stretch/>
        </p:blipFill>
        <p:spPr bwMode="auto">
          <a:xfrm>
            <a:off x="0" y="1196752"/>
            <a:ext cx="4543425" cy="5661248"/>
          </a:xfrm>
          <a:prstGeom prst="rect">
            <a:avLst/>
          </a:prstGeom>
          <a:noFill/>
          <a:extLst>
            <a:ext uri="{909E8E84-426E-40DD-AFC4-6F175D3DCCD1}">
              <a14:hiddenFill xmlns:a14="http://schemas.microsoft.com/office/drawing/2010/main">
                <a:solidFill>
                  <a:srgbClr val="FFFFFF"/>
                </a:solidFill>
              </a14:hiddenFill>
            </a:ext>
          </a:extLst>
        </p:spPr>
      </p:pic>
      <p:sp>
        <p:nvSpPr>
          <p:cNvPr id="11" name="Bulle ronde 4"/>
          <p:cNvSpPr>
            <a:spLocks noChangeArrowheads="1"/>
          </p:cNvSpPr>
          <p:nvPr/>
        </p:nvSpPr>
        <p:spPr bwMode="auto">
          <a:xfrm>
            <a:off x="4608511" y="1828007"/>
            <a:ext cx="4499993" cy="4341410"/>
          </a:xfrm>
          <a:prstGeom prst="wedgeEllipseCallout">
            <a:avLst>
              <a:gd name="adj1" fmla="val -70642"/>
              <a:gd name="adj2" fmla="val -27569"/>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2" name="ZoneTexte 11"/>
          <p:cNvSpPr txBox="1"/>
          <p:nvPr/>
        </p:nvSpPr>
        <p:spPr bwMode="auto">
          <a:xfrm>
            <a:off x="5004048" y="2111365"/>
            <a:ext cx="3816424" cy="3647152"/>
          </a:xfrm>
          <a:prstGeom prst="rect">
            <a:avLst/>
          </a:prstGeom>
          <a:noFill/>
        </p:spPr>
        <p:txBody>
          <a:bodyPr wrap="square">
            <a:spAutoFit/>
          </a:bodyPr>
          <a:lstStyle/>
          <a:p>
            <a:pPr algn="ctr">
              <a:defRPr/>
            </a:pPr>
            <a:r>
              <a:rPr lang="en-US" sz="1100" b="1" dirty="0" smtClean="0">
                <a:solidFill>
                  <a:schemeClr val="bg1"/>
                </a:solidFill>
              </a:rPr>
              <a:t>WHY </a:t>
            </a:r>
            <a:r>
              <a:rPr lang="en-US" sz="1100" b="1" dirty="0">
                <a:solidFill>
                  <a:schemeClr val="bg1"/>
                </a:solidFill>
              </a:rPr>
              <a:t>HELENA RUBINSTEIN SKINCARE?</a:t>
            </a:r>
          </a:p>
          <a:p>
            <a:pPr algn="ctr">
              <a:defRPr/>
            </a:pPr>
            <a:endParaRPr lang="en-US" sz="1100" dirty="0">
              <a:solidFill>
                <a:schemeClr val="bg1"/>
              </a:solidFill>
            </a:endParaRPr>
          </a:p>
          <a:p>
            <a:pPr algn="ctr">
              <a:defRPr/>
            </a:pPr>
            <a:r>
              <a:rPr lang="en-US" sz="1100" dirty="0">
                <a:solidFill>
                  <a:schemeClr val="bg1"/>
                </a:solidFill>
              </a:rPr>
              <a:t>“HR has more than </a:t>
            </a:r>
            <a:r>
              <a:rPr lang="en-US" sz="1100" b="1" dirty="0">
                <a:solidFill>
                  <a:schemeClr val="bg1"/>
                </a:solidFill>
              </a:rPr>
              <a:t>110 years of anti-ageing expertise</a:t>
            </a:r>
            <a:r>
              <a:rPr lang="en-US" sz="1100" dirty="0">
                <a:solidFill>
                  <a:schemeClr val="bg1"/>
                </a:solidFill>
              </a:rPr>
              <a:t>. </a:t>
            </a:r>
            <a:r>
              <a:rPr lang="en-US" sz="1100" dirty="0" smtClean="0">
                <a:solidFill>
                  <a:schemeClr val="bg1"/>
                </a:solidFill>
              </a:rPr>
              <a:t>Our products have </a:t>
            </a:r>
            <a:r>
              <a:rPr lang="en-US" sz="1100" dirty="0">
                <a:solidFill>
                  <a:schemeClr val="bg1"/>
                </a:solidFill>
              </a:rPr>
              <a:t>the </a:t>
            </a:r>
            <a:r>
              <a:rPr lang="en-US" sz="1100" b="1" dirty="0">
                <a:solidFill>
                  <a:schemeClr val="bg1"/>
                </a:solidFill>
              </a:rPr>
              <a:t>highest concentrations</a:t>
            </a:r>
            <a:r>
              <a:rPr lang="en-US" sz="1100" dirty="0">
                <a:solidFill>
                  <a:schemeClr val="bg1"/>
                </a:solidFill>
              </a:rPr>
              <a:t> and the </a:t>
            </a:r>
            <a:r>
              <a:rPr lang="en-US" sz="1100" b="1" dirty="0">
                <a:solidFill>
                  <a:schemeClr val="bg1"/>
                </a:solidFill>
              </a:rPr>
              <a:t>most sumptuous </a:t>
            </a:r>
            <a:r>
              <a:rPr lang="en-US" sz="1100" b="1" dirty="0" smtClean="0">
                <a:solidFill>
                  <a:schemeClr val="bg1"/>
                </a:solidFill>
              </a:rPr>
              <a:t>textures with amazing efficiency proven by independent laboratories</a:t>
            </a:r>
            <a:r>
              <a:rPr lang="en-US" sz="1100" dirty="0" smtClean="0">
                <a:solidFill>
                  <a:schemeClr val="bg1"/>
                </a:solidFill>
              </a:rPr>
              <a:t>.</a:t>
            </a:r>
            <a:endParaRPr lang="en-US" sz="1100" dirty="0">
              <a:solidFill>
                <a:schemeClr val="bg1"/>
              </a:solidFill>
            </a:endParaRPr>
          </a:p>
          <a:p>
            <a:pPr algn="ctr">
              <a:defRPr/>
            </a:pPr>
            <a:endParaRPr lang="en-US" sz="1100" dirty="0" smtClean="0">
              <a:solidFill>
                <a:schemeClr val="bg1"/>
              </a:solidFill>
            </a:endParaRPr>
          </a:p>
          <a:p>
            <a:pPr algn="ctr">
              <a:defRPr/>
            </a:pPr>
            <a:r>
              <a:rPr lang="en-US" sz="1100" dirty="0" smtClean="0">
                <a:solidFill>
                  <a:schemeClr val="bg1"/>
                </a:solidFill>
              </a:rPr>
              <a:t>HR is the only premium brand </a:t>
            </a:r>
            <a:r>
              <a:rPr lang="en-US" sz="1100" dirty="0">
                <a:solidFill>
                  <a:schemeClr val="bg1"/>
                </a:solidFill>
              </a:rPr>
              <a:t>to have a </a:t>
            </a:r>
            <a:r>
              <a:rPr lang="en-US" sz="1100" b="1" dirty="0">
                <a:solidFill>
                  <a:schemeClr val="bg1"/>
                </a:solidFill>
              </a:rPr>
              <a:t>unique partnership</a:t>
            </a:r>
            <a:r>
              <a:rPr lang="en-US" sz="1100" dirty="0">
                <a:solidFill>
                  <a:schemeClr val="bg1"/>
                </a:solidFill>
              </a:rPr>
              <a:t> with a renowned aesthetic medicine clinic, </a:t>
            </a:r>
            <a:r>
              <a:rPr lang="en-US" sz="1100" b="1" dirty="0">
                <a:solidFill>
                  <a:schemeClr val="bg1"/>
                </a:solidFill>
              </a:rPr>
              <a:t>LACLINIC-MONTREUX</a:t>
            </a:r>
            <a:r>
              <a:rPr lang="en-US" sz="1100" dirty="0">
                <a:solidFill>
                  <a:schemeClr val="bg1"/>
                </a:solidFill>
              </a:rPr>
              <a:t>, allowing </a:t>
            </a:r>
            <a:r>
              <a:rPr lang="en-US" sz="1100" dirty="0" smtClean="0">
                <a:solidFill>
                  <a:schemeClr val="bg1"/>
                </a:solidFill>
              </a:rPr>
              <a:t>us </a:t>
            </a:r>
            <a:r>
              <a:rPr lang="en-US" sz="1100" dirty="0">
                <a:solidFill>
                  <a:schemeClr val="bg1"/>
                </a:solidFill>
              </a:rPr>
              <a:t>to develop with aesthetic doctors, the Re-PLASTY range.  These products contain the </a:t>
            </a:r>
            <a:r>
              <a:rPr lang="en-US" sz="1100" b="1" dirty="0">
                <a:solidFill>
                  <a:schemeClr val="bg1"/>
                </a:solidFill>
              </a:rPr>
              <a:t>same active ingredients as those used in aesthetic medicine</a:t>
            </a:r>
            <a:r>
              <a:rPr lang="en-US" sz="1100" dirty="0">
                <a:solidFill>
                  <a:schemeClr val="bg1"/>
                </a:solidFill>
              </a:rPr>
              <a:t>, in the </a:t>
            </a:r>
            <a:r>
              <a:rPr lang="en-US" sz="1100" b="1" dirty="0">
                <a:solidFill>
                  <a:schemeClr val="bg1"/>
                </a:solidFill>
              </a:rPr>
              <a:t>highest concentrations</a:t>
            </a:r>
            <a:r>
              <a:rPr lang="en-US" sz="1100" dirty="0">
                <a:solidFill>
                  <a:schemeClr val="bg1"/>
                </a:solidFill>
              </a:rPr>
              <a:t>, allowing us to </a:t>
            </a:r>
            <a:r>
              <a:rPr lang="en-US" sz="1100" b="1" dirty="0">
                <a:solidFill>
                  <a:schemeClr val="bg1"/>
                </a:solidFill>
              </a:rPr>
              <a:t>reach aesthetic medicine efficiency</a:t>
            </a:r>
            <a:r>
              <a:rPr lang="en-US" sz="1100" dirty="0" smtClean="0">
                <a:solidFill>
                  <a:schemeClr val="bg1"/>
                </a:solidFill>
              </a:rPr>
              <a:t>. Each Re-PLASTY product corresponds to an aesthetic medicine procedure: </a:t>
            </a:r>
            <a:endParaRPr lang="en-US" sz="1100" dirty="0">
              <a:solidFill>
                <a:schemeClr val="bg1"/>
              </a:solidFill>
            </a:endParaRPr>
          </a:p>
          <a:p>
            <a:pPr algn="ctr">
              <a:defRPr/>
            </a:pPr>
            <a:r>
              <a:rPr lang="en-US" sz="1100" dirty="0">
                <a:solidFill>
                  <a:schemeClr val="bg1"/>
                </a:solidFill>
              </a:rPr>
              <a:t>For example, </a:t>
            </a:r>
            <a:r>
              <a:rPr lang="en-US" sz="1100" b="1" dirty="0">
                <a:solidFill>
                  <a:schemeClr val="bg1"/>
                </a:solidFill>
              </a:rPr>
              <a:t>15 days of Re-PLASTY </a:t>
            </a:r>
            <a:r>
              <a:rPr lang="en-US" sz="1100" b="1" dirty="0" err="1">
                <a:solidFill>
                  <a:schemeClr val="bg1"/>
                </a:solidFill>
              </a:rPr>
              <a:t>Mesolift</a:t>
            </a:r>
            <a:r>
              <a:rPr lang="en-US" sz="1100" b="1" dirty="0">
                <a:solidFill>
                  <a:schemeClr val="bg1"/>
                </a:solidFill>
              </a:rPr>
              <a:t> use = 1 session of </a:t>
            </a:r>
            <a:r>
              <a:rPr lang="en-US" sz="1100" b="1" dirty="0" err="1">
                <a:solidFill>
                  <a:schemeClr val="bg1"/>
                </a:solidFill>
              </a:rPr>
              <a:t>Mesolift</a:t>
            </a:r>
            <a:r>
              <a:rPr lang="en-US" sz="1100" dirty="0">
                <a:solidFill>
                  <a:schemeClr val="bg1"/>
                </a:solidFill>
              </a:rPr>
              <a:t>.</a:t>
            </a:r>
          </a:p>
          <a:p>
            <a:pPr algn="ctr">
              <a:defRPr/>
            </a:pPr>
            <a:endParaRPr lang="en-US" sz="1100" dirty="0">
              <a:solidFill>
                <a:schemeClr val="bg1"/>
              </a:solidFill>
            </a:endParaRPr>
          </a:p>
          <a:p>
            <a:pPr algn="ctr">
              <a:defRPr/>
            </a:pPr>
            <a:r>
              <a:rPr lang="en-US" sz="1100" b="1" dirty="0">
                <a:solidFill>
                  <a:schemeClr val="bg1"/>
                </a:solidFill>
              </a:rPr>
              <a:t>No other brand can say that</a:t>
            </a:r>
            <a:r>
              <a:rPr lang="en-US" sz="1100" b="1" dirty="0" smtClean="0">
                <a:solidFill>
                  <a:schemeClr val="bg1"/>
                </a:solidFill>
              </a:rPr>
              <a:t>!” </a:t>
            </a:r>
            <a:endParaRPr lang="en-US" sz="1100" b="1" dirty="0">
              <a:solidFill>
                <a:schemeClr val="bg1"/>
              </a:solidFill>
            </a:endParaRPr>
          </a:p>
        </p:txBody>
      </p:sp>
      <p:sp>
        <p:nvSpPr>
          <p:cNvPr id="13" name="Bulle ronde 4"/>
          <p:cNvSpPr>
            <a:spLocks noChangeArrowheads="1"/>
          </p:cNvSpPr>
          <p:nvPr/>
        </p:nvSpPr>
        <p:spPr bwMode="auto">
          <a:xfrm>
            <a:off x="1368748" y="1188934"/>
            <a:ext cx="2171302" cy="1152128"/>
          </a:xfrm>
          <a:prstGeom prst="wedgeEllipseCallout">
            <a:avLst>
              <a:gd name="adj1" fmla="val -65691"/>
              <a:gd name="adj2" fmla="val 100299"/>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14" name="ZoneTexte 13"/>
          <p:cNvSpPr txBox="1"/>
          <p:nvPr/>
        </p:nvSpPr>
        <p:spPr bwMode="auto">
          <a:xfrm>
            <a:off x="1523826" y="1404958"/>
            <a:ext cx="1495772" cy="646331"/>
          </a:xfrm>
          <a:prstGeom prst="rect">
            <a:avLst/>
          </a:prstGeom>
          <a:noFill/>
        </p:spPr>
        <p:txBody>
          <a:bodyPr wrap="square">
            <a:spAutoFit/>
          </a:bodyPr>
          <a:lstStyle/>
          <a:p>
            <a:pPr>
              <a:defRPr/>
            </a:pPr>
            <a:r>
              <a:rPr lang="en-US" sz="1200" dirty="0">
                <a:solidFill>
                  <a:schemeClr val="bg1"/>
                </a:solidFill>
              </a:rPr>
              <a:t>“I am very happy of </a:t>
            </a:r>
            <a:r>
              <a:rPr lang="en-US" sz="1200" dirty="0" smtClean="0">
                <a:solidFill>
                  <a:schemeClr val="bg1"/>
                </a:solidFill>
              </a:rPr>
              <a:t>my Crème de la </a:t>
            </a:r>
            <a:r>
              <a:rPr lang="en-US" sz="1200" dirty="0" err="1" smtClean="0">
                <a:solidFill>
                  <a:schemeClr val="bg1"/>
                </a:solidFill>
              </a:rPr>
              <a:t>Mer</a:t>
            </a:r>
            <a:r>
              <a:rPr lang="en-US" sz="1200" dirty="0" smtClean="0">
                <a:solidFill>
                  <a:schemeClr val="bg1"/>
                </a:solidFill>
              </a:rPr>
              <a:t>”.</a:t>
            </a:r>
            <a:endParaRPr lang="en-US" sz="1200" dirty="0">
              <a:solidFill>
                <a:schemeClr val="bg1"/>
              </a:solidFill>
            </a:endParaRPr>
          </a:p>
        </p:txBody>
      </p:sp>
      <p:sp>
        <p:nvSpPr>
          <p:cNvPr id="18" name="Rectangle 16"/>
          <p:cNvSpPr>
            <a:spLocks noChangeArrowheads="1"/>
          </p:cNvSpPr>
          <p:nvPr>
            <p:custDataLst>
              <p:tags r:id="rId1"/>
            </p:custDataLst>
          </p:nvPr>
        </p:nvSpPr>
        <p:spPr bwMode="auto">
          <a:xfrm>
            <a:off x="3619500" y="260068"/>
            <a:ext cx="5434013" cy="67710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u="sng" dirty="0" smtClean="0">
                <a:solidFill>
                  <a:srgbClr val="B5A692"/>
                </a:solidFill>
              </a:rPr>
              <a:t>PREMIUM</a:t>
            </a:r>
            <a:r>
              <a:rPr lang="en-US" sz="2800" dirty="0" smtClean="0">
                <a:solidFill>
                  <a:srgbClr val="B5A692"/>
                </a:solidFill>
              </a:rPr>
              <a:t> CUSTOMER</a:t>
            </a:r>
            <a:endParaRPr lang="en-US" sz="2800" dirty="0">
              <a:solidFill>
                <a:srgbClr val="B5A692"/>
              </a:solidFill>
            </a:endParaRPr>
          </a:p>
          <a:p>
            <a:pPr algn="r" fontAlgn="base">
              <a:spcBef>
                <a:spcPct val="0"/>
              </a:spcBef>
              <a:spcAft>
                <a:spcPct val="0"/>
              </a:spcAft>
            </a:pPr>
            <a:r>
              <a:rPr lang="en-US" sz="1600" dirty="0" smtClean="0">
                <a:solidFill>
                  <a:srgbClr val="FFFFFF"/>
                </a:solidFill>
              </a:rPr>
              <a:t>WHY HR SKINCARE?</a:t>
            </a:r>
            <a:endParaRPr lang="en-US" sz="1600" dirty="0">
              <a:solidFill>
                <a:srgbClr val="FFFFFF"/>
              </a:solidFill>
            </a:endParaRPr>
          </a:p>
        </p:txBody>
      </p:sp>
      <p:sp>
        <p:nvSpPr>
          <p:cNvPr id="20" name="Rectangle 19"/>
          <p:cNvSpPr/>
          <p:nvPr/>
        </p:nvSpPr>
        <p:spPr bwMode="auto">
          <a:xfrm>
            <a:off x="0" y="5949280"/>
            <a:ext cx="4543425" cy="908720"/>
          </a:xfrm>
          <a:prstGeom prst="rect">
            <a:avLst/>
          </a:prstGeom>
          <a:solidFill>
            <a:schemeClr val="bg2">
              <a:lumMod val="75000"/>
              <a:alpha val="49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pic>
        <p:nvPicPr>
          <p:cNvPr id="26" name="Picture 19" descr="PRODI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1275" y="6364423"/>
            <a:ext cx="384272" cy="41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570" y="6317853"/>
            <a:ext cx="666794" cy="5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 descr="PRO FILLER BOOK copie"/>
          <p:cNvPicPr>
            <a:picLocks noChangeAspect="1" noChangeArrowheads="1"/>
          </p:cNvPicPr>
          <p:nvPr/>
        </p:nvPicPr>
        <p:blipFill>
          <a:blip r:embed="rId7" cstate="print">
            <a:extLst>
              <a:ext uri="{28A0092B-C50C-407E-A947-70E740481C1C}">
                <a14:useLocalDpi xmlns:a14="http://schemas.microsoft.com/office/drawing/2010/main" val="0"/>
              </a:ext>
            </a:extLst>
          </a:blip>
          <a:srcRect l="28427" t="24596" r="26996" b="2036"/>
          <a:stretch>
            <a:fillRect/>
          </a:stretch>
        </p:blipFill>
        <p:spPr bwMode="auto">
          <a:xfrm>
            <a:off x="2193281" y="6178381"/>
            <a:ext cx="182525" cy="59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8886f902-9a63-42d3-9764-b26f968b4d04@lor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4478" y="6205791"/>
            <a:ext cx="210481" cy="59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dc5a0e45-2c7d-4052-9dc5-7bf1f4cd4b22@lore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8285" y="6105592"/>
            <a:ext cx="230214" cy="71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G:\DPLI_HELENA_RUBINSTEIN_POWER_Beauty\Service\4. Projects\4. Products\1. Skincare\1. Re-Plasty\AGE RECOVERY DAY\Visuals\Packshot\1211_HR 89212 Age Reco30V2.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1564" y="6324619"/>
            <a:ext cx="494213" cy="54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encrypted-tbn3.gstatic.com/images?q=tbn:ANd9GcSGY4QyP8CbWAHVKhdXkcr-PTgJiROEVoWvwGSD7FZ9Wym4YMmX"/>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344" t="3313" r="8276" b="5576"/>
          <a:stretch/>
        </p:blipFill>
        <p:spPr bwMode="auto">
          <a:xfrm>
            <a:off x="2915816" y="1586776"/>
            <a:ext cx="430195" cy="4645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0" descr="G:\DPLI_HELENA_RUBINSTEIN_POWER_Beauty\Service\4. Projects\4. Products\1. Skincare\4. Life Pearl\Life Pearl Cream 2013\Visuals\Packshot\DETOURE\Potdétouré.TIF"/>
          <p:cNvPicPr>
            <a:picLocks noChangeAspect="1" noChangeArrowheads="1"/>
          </p:cNvPicPr>
          <p:nvPr/>
        </p:nvPicPr>
        <p:blipFill>
          <a:blip r:embed="rId12" cstate="print">
            <a:extLst>
              <a:ext uri="{28A0092B-C50C-407E-A947-70E740481C1C}">
                <a14:useLocalDpi xmlns:a14="http://schemas.microsoft.com/office/drawing/2010/main" val="0"/>
              </a:ext>
            </a:extLst>
          </a:blip>
          <a:srcRect l="13596" t="11862" r="11214" b="10016"/>
          <a:stretch>
            <a:fillRect/>
          </a:stretch>
        </p:blipFill>
        <p:spPr bwMode="auto">
          <a:xfrm>
            <a:off x="1229431" y="6381494"/>
            <a:ext cx="398159" cy="43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09" y="6174598"/>
            <a:ext cx="678408" cy="7413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ZoneTexte 20"/>
          <p:cNvSpPr txBox="1"/>
          <p:nvPr/>
        </p:nvSpPr>
        <p:spPr>
          <a:xfrm>
            <a:off x="319548" y="5934472"/>
            <a:ext cx="3892412" cy="230832"/>
          </a:xfrm>
          <a:prstGeom prst="rect">
            <a:avLst/>
          </a:prstGeom>
          <a:noFill/>
        </p:spPr>
        <p:txBody>
          <a:bodyPr wrap="none" rtlCol="0">
            <a:spAutoFit/>
          </a:bodyPr>
          <a:lstStyle/>
          <a:p>
            <a:r>
              <a:rPr lang="fr-FR" sz="900" dirty="0" smtClean="0">
                <a:solidFill>
                  <a:schemeClr val="bg1"/>
                </a:solidFill>
              </a:rPr>
              <a:t>PRODUCT RECOMANDATION ACCORDING TO CUSTOMER’S NEEDS</a:t>
            </a:r>
            <a:endParaRPr lang="fr-FR" sz="900" dirty="0">
              <a:solidFill>
                <a:schemeClr val="bg1"/>
              </a:solidFill>
            </a:endParaRPr>
          </a:p>
        </p:txBody>
      </p:sp>
    </p:spTree>
    <p:extLst>
      <p:ext uri="{BB962C8B-B14F-4D97-AF65-F5344CB8AC3E}">
        <p14:creationId xmlns:p14="http://schemas.microsoft.com/office/powerpoint/2010/main" val="1039089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ChangeArrowheads="1"/>
          </p:cNvSpPr>
          <p:nvPr>
            <p:custDataLst>
              <p:tags r:id="rId1"/>
            </p:custDataLst>
          </p:nvPr>
        </p:nvSpPr>
        <p:spPr bwMode="auto">
          <a:xfrm>
            <a:off x="3619500" y="167735"/>
            <a:ext cx="5434013" cy="86177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LINK SELLING </a:t>
            </a:r>
          </a:p>
          <a:p>
            <a:pPr algn="r" fontAlgn="base">
              <a:spcBef>
                <a:spcPct val="0"/>
              </a:spcBef>
              <a:spcAft>
                <a:spcPct val="0"/>
              </a:spcAft>
            </a:pPr>
            <a:r>
              <a:rPr lang="en-US" sz="2800" dirty="0" smtClean="0">
                <a:solidFill>
                  <a:srgbClr val="B5A692"/>
                </a:solidFill>
              </a:rPr>
              <a:t>SKINCARE ROUTINE</a:t>
            </a:r>
            <a:endParaRPr lang="en-US" sz="2800" dirty="0">
              <a:solidFill>
                <a:srgbClr val="B5A692"/>
              </a:solidFill>
            </a:endParaRPr>
          </a:p>
        </p:txBody>
      </p:sp>
      <p:pic>
        <p:nvPicPr>
          <p:cNvPr id="4" name="Picture 2" descr="G:\DPLI_HELENA_RUBINSTEIN_POWER_Beauty\Service\3. Brand\Service &amp; CRM\Education\07- PHOTOS RETAIL + CABINE\Digital uniquement SHOOTING SCENARIO DE SERVICE MAI 2012- PHOTOS RETOUCHEES DEF\DSC77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90" t="2399" r="6855" b="3311"/>
          <a:stretch/>
        </p:blipFill>
        <p:spPr bwMode="auto">
          <a:xfrm>
            <a:off x="611560" y="1196752"/>
            <a:ext cx="8055428"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618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PLI_HELENA_RUBINSTEIN_POWER_Beauty\Service\3. Brand\Service &amp; CRM\Education\07- PHOTOS RETAIL + CABINE\Digital uniquement SHOOTING SCENARIO DE SERVICE MAI 2012- PHOTOS RETOUCHEES DEF\DSC77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71" t="2399" r="29278" b="3311"/>
          <a:stretch/>
        </p:blipFill>
        <p:spPr bwMode="auto">
          <a:xfrm>
            <a:off x="1" y="1196752"/>
            <a:ext cx="4445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16"/>
          <p:cNvSpPr>
            <a:spLocks noChangeArrowheads="1"/>
          </p:cNvSpPr>
          <p:nvPr>
            <p:custDataLst>
              <p:tags r:id="rId1"/>
            </p:custDataLst>
          </p:nvPr>
        </p:nvSpPr>
        <p:spPr bwMode="auto">
          <a:xfrm>
            <a:off x="3619500" y="44624"/>
            <a:ext cx="5434013" cy="110799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US" sz="2800" dirty="0" smtClean="0">
                <a:solidFill>
                  <a:srgbClr val="B5A692"/>
                </a:solidFill>
              </a:rPr>
              <a:t>LINK SELLING </a:t>
            </a:r>
          </a:p>
          <a:p>
            <a:pPr algn="r" fontAlgn="base">
              <a:spcBef>
                <a:spcPct val="0"/>
              </a:spcBef>
              <a:spcAft>
                <a:spcPct val="0"/>
              </a:spcAft>
            </a:pPr>
            <a:r>
              <a:rPr lang="en-US" sz="2800" dirty="0" smtClean="0">
                <a:solidFill>
                  <a:srgbClr val="B5A692"/>
                </a:solidFill>
              </a:rPr>
              <a:t>SKINCARE ROUTINE</a:t>
            </a:r>
          </a:p>
          <a:p>
            <a:pPr algn="r" fontAlgn="base">
              <a:spcBef>
                <a:spcPct val="0"/>
              </a:spcBef>
              <a:spcAft>
                <a:spcPct val="0"/>
              </a:spcAft>
            </a:pPr>
            <a:r>
              <a:rPr lang="en-US" sz="1600" dirty="0" smtClean="0">
                <a:solidFill>
                  <a:srgbClr val="FFFFFF"/>
                </a:solidFill>
              </a:rPr>
              <a:t>GENERAL ARGUMENT</a:t>
            </a:r>
            <a:endParaRPr lang="en-US" sz="1600" dirty="0">
              <a:solidFill>
                <a:srgbClr val="FFFFFF"/>
              </a:solidFill>
            </a:endParaRPr>
          </a:p>
        </p:txBody>
      </p:sp>
      <p:sp>
        <p:nvSpPr>
          <p:cNvPr id="17" name="Bulle ronde 4"/>
          <p:cNvSpPr>
            <a:spLocks noChangeArrowheads="1"/>
          </p:cNvSpPr>
          <p:nvPr/>
        </p:nvSpPr>
        <p:spPr bwMode="auto">
          <a:xfrm>
            <a:off x="4445002" y="1385392"/>
            <a:ext cx="4698998" cy="5139952"/>
          </a:xfrm>
          <a:prstGeom prst="wedgeEllipseCallout">
            <a:avLst>
              <a:gd name="adj1" fmla="val -78874"/>
              <a:gd name="adj2" fmla="val -33794"/>
            </a:avLst>
          </a:prstGeom>
          <a:noFill/>
          <a:ln>
            <a:solidFill>
              <a:schemeClr val="bg1"/>
            </a:solidFill>
          </a:ln>
          <a:extLst/>
        </p:spPr>
        <p:txBody>
          <a:bodyPr/>
          <a:lstStyle/>
          <a:p>
            <a:pPr>
              <a:buClr>
                <a:srgbClr val="000000"/>
              </a:buClr>
              <a:buSzPct val="100000"/>
              <a:buFont typeface="Times New Roman" pitchFamily="18" charset="0"/>
              <a:buNone/>
            </a:pPr>
            <a:endParaRPr lang="fr-FR"/>
          </a:p>
        </p:txBody>
      </p:sp>
      <p:sp>
        <p:nvSpPr>
          <p:cNvPr id="20" name="ZoneTexte 19"/>
          <p:cNvSpPr txBox="1"/>
          <p:nvPr/>
        </p:nvSpPr>
        <p:spPr bwMode="auto">
          <a:xfrm>
            <a:off x="4860032" y="1700808"/>
            <a:ext cx="3816424" cy="4524315"/>
          </a:xfrm>
          <a:prstGeom prst="rect">
            <a:avLst/>
          </a:prstGeom>
          <a:noFill/>
        </p:spPr>
        <p:txBody>
          <a:bodyPr wrap="square">
            <a:spAutoFit/>
          </a:bodyPr>
          <a:lstStyle/>
          <a:p>
            <a:pPr algn="ctr"/>
            <a:r>
              <a:rPr lang="en-US" sz="1200" b="1" dirty="0">
                <a:solidFill>
                  <a:schemeClr val="bg1"/>
                </a:solidFill>
                <a:latin typeface="Century Gothic" pitchFamily="34" charset="0"/>
                <a:sym typeface="Wingdings" pitchFamily="2" charset="2"/>
              </a:rPr>
              <a:t>WHY A SERUM?</a:t>
            </a:r>
          </a:p>
          <a:p>
            <a:pPr algn="ctr"/>
            <a:r>
              <a:rPr lang="en-US" sz="1200" dirty="0">
                <a:solidFill>
                  <a:schemeClr val="bg1"/>
                </a:solidFill>
                <a:latin typeface="Century Gothic" pitchFamily="34" charset="0"/>
                <a:sym typeface="Wingdings" pitchFamily="2" charset="2"/>
              </a:rPr>
              <a:t> “A serum is </a:t>
            </a:r>
            <a:r>
              <a:rPr lang="en-US" sz="1200" b="1" dirty="0">
                <a:solidFill>
                  <a:schemeClr val="bg1"/>
                </a:solidFill>
                <a:latin typeface="Century Gothic" pitchFamily="34" charset="0"/>
                <a:sym typeface="Wingdings" pitchFamily="2" charset="2"/>
              </a:rPr>
              <a:t>highly concentrated in active ingredients</a:t>
            </a:r>
            <a:r>
              <a:rPr lang="en-US" sz="1200" dirty="0">
                <a:solidFill>
                  <a:schemeClr val="bg1"/>
                </a:solidFill>
                <a:latin typeface="Century Gothic" pitchFamily="34" charset="0"/>
                <a:sym typeface="Wingdings" pitchFamily="2" charset="2"/>
              </a:rPr>
              <a:t>, its fluid texture melts instantly onto the skin to </a:t>
            </a:r>
            <a:r>
              <a:rPr lang="en-US" sz="1200" b="1" dirty="0">
                <a:solidFill>
                  <a:schemeClr val="bg1"/>
                </a:solidFill>
                <a:latin typeface="Century Gothic" pitchFamily="34" charset="0"/>
                <a:sym typeface="Wingdings" pitchFamily="2" charset="2"/>
              </a:rPr>
              <a:t>act in depth</a:t>
            </a:r>
            <a:r>
              <a:rPr lang="en-US" sz="1200" dirty="0">
                <a:solidFill>
                  <a:schemeClr val="bg1"/>
                </a:solidFill>
                <a:latin typeface="Century Gothic" pitchFamily="34" charset="0"/>
                <a:sym typeface="Wingdings" pitchFamily="2" charset="2"/>
              </a:rPr>
              <a:t> and at the heart of the skin.”</a:t>
            </a:r>
          </a:p>
          <a:p>
            <a:pPr algn="ctr"/>
            <a:endParaRPr lang="en-US" sz="1200" dirty="0">
              <a:solidFill>
                <a:schemeClr val="bg1"/>
              </a:solidFill>
              <a:latin typeface="Century Gothic" pitchFamily="34" charset="0"/>
              <a:sym typeface="Wingdings" pitchFamily="2" charset="2"/>
            </a:endParaRPr>
          </a:p>
          <a:p>
            <a:pPr algn="ctr"/>
            <a:r>
              <a:rPr lang="en-US" sz="1200" b="1" dirty="0">
                <a:solidFill>
                  <a:schemeClr val="bg1"/>
                </a:solidFill>
                <a:latin typeface="Century Gothic" pitchFamily="34" charset="0"/>
                <a:sym typeface="Wingdings" pitchFamily="2" charset="2"/>
              </a:rPr>
              <a:t>WHY A CREAM?</a:t>
            </a:r>
          </a:p>
          <a:p>
            <a:pPr algn="ctr"/>
            <a:r>
              <a:rPr lang="en-US" sz="1200" dirty="0">
                <a:solidFill>
                  <a:schemeClr val="bg1"/>
                </a:solidFill>
                <a:latin typeface="Century Gothic" pitchFamily="34" charset="0"/>
                <a:sym typeface="Wingdings" pitchFamily="2" charset="2"/>
              </a:rPr>
              <a:t>“A cream </a:t>
            </a:r>
            <a:r>
              <a:rPr lang="en-US" sz="1200" b="1" dirty="0">
                <a:solidFill>
                  <a:schemeClr val="bg1"/>
                </a:solidFill>
                <a:latin typeface="Century Gothic" pitchFamily="34" charset="0"/>
                <a:sym typeface="Wingdings" pitchFamily="2" charset="2"/>
              </a:rPr>
              <a:t>completes and prolongs </a:t>
            </a:r>
            <a:r>
              <a:rPr lang="en-US" sz="1200" dirty="0">
                <a:solidFill>
                  <a:schemeClr val="bg1"/>
                </a:solidFill>
                <a:latin typeface="Century Gothic" pitchFamily="34" charset="0"/>
                <a:sym typeface="Wingdings" pitchFamily="2" charset="2"/>
              </a:rPr>
              <a:t>the serum effects and brings </a:t>
            </a:r>
            <a:r>
              <a:rPr lang="en-US" sz="1200" b="1" dirty="0">
                <a:solidFill>
                  <a:schemeClr val="bg1"/>
                </a:solidFill>
                <a:latin typeface="Century Gothic" pitchFamily="34" charset="0"/>
                <a:sym typeface="Wingdings" pitchFamily="2" charset="2"/>
              </a:rPr>
              <a:t>comfort</a:t>
            </a:r>
            <a:r>
              <a:rPr lang="en-US" sz="1200" dirty="0">
                <a:solidFill>
                  <a:schemeClr val="bg1"/>
                </a:solidFill>
                <a:latin typeface="Century Gothic" pitchFamily="34" charset="0"/>
                <a:sym typeface="Wingdings" pitchFamily="2" charset="2"/>
              </a:rPr>
              <a:t> to the skin</a:t>
            </a:r>
            <a:r>
              <a:rPr lang="en-US" sz="1200" dirty="0" smtClean="0">
                <a:solidFill>
                  <a:schemeClr val="bg1"/>
                </a:solidFill>
                <a:latin typeface="Century Gothic" pitchFamily="34" charset="0"/>
                <a:sym typeface="Wingdings" pitchFamily="2" charset="2"/>
              </a:rPr>
              <a:t>.”</a:t>
            </a:r>
          </a:p>
          <a:p>
            <a:pPr algn="ctr"/>
            <a:endParaRPr lang="en-US" sz="1200" dirty="0">
              <a:solidFill>
                <a:schemeClr val="bg1"/>
              </a:solidFill>
              <a:latin typeface="Century Gothic" pitchFamily="34" charset="0"/>
              <a:sym typeface="Wingdings" pitchFamily="2" charset="2"/>
            </a:endParaRPr>
          </a:p>
          <a:p>
            <a:pPr algn="ctr"/>
            <a:r>
              <a:rPr lang="en-US" sz="1200" b="1" dirty="0" smtClean="0">
                <a:solidFill>
                  <a:schemeClr val="bg1"/>
                </a:solidFill>
                <a:latin typeface="Century Gothic" pitchFamily="34" charset="0"/>
                <a:sym typeface="Wingdings" pitchFamily="2" charset="2"/>
              </a:rPr>
              <a:t>WHY AN EYE CONTOUR?</a:t>
            </a:r>
          </a:p>
          <a:p>
            <a:pPr algn="ctr"/>
            <a:r>
              <a:rPr lang="en-US" sz="1200" dirty="0">
                <a:solidFill>
                  <a:schemeClr val="bg1"/>
                </a:solidFill>
                <a:latin typeface="Century Gothic" pitchFamily="34" charset="0"/>
              </a:rPr>
              <a:t>“Skin of the eye contour is the area where the first wrinkles appear because it’s the </a:t>
            </a:r>
            <a:r>
              <a:rPr lang="en-US" sz="1200" b="1" dirty="0">
                <a:solidFill>
                  <a:schemeClr val="bg1"/>
                </a:solidFill>
                <a:latin typeface="Century Gothic" pitchFamily="34" charset="0"/>
              </a:rPr>
              <a:t>thinnest part </a:t>
            </a:r>
            <a:r>
              <a:rPr lang="en-US" sz="1200" dirty="0">
                <a:solidFill>
                  <a:schemeClr val="bg1"/>
                </a:solidFill>
                <a:latin typeface="Century Gothic" pitchFamily="34" charset="0"/>
              </a:rPr>
              <a:t>of the face.</a:t>
            </a:r>
            <a:r>
              <a:rPr lang="en-US" sz="1200" dirty="0">
                <a:solidFill>
                  <a:schemeClr val="bg1"/>
                </a:solidFill>
                <a:latin typeface="Century Gothic" pitchFamily="34" charset="0"/>
                <a:sym typeface="Wingdings" pitchFamily="2" charset="2"/>
              </a:rPr>
              <a:t> That’s why it is very important to take care of the eye contour </a:t>
            </a:r>
            <a:r>
              <a:rPr lang="en-US" sz="1200" b="1" dirty="0">
                <a:solidFill>
                  <a:schemeClr val="bg1"/>
                </a:solidFill>
                <a:latin typeface="Century Gothic" pitchFamily="34" charset="0"/>
                <a:sym typeface="Wingdings" pitchFamily="2" charset="2"/>
              </a:rPr>
              <a:t>from 20 </a:t>
            </a:r>
            <a:r>
              <a:rPr lang="en-US" sz="1200" b="1" dirty="0" smtClean="0">
                <a:solidFill>
                  <a:schemeClr val="bg1"/>
                </a:solidFill>
                <a:latin typeface="Century Gothic" pitchFamily="34" charset="0"/>
                <a:sym typeface="Wingdings" pitchFamily="2" charset="2"/>
              </a:rPr>
              <a:t>years old </a:t>
            </a:r>
            <a:r>
              <a:rPr lang="en-US" sz="1200" dirty="0">
                <a:solidFill>
                  <a:schemeClr val="bg1"/>
                </a:solidFill>
                <a:latin typeface="Century Gothic" pitchFamily="34" charset="0"/>
                <a:sym typeface="Wingdings" pitchFamily="2" charset="2"/>
              </a:rPr>
              <a:t>with </a:t>
            </a:r>
            <a:r>
              <a:rPr lang="en-US" sz="1200" b="1" dirty="0">
                <a:solidFill>
                  <a:schemeClr val="bg1"/>
                </a:solidFill>
                <a:latin typeface="Century Gothic" pitchFamily="34" charset="0"/>
                <a:sym typeface="Wingdings" pitchFamily="2" charset="2"/>
              </a:rPr>
              <a:t>specific and appropriate </a:t>
            </a:r>
            <a:r>
              <a:rPr lang="en-US" sz="1200" b="1" dirty="0" smtClean="0">
                <a:solidFill>
                  <a:schemeClr val="bg1"/>
                </a:solidFill>
                <a:latin typeface="Century Gothic" pitchFamily="34" charset="0"/>
                <a:sym typeface="Wingdings" pitchFamily="2" charset="2"/>
              </a:rPr>
              <a:t>formulas.”</a:t>
            </a:r>
            <a:endParaRPr lang="en-US" sz="1200" b="1" dirty="0">
              <a:solidFill>
                <a:schemeClr val="bg1"/>
              </a:solidFill>
              <a:latin typeface="Century Gothic" pitchFamily="34" charset="0"/>
              <a:sym typeface="Wingdings" pitchFamily="2" charset="2"/>
            </a:endParaRPr>
          </a:p>
          <a:p>
            <a:pPr algn="ctr"/>
            <a:endParaRPr lang="en-US" sz="1200" b="1" dirty="0" smtClean="0">
              <a:solidFill>
                <a:schemeClr val="bg1"/>
              </a:solidFill>
              <a:latin typeface="Century Gothic" pitchFamily="34" charset="0"/>
            </a:endParaRPr>
          </a:p>
          <a:p>
            <a:pPr algn="ctr"/>
            <a:r>
              <a:rPr lang="en-US" sz="1200" b="1" dirty="0">
                <a:solidFill>
                  <a:schemeClr val="bg1"/>
                </a:solidFill>
                <a:latin typeface="Century Gothic" pitchFamily="34" charset="0"/>
                <a:sym typeface="Wingdings" pitchFamily="2" charset="2"/>
              </a:rPr>
              <a:t>WHY </a:t>
            </a:r>
            <a:r>
              <a:rPr lang="en-US" sz="1200" b="1" dirty="0" smtClean="0">
                <a:solidFill>
                  <a:schemeClr val="bg1"/>
                </a:solidFill>
                <a:latin typeface="Century Gothic" pitchFamily="34" charset="0"/>
                <a:sym typeface="Wingdings" pitchFamily="2" charset="2"/>
              </a:rPr>
              <a:t>A FOUNDATION?</a:t>
            </a:r>
            <a:endParaRPr lang="en-US" sz="1200" b="1" dirty="0">
              <a:solidFill>
                <a:schemeClr val="bg1"/>
              </a:solidFill>
              <a:latin typeface="Century Gothic" pitchFamily="34" charset="0"/>
              <a:sym typeface="Wingdings" pitchFamily="2" charset="2"/>
            </a:endParaRPr>
          </a:p>
          <a:p>
            <a:pPr algn="ctr"/>
            <a:r>
              <a:rPr lang="en-US" sz="1200" dirty="0" smtClean="0">
                <a:solidFill>
                  <a:schemeClr val="bg1"/>
                </a:solidFill>
                <a:latin typeface="Century Gothic" pitchFamily="34" charset="0"/>
              </a:rPr>
              <a:t>“</a:t>
            </a:r>
            <a:r>
              <a:rPr lang="en-US" sz="1200" dirty="0">
                <a:solidFill>
                  <a:schemeClr val="bg1"/>
                </a:solidFill>
                <a:latin typeface="Century Gothic" pitchFamily="34" charset="0"/>
                <a:cs typeface="Arial" pitchFamily="34" charset="0"/>
              </a:rPr>
              <a:t>F</a:t>
            </a:r>
            <a:r>
              <a:rPr lang="en-US" sz="1200" dirty="0">
                <a:solidFill>
                  <a:schemeClr val="bg1"/>
                </a:solidFill>
                <a:latin typeface="Century Gothic" pitchFamily="34" charset="0"/>
              </a:rPr>
              <a:t>oundation is not an obligation, but it is </a:t>
            </a:r>
            <a:r>
              <a:rPr lang="en-US" sz="1200" b="1" dirty="0">
                <a:solidFill>
                  <a:schemeClr val="bg1"/>
                </a:solidFill>
                <a:latin typeface="Century Gothic" pitchFamily="34" charset="0"/>
              </a:rPr>
              <a:t>really helpful  to visibly rejuvenate </a:t>
            </a:r>
            <a:r>
              <a:rPr lang="en-US" sz="1200" dirty="0">
                <a:solidFill>
                  <a:schemeClr val="bg1"/>
                </a:solidFill>
                <a:latin typeface="Century Gothic" pitchFamily="34" charset="0"/>
              </a:rPr>
              <a:t>a face</a:t>
            </a:r>
            <a:r>
              <a:rPr lang="en-US" sz="1200" b="1" dirty="0" smtClean="0">
                <a:solidFill>
                  <a:schemeClr val="bg1"/>
                </a:solidFill>
                <a:latin typeface="Century Gothic" pitchFamily="34" charset="0"/>
                <a:sym typeface="Wingdings" pitchFamily="2" charset="2"/>
              </a:rPr>
              <a:t>.</a:t>
            </a:r>
          </a:p>
          <a:p>
            <a:pPr algn="ctr"/>
            <a:r>
              <a:rPr lang="en-US" sz="1200" dirty="0" smtClean="0">
                <a:solidFill>
                  <a:schemeClr val="bg1"/>
                </a:solidFill>
                <a:latin typeface="Century Gothic" pitchFamily="34" charset="0"/>
              </a:rPr>
              <a:t>Moreover, our foundations have </a:t>
            </a:r>
            <a:r>
              <a:rPr lang="en-US" sz="1200" dirty="0">
                <a:solidFill>
                  <a:schemeClr val="bg1"/>
                </a:solidFill>
                <a:latin typeface="Century Gothic" pitchFamily="34" charset="0"/>
              </a:rPr>
              <a:t>the </a:t>
            </a:r>
            <a:r>
              <a:rPr lang="en-US" sz="1200" b="1" dirty="0">
                <a:solidFill>
                  <a:schemeClr val="bg1"/>
                </a:solidFill>
                <a:latin typeface="Century Gothic" pitchFamily="34" charset="0"/>
              </a:rPr>
              <a:t>highest concentration </a:t>
            </a:r>
            <a:r>
              <a:rPr lang="en-US" sz="1200" b="1" dirty="0" smtClean="0">
                <a:solidFill>
                  <a:schemeClr val="bg1"/>
                </a:solidFill>
                <a:latin typeface="Century Gothic" pitchFamily="34" charset="0"/>
              </a:rPr>
              <a:t>in anti-ageing active ingredients </a:t>
            </a:r>
            <a:r>
              <a:rPr lang="en-US" sz="1200" dirty="0" smtClean="0">
                <a:solidFill>
                  <a:schemeClr val="bg1"/>
                </a:solidFill>
                <a:latin typeface="Century Gothic" pitchFamily="34" charset="0"/>
              </a:rPr>
              <a:t>to prolong the skincare routine action.”</a:t>
            </a:r>
            <a:r>
              <a:rPr lang="en-US" sz="1200" dirty="0">
                <a:solidFill>
                  <a:schemeClr val="bg1"/>
                </a:solidFill>
                <a:latin typeface="Century Gothic" pitchFamily="34" charset="0"/>
              </a:rPr>
              <a:t> </a:t>
            </a:r>
            <a:endParaRPr lang="en-US" sz="1200" b="1" dirty="0">
              <a:solidFill>
                <a:schemeClr val="bg1"/>
              </a:solidFill>
              <a:latin typeface="Century Gothic" pitchFamily="34" charset="0"/>
              <a:sym typeface="Wingdings" pitchFamily="2" charset="2"/>
            </a:endParaRPr>
          </a:p>
          <a:p>
            <a:pPr algn="ctr"/>
            <a:endParaRPr lang="en-US" sz="1200" b="1" dirty="0">
              <a:solidFill>
                <a:schemeClr val="bg1"/>
              </a:solidFill>
              <a:latin typeface="Century Gothic" pitchFamily="34" charset="0"/>
            </a:endParaRPr>
          </a:p>
        </p:txBody>
      </p:sp>
    </p:spTree>
    <p:extLst>
      <p:ext uri="{BB962C8B-B14F-4D97-AF65-F5344CB8AC3E}">
        <p14:creationId xmlns:p14="http://schemas.microsoft.com/office/powerpoint/2010/main" val="2789881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heme/theme1.xml><?xml version="1.0" encoding="utf-8"?>
<a:theme xmlns:a="http://schemas.openxmlformats.org/drawingml/2006/main" name="4_Thème Office">
  <a:themeElements>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7422</Words>
  <Application>Microsoft Office PowerPoint</Application>
  <PresentationFormat>Affichage à l'écran (4:3)</PresentationFormat>
  <Paragraphs>1353</Paragraphs>
  <Slides>64</Slides>
  <Notes>64</Notes>
  <HiddenSlides>6</HiddenSlides>
  <MMClips>0</MMClips>
  <ScaleCrop>false</ScaleCrop>
  <HeadingPairs>
    <vt:vector size="4" baseType="variant">
      <vt:variant>
        <vt:lpstr>Thème</vt:lpstr>
      </vt:variant>
      <vt:variant>
        <vt:i4>1</vt:i4>
      </vt:variant>
      <vt:variant>
        <vt:lpstr>Titres des diapositives</vt:lpstr>
      </vt:variant>
      <vt:variant>
        <vt:i4>64</vt:i4>
      </vt:variant>
    </vt:vector>
  </HeadingPairs>
  <TitlesOfParts>
    <vt:vector size="65" baseType="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L'Oréal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IMBERT Claire</dc:creator>
  <cp:lastModifiedBy>OHEIX Caroline</cp:lastModifiedBy>
  <cp:revision>95</cp:revision>
  <cp:lastPrinted>2014-02-17T17:11:52Z</cp:lastPrinted>
  <dcterms:created xsi:type="dcterms:W3CDTF">2013-10-07T12:52:25Z</dcterms:created>
  <dcterms:modified xsi:type="dcterms:W3CDTF">2014-04-16T08:29:38Z</dcterms:modified>
</cp:coreProperties>
</file>