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56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0A8F5-122A-4864-A266-EAF9CDDEC402}" type="datetimeFigureOut">
              <a:rPr lang="fr-FR" smtClean="0"/>
              <a:t>20/03/2012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B0CF6-5CC8-4D86-9C7D-E34BBB0748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28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B4CAF8ED-C8E2-42EB-AA39-5E2D70CE51F0}" type="slidenum">
              <a:rPr lang="en-US" sz="1300" smtClean="0"/>
              <a:pPr eaLnBrk="1" hangingPunct="1">
                <a:defRPr/>
              </a:pPr>
              <a:t>1</a:t>
            </a:fld>
            <a:endParaRPr lang="en-US" sz="1300" smtClean="0"/>
          </a:p>
        </p:txBody>
      </p:sp>
      <p:sp>
        <p:nvSpPr>
          <p:cNvPr id="112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2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2078" y="906509"/>
            <a:ext cx="3269155" cy="7557076"/>
          </a:xfrm>
        </p:spPr>
        <p:txBody>
          <a:bodyPr/>
          <a:lstStyle/>
          <a:p>
            <a:pPr eaLnBrk="1" hangingPunct="1">
              <a:defRPr/>
            </a:pPr>
            <a:endParaRPr lang="fr-FR" smtClean="0"/>
          </a:p>
        </p:txBody>
      </p:sp>
      <p:sp>
        <p:nvSpPr>
          <p:cNvPr id="490501" name="Rectangle 4"/>
          <p:cNvSpPr>
            <a:spLocks noChangeArrowheads="1"/>
          </p:cNvSpPr>
          <p:nvPr/>
        </p:nvSpPr>
        <p:spPr bwMode="auto">
          <a:xfrm>
            <a:off x="318595" y="4675449"/>
            <a:ext cx="2698750" cy="59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32" tIns="45566" rIns="91132" bIns="45566">
            <a:spAutoFit/>
          </a:bodyPr>
          <a:lstStyle/>
          <a:p>
            <a:pPr defTabSz="911225"/>
            <a:r>
              <a:rPr lang="en-US" sz="1100" b="1">
                <a:solidFill>
                  <a:srgbClr val="000000"/>
                </a:solidFill>
              </a:rPr>
              <a:t>Sequence 1</a:t>
            </a:r>
            <a:r>
              <a:rPr lang="en-US" sz="1100" b="1"/>
              <a:t>:</a:t>
            </a:r>
            <a:r>
              <a:rPr lang="en-US" sz="1100"/>
              <a:t> Power beauty since</a:t>
            </a:r>
          </a:p>
          <a:p>
            <a:pPr defTabSz="911225"/>
            <a:endParaRPr lang="en-US" sz="1100"/>
          </a:p>
          <a:p>
            <a:pPr defTabSz="911225"/>
            <a:r>
              <a:rPr lang="en-US" sz="1100" b="1"/>
              <a:t>Tool </a:t>
            </a:r>
            <a:r>
              <a:rPr lang="en-US" sz="1100"/>
              <a:t>: slideshow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0DFC1F3F-2D9F-445C-8FCB-ADC91DAE47D5}" type="slidenum">
              <a:rPr lang="en-US" sz="1300" smtClean="0"/>
              <a:pPr eaLnBrk="1" hangingPunct="1">
                <a:defRPr/>
              </a:pPr>
              <a:t>2</a:t>
            </a:fld>
            <a:endParaRPr lang="en-US" sz="1300" smtClean="0"/>
          </a:p>
        </p:txBody>
      </p:sp>
      <p:sp>
        <p:nvSpPr>
          <p:cNvPr id="112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2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2078" y="906509"/>
            <a:ext cx="3269155" cy="7557076"/>
          </a:xfrm>
        </p:spPr>
        <p:txBody>
          <a:bodyPr/>
          <a:lstStyle/>
          <a:p>
            <a:pPr eaLnBrk="1" hangingPunct="1">
              <a:defRPr/>
            </a:pPr>
            <a:endParaRPr lang="fr-FR" smtClean="0"/>
          </a:p>
        </p:txBody>
      </p:sp>
      <p:sp>
        <p:nvSpPr>
          <p:cNvPr id="491525" name="Rectangle 4"/>
          <p:cNvSpPr>
            <a:spLocks noChangeArrowheads="1"/>
          </p:cNvSpPr>
          <p:nvPr/>
        </p:nvSpPr>
        <p:spPr bwMode="auto">
          <a:xfrm>
            <a:off x="318595" y="4675449"/>
            <a:ext cx="2698750" cy="59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32" tIns="45566" rIns="91132" bIns="45566">
            <a:spAutoFit/>
          </a:bodyPr>
          <a:lstStyle/>
          <a:p>
            <a:pPr defTabSz="911225"/>
            <a:r>
              <a:rPr lang="en-US" sz="1100" b="1">
                <a:solidFill>
                  <a:srgbClr val="000000"/>
                </a:solidFill>
              </a:rPr>
              <a:t>Sequence 1</a:t>
            </a:r>
            <a:r>
              <a:rPr lang="en-US" sz="1100" b="1"/>
              <a:t>:</a:t>
            </a:r>
            <a:r>
              <a:rPr lang="en-US" sz="1100"/>
              <a:t> Power beauty since</a:t>
            </a:r>
          </a:p>
          <a:p>
            <a:pPr defTabSz="911225"/>
            <a:endParaRPr lang="en-US" sz="1100"/>
          </a:p>
          <a:p>
            <a:pPr defTabSz="911225"/>
            <a:r>
              <a:rPr lang="en-US" sz="1100" b="1"/>
              <a:t>Tool </a:t>
            </a:r>
            <a:r>
              <a:rPr lang="en-US" sz="1100"/>
              <a:t>: slideshow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B5F94723-9381-4A03-9A58-496FB8977FAF}" type="slidenum">
              <a:rPr lang="en-US" sz="1300" smtClean="0"/>
              <a:pPr eaLnBrk="1" hangingPunct="1">
                <a:defRPr/>
              </a:pPr>
              <a:t>3</a:t>
            </a:fld>
            <a:endParaRPr lang="en-US" sz="1300" smtClean="0"/>
          </a:p>
        </p:txBody>
      </p:sp>
      <p:sp>
        <p:nvSpPr>
          <p:cNvPr id="112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2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2078" y="906509"/>
            <a:ext cx="3269155" cy="7557076"/>
          </a:xfrm>
        </p:spPr>
        <p:txBody>
          <a:bodyPr/>
          <a:lstStyle/>
          <a:p>
            <a:pPr eaLnBrk="1" hangingPunct="1">
              <a:defRPr/>
            </a:pPr>
            <a:endParaRPr lang="fr-FR" smtClean="0"/>
          </a:p>
        </p:txBody>
      </p:sp>
      <p:sp>
        <p:nvSpPr>
          <p:cNvPr id="492549" name="Rectangle 4"/>
          <p:cNvSpPr>
            <a:spLocks noChangeArrowheads="1"/>
          </p:cNvSpPr>
          <p:nvPr/>
        </p:nvSpPr>
        <p:spPr bwMode="auto">
          <a:xfrm>
            <a:off x="318595" y="4675449"/>
            <a:ext cx="2698750" cy="59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32" tIns="45566" rIns="91132" bIns="45566">
            <a:spAutoFit/>
          </a:bodyPr>
          <a:lstStyle/>
          <a:p>
            <a:pPr defTabSz="911225"/>
            <a:r>
              <a:rPr lang="en-US" sz="1100" b="1">
                <a:solidFill>
                  <a:srgbClr val="000000"/>
                </a:solidFill>
              </a:rPr>
              <a:t>Sequence 1</a:t>
            </a:r>
            <a:r>
              <a:rPr lang="en-US" sz="1100" b="1"/>
              <a:t>:</a:t>
            </a:r>
            <a:r>
              <a:rPr lang="en-US" sz="1100"/>
              <a:t> Power beauty since</a:t>
            </a:r>
          </a:p>
          <a:p>
            <a:pPr defTabSz="911225"/>
            <a:endParaRPr lang="en-US" sz="1100"/>
          </a:p>
          <a:p>
            <a:pPr defTabSz="911225"/>
            <a:r>
              <a:rPr lang="en-US" sz="1100" b="1"/>
              <a:t>Tool </a:t>
            </a:r>
            <a:r>
              <a:rPr lang="en-US" sz="1100"/>
              <a:t>: slideshow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F9121038-4817-4514-A82A-EEAB1D45E50B}" type="slidenum">
              <a:rPr lang="en-US" sz="1300" smtClean="0"/>
              <a:pPr eaLnBrk="1" hangingPunct="1">
                <a:defRPr/>
              </a:pPr>
              <a:t>4</a:t>
            </a:fld>
            <a:endParaRPr lang="en-US" sz="1300" smtClean="0"/>
          </a:p>
        </p:txBody>
      </p:sp>
      <p:sp>
        <p:nvSpPr>
          <p:cNvPr id="113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2078" y="906509"/>
            <a:ext cx="3269155" cy="7557076"/>
          </a:xfrm>
        </p:spPr>
        <p:txBody>
          <a:bodyPr/>
          <a:lstStyle/>
          <a:p>
            <a:pPr eaLnBrk="1" hangingPunct="1">
              <a:defRPr/>
            </a:pPr>
            <a:endParaRPr lang="fr-FR" smtClean="0"/>
          </a:p>
        </p:txBody>
      </p:sp>
      <p:sp>
        <p:nvSpPr>
          <p:cNvPr id="493573" name="Rectangle 4"/>
          <p:cNvSpPr>
            <a:spLocks noChangeArrowheads="1"/>
          </p:cNvSpPr>
          <p:nvPr/>
        </p:nvSpPr>
        <p:spPr bwMode="auto">
          <a:xfrm>
            <a:off x="318595" y="4675449"/>
            <a:ext cx="2698750" cy="59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32" tIns="45566" rIns="91132" bIns="45566">
            <a:spAutoFit/>
          </a:bodyPr>
          <a:lstStyle/>
          <a:p>
            <a:pPr defTabSz="911225"/>
            <a:r>
              <a:rPr lang="en-US" sz="1100" b="1">
                <a:solidFill>
                  <a:srgbClr val="000000"/>
                </a:solidFill>
              </a:rPr>
              <a:t>Sequence 1</a:t>
            </a:r>
            <a:r>
              <a:rPr lang="en-US" sz="1100" b="1"/>
              <a:t>:</a:t>
            </a:r>
            <a:r>
              <a:rPr lang="en-US" sz="1100"/>
              <a:t> Power beauty since</a:t>
            </a:r>
          </a:p>
          <a:p>
            <a:pPr defTabSz="911225"/>
            <a:endParaRPr lang="en-US" sz="1100"/>
          </a:p>
          <a:p>
            <a:pPr defTabSz="911225"/>
            <a:r>
              <a:rPr lang="en-US" sz="1100" b="1"/>
              <a:t>Tool </a:t>
            </a:r>
            <a:r>
              <a:rPr lang="en-US" sz="1100"/>
              <a:t>: slideshow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1D36A0FC-5E92-4247-B6E1-2258C7AE45AC}" type="slidenum">
              <a:rPr lang="en-US" sz="1300" smtClean="0"/>
              <a:pPr eaLnBrk="1" hangingPunct="1">
                <a:defRPr/>
              </a:pPr>
              <a:t>5</a:t>
            </a:fld>
            <a:endParaRPr lang="en-US" sz="1300" smtClean="0"/>
          </a:p>
        </p:txBody>
      </p:sp>
      <p:sp>
        <p:nvSpPr>
          <p:cNvPr id="113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3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2078" y="906509"/>
            <a:ext cx="3269155" cy="7557076"/>
          </a:xfrm>
        </p:spPr>
        <p:txBody>
          <a:bodyPr/>
          <a:lstStyle/>
          <a:p>
            <a:pPr eaLnBrk="1" hangingPunct="1">
              <a:defRPr/>
            </a:pPr>
            <a:endParaRPr lang="fr-FR" smtClean="0"/>
          </a:p>
        </p:txBody>
      </p:sp>
      <p:sp>
        <p:nvSpPr>
          <p:cNvPr id="494597" name="Rectangle 4"/>
          <p:cNvSpPr>
            <a:spLocks noChangeArrowheads="1"/>
          </p:cNvSpPr>
          <p:nvPr/>
        </p:nvSpPr>
        <p:spPr bwMode="auto">
          <a:xfrm>
            <a:off x="318595" y="4675449"/>
            <a:ext cx="2698750" cy="59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32" tIns="45566" rIns="91132" bIns="45566">
            <a:spAutoFit/>
          </a:bodyPr>
          <a:lstStyle/>
          <a:p>
            <a:pPr defTabSz="911225"/>
            <a:r>
              <a:rPr lang="en-US" sz="1100" b="1">
                <a:solidFill>
                  <a:srgbClr val="000000"/>
                </a:solidFill>
              </a:rPr>
              <a:t>Sequence 1</a:t>
            </a:r>
            <a:r>
              <a:rPr lang="en-US" sz="1100" b="1"/>
              <a:t>:</a:t>
            </a:r>
            <a:r>
              <a:rPr lang="en-US" sz="1100"/>
              <a:t> Power beauty since</a:t>
            </a:r>
          </a:p>
          <a:p>
            <a:pPr defTabSz="911225"/>
            <a:endParaRPr lang="en-US" sz="1100"/>
          </a:p>
          <a:p>
            <a:pPr defTabSz="911225"/>
            <a:r>
              <a:rPr lang="en-US" sz="1100" b="1"/>
              <a:t>Tool </a:t>
            </a:r>
            <a:r>
              <a:rPr lang="en-US" sz="1100"/>
              <a:t>: slideshow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35EC76A-A0A5-4994-96CE-20CC777C0E29}" type="slidenum">
              <a:rPr lang="en-US" sz="1300" smtClean="0"/>
              <a:pPr eaLnBrk="1" hangingPunct="1">
                <a:defRPr/>
              </a:pPr>
              <a:t>6</a:t>
            </a:fld>
            <a:endParaRPr lang="en-US" sz="1300" smtClean="0"/>
          </a:p>
        </p:txBody>
      </p:sp>
      <p:sp>
        <p:nvSpPr>
          <p:cNvPr id="113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3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2078" y="906509"/>
            <a:ext cx="3269155" cy="7557076"/>
          </a:xfrm>
        </p:spPr>
        <p:txBody>
          <a:bodyPr/>
          <a:lstStyle/>
          <a:p>
            <a:pPr eaLnBrk="1" hangingPunct="1">
              <a:defRPr/>
            </a:pPr>
            <a:endParaRPr lang="fr-FR" smtClean="0"/>
          </a:p>
        </p:txBody>
      </p:sp>
      <p:sp>
        <p:nvSpPr>
          <p:cNvPr id="495621" name="Rectangle 4"/>
          <p:cNvSpPr>
            <a:spLocks noChangeArrowheads="1"/>
          </p:cNvSpPr>
          <p:nvPr/>
        </p:nvSpPr>
        <p:spPr bwMode="auto">
          <a:xfrm>
            <a:off x="318595" y="4675449"/>
            <a:ext cx="2698750" cy="59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32" tIns="45566" rIns="91132" bIns="45566">
            <a:spAutoFit/>
          </a:bodyPr>
          <a:lstStyle/>
          <a:p>
            <a:pPr defTabSz="911225"/>
            <a:r>
              <a:rPr lang="en-US" sz="1100" b="1">
                <a:solidFill>
                  <a:srgbClr val="000000"/>
                </a:solidFill>
              </a:rPr>
              <a:t>Sequence 1</a:t>
            </a:r>
            <a:r>
              <a:rPr lang="en-US" sz="1100" b="1"/>
              <a:t>:</a:t>
            </a:r>
            <a:r>
              <a:rPr lang="en-US" sz="1100"/>
              <a:t> Power beauty since</a:t>
            </a:r>
          </a:p>
          <a:p>
            <a:pPr defTabSz="911225"/>
            <a:endParaRPr lang="en-US" sz="1100"/>
          </a:p>
          <a:p>
            <a:pPr defTabSz="911225"/>
            <a:r>
              <a:rPr lang="en-US" sz="1100" b="1"/>
              <a:t>Tool </a:t>
            </a:r>
            <a:r>
              <a:rPr lang="en-US" sz="1100"/>
              <a:t>: slideshow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AF7850E-95B2-4E09-8561-BCB062C4683A}" type="slidenum">
              <a:rPr lang="en-US" sz="1300" smtClean="0">
                <a:solidFill>
                  <a:prstClr val="black"/>
                </a:solidFill>
              </a:rPr>
              <a:pPr eaLnBrk="1" hangingPunct="1">
                <a:defRPr/>
              </a:pPr>
              <a:t>7</a:t>
            </a:fld>
            <a:endParaRPr lang="en-US" sz="1300" smtClean="0">
              <a:solidFill>
                <a:prstClr val="black"/>
              </a:solidFill>
            </a:endParaRPr>
          </a:p>
        </p:txBody>
      </p:sp>
      <p:sp>
        <p:nvSpPr>
          <p:cNvPr id="113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3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dirty="0" smtClean="0"/>
          </a:p>
        </p:txBody>
      </p:sp>
      <p:sp>
        <p:nvSpPr>
          <p:cNvPr id="284677" name="Rectangle 4"/>
          <p:cNvSpPr>
            <a:spLocks noChangeArrowheads="1"/>
          </p:cNvSpPr>
          <p:nvPr/>
        </p:nvSpPr>
        <p:spPr bwMode="auto">
          <a:xfrm>
            <a:off x="314216" y="4692512"/>
            <a:ext cx="2592552" cy="149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99" tIns="46698" rIns="93399" bIns="46698">
            <a:spAutoFit/>
          </a:bodyPr>
          <a:lstStyle/>
          <a:p>
            <a:pPr algn="just" defTabSz="923925" fontAlgn="base">
              <a:spcBef>
                <a:spcPct val="0"/>
              </a:spcBef>
              <a:spcAft>
                <a:spcPct val="0"/>
              </a:spcAft>
            </a:pPr>
            <a:r>
              <a:rPr lang="fr-FR" sz="1100" b="1">
                <a:solidFill>
                  <a:srgbClr val="000000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rPr>
              <a:t>Sequence 2 </a:t>
            </a:r>
            <a:r>
              <a:rPr lang="fr-FR" sz="1100">
                <a:solidFill>
                  <a:prstClr val="black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rPr>
              <a:t>: HR, the expression of luxury</a:t>
            </a:r>
          </a:p>
          <a:p>
            <a:pPr algn="just" defTabSz="92392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r-FR" sz="1100">
              <a:solidFill>
                <a:prstClr val="black"/>
              </a:solidFill>
              <a:latin typeface="HelveticaNeueLT Com 35 Th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 defTabSz="923925" fontAlgn="base">
              <a:spcBef>
                <a:spcPct val="0"/>
              </a:spcBef>
              <a:spcAft>
                <a:spcPct val="0"/>
              </a:spcAft>
            </a:pPr>
            <a:r>
              <a:rPr lang="fr-FR" sz="1100" b="1">
                <a:solidFill>
                  <a:prstClr val="black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rPr>
              <a:t>Tool</a:t>
            </a:r>
            <a:r>
              <a:rPr lang="fr-FR" sz="1100">
                <a:solidFill>
                  <a:prstClr val="black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rPr>
              <a:t> : slideshow &amp; if </a:t>
            </a:r>
            <a:r>
              <a:rPr lang="en-US" sz="1100">
                <a:solidFill>
                  <a:prstClr val="black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rPr>
              <a:t>available</a:t>
            </a:r>
            <a:r>
              <a:rPr lang="fr-FR" sz="1100">
                <a:solidFill>
                  <a:prstClr val="black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rPr>
              <a:t> « beauty parties » accessories on tables</a:t>
            </a:r>
          </a:p>
          <a:p>
            <a:pPr algn="just" defTabSz="923925" fontAlgn="base">
              <a:spcBef>
                <a:spcPct val="0"/>
              </a:spcBef>
              <a:spcAft>
                <a:spcPct val="0"/>
              </a:spcAft>
            </a:pPr>
            <a:endParaRPr lang="fr-FR" sz="1100">
              <a:solidFill>
                <a:prstClr val="black"/>
              </a:solidFill>
              <a:latin typeface="HelveticaNeueLT Com 35 Th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 defTabSz="923925" fontAlgn="base">
              <a:spcBef>
                <a:spcPct val="0"/>
              </a:spcBef>
              <a:spcAft>
                <a:spcPct val="0"/>
              </a:spcAft>
            </a:pPr>
            <a:r>
              <a:rPr lang="fr-FR" sz="1100" b="1">
                <a:solidFill>
                  <a:prstClr val="black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rPr>
              <a:t>Objective </a:t>
            </a:r>
            <a:r>
              <a:rPr lang="fr-FR" sz="1100">
                <a:solidFill>
                  <a:prstClr val="black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rPr>
              <a:t>: discover the unique HR service tools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80132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864834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18260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318976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6394239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129162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9742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383551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072736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934785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6350538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1B110B"/>
            </a:gs>
            <a:gs pos="100000">
              <a:srgbClr val="291B1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3" descr="LOGOHR-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Line 8"/>
          <p:cNvSpPr>
            <a:spLocks noChangeShapeType="1"/>
          </p:cNvSpPr>
          <p:nvPr userDrawn="1"/>
        </p:nvSpPr>
        <p:spPr bwMode="auto">
          <a:xfrm flipV="1">
            <a:off x="0" y="1179513"/>
            <a:ext cx="9144000" cy="0"/>
          </a:xfrm>
          <a:prstGeom prst="line">
            <a:avLst/>
          </a:prstGeom>
          <a:noFill/>
          <a:ln w="9525">
            <a:solidFill>
              <a:srgbClr val="58474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000">
              <a:solidFill>
                <a:srgbClr val="000000"/>
              </a:solidFill>
              <a:latin typeface="HelveticaNeueLT Com 35 Th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2" name="Picture 24" descr="LOGOHR-Power-HD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t="27211" r="10959" b="30286"/>
          <a:stretch>
            <a:fillRect/>
          </a:stretch>
        </p:blipFill>
        <p:spPr bwMode="auto">
          <a:xfrm>
            <a:off x="1692275" y="328613"/>
            <a:ext cx="16557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Line 28"/>
          <p:cNvSpPr>
            <a:spLocks noChangeShapeType="1"/>
          </p:cNvSpPr>
          <p:nvPr userDrawn="1"/>
        </p:nvSpPr>
        <p:spPr bwMode="auto">
          <a:xfrm>
            <a:off x="3419475" y="0"/>
            <a:ext cx="0" cy="1196975"/>
          </a:xfrm>
          <a:prstGeom prst="line">
            <a:avLst/>
          </a:prstGeom>
          <a:noFill/>
          <a:ln w="9525">
            <a:solidFill>
              <a:srgbClr val="58474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000">
              <a:solidFill>
                <a:srgbClr val="000000"/>
              </a:solidFill>
              <a:latin typeface="HelveticaNeueLT Com 35 Th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306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</a:defRPr>
      </a:lvl5pPr>
      <a:lvl6pPr marL="2513013" indent="-2270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</a:defRPr>
      </a:lvl6pPr>
      <a:lvl7pPr marL="2970213" indent="-2270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</a:defRPr>
      </a:lvl7pPr>
      <a:lvl8pPr marL="3427413" indent="-2270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</a:defRPr>
      </a:lvl8pPr>
      <a:lvl9pPr marL="3884613" indent="-2270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2" descr="4_BRILLIANT_WOM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1" b="15471"/>
          <a:stretch>
            <a:fillRect/>
          </a:stretch>
        </p:blipFill>
        <p:spPr bwMode="auto">
          <a:xfrm>
            <a:off x="0" y="1111250"/>
            <a:ext cx="914400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3331" name="Text Box 3"/>
          <p:cNvSpPr txBox="1">
            <a:spLocks noChangeArrowheads="1"/>
          </p:cNvSpPr>
          <p:nvPr/>
        </p:nvSpPr>
        <p:spPr bwMode="auto">
          <a:xfrm>
            <a:off x="995363" y="3052763"/>
            <a:ext cx="7146925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4800">
                <a:solidFill>
                  <a:schemeClr val="bg1"/>
                </a:solidFill>
                <a:latin typeface="HelveticaNeueLT Com 35 Th" charset="0"/>
                <a:ea typeface="ＭＳ Ｐゴシック" charset="0"/>
                <a:cs typeface="+mn-cs"/>
              </a:rPr>
              <a:t>INTERNAL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7744351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33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2" descr="4_BRILLIANT_WOM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1" b="15471"/>
          <a:stretch>
            <a:fillRect/>
          </a:stretch>
        </p:blipFill>
        <p:spPr bwMode="auto">
          <a:xfrm>
            <a:off x="0" y="1111250"/>
            <a:ext cx="914400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5379" name="Text Box 3"/>
          <p:cNvSpPr txBox="1">
            <a:spLocks noChangeArrowheads="1"/>
          </p:cNvSpPr>
          <p:nvPr/>
        </p:nvSpPr>
        <p:spPr bwMode="auto">
          <a:xfrm>
            <a:off x="2195736" y="260648"/>
            <a:ext cx="6930802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2600" dirty="0" smtClean="0">
                <a:solidFill>
                  <a:srgbClr val="B5A692"/>
                </a:solidFill>
                <a:ea typeface="ＭＳ Ｐゴシック" pitchFamily="34" charset="-128"/>
              </a:rPr>
              <a:t>HOW TO USE THE TRAINING MODULE </a:t>
            </a:r>
          </a:p>
        </p:txBody>
      </p:sp>
      <p:sp>
        <p:nvSpPr>
          <p:cNvPr id="1125380" name="Text Box 4"/>
          <p:cNvSpPr txBox="1">
            <a:spLocks noChangeArrowheads="1"/>
          </p:cNvSpPr>
          <p:nvPr/>
        </p:nvSpPr>
        <p:spPr bwMode="auto">
          <a:xfrm>
            <a:off x="206375" y="1141413"/>
            <a:ext cx="837565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400" dirty="0" smtClean="0">
                <a:solidFill>
                  <a:schemeClr val="bg1"/>
                </a:solidFill>
                <a:cs typeface="+mn-cs"/>
              </a:rPr>
              <a:t>The Power Beauty HR training tool has been designed to be adapted to sessions taking place in training rooms or at point of sale.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400" u="sng" dirty="0" smtClean="0">
                <a:solidFill>
                  <a:schemeClr val="bg1"/>
                </a:solidFill>
                <a:cs typeface="+mn-cs"/>
              </a:rPr>
              <a:t>Recommendations</a:t>
            </a:r>
            <a:r>
              <a:rPr lang="en-US" sz="1400" dirty="0" smtClean="0">
                <a:solidFill>
                  <a:schemeClr val="bg1"/>
                </a:solidFill>
                <a:cs typeface="+mn-cs"/>
              </a:rPr>
              <a:t>: 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400" dirty="0" smtClean="0">
                <a:solidFill>
                  <a:schemeClr val="bg1"/>
                </a:solidFill>
                <a:cs typeface="+mn-cs"/>
              </a:rPr>
              <a:t>1 day format 		HR POWER BEAUTY, Since 1902 – complete module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400" dirty="0" smtClean="0">
                <a:solidFill>
                  <a:schemeClr val="bg1"/>
                </a:solidFill>
                <a:cs typeface="+mn-cs"/>
              </a:rPr>
              <a:t>½ day format 		The brand / The HR must have / Focus Skin care, Complexion, Mascara 			/ HR Sales advice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400" dirty="0" smtClean="0">
                <a:solidFill>
                  <a:schemeClr val="bg1"/>
                </a:solidFill>
                <a:cs typeface="+mn-cs"/>
              </a:rPr>
              <a:t>2hr </a:t>
            </a:r>
            <a:r>
              <a:rPr lang="ja-JP" altLang="en-US" sz="1400" dirty="0" smtClean="0">
                <a:solidFill>
                  <a:schemeClr val="bg1"/>
                </a:solidFill>
                <a:cs typeface="+mn-cs"/>
              </a:rPr>
              <a:t>“</a:t>
            </a:r>
            <a:r>
              <a:rPr lang="en-US" altLang="ja-JP" sz="1400" dirty="0" smtClean="0">
                <a:solidFill>
                  <a:schemeClr val="bg1"/>
                </a:solidFill>
                <a:cs typeface="+mn-cs"/>
              </a:rPr>
              <a:t>Must Have</a:t>
            </a:r>
            <a:r>
              <a:rPr lang="ja-JP" altLang="en-US" sz="1400" dirty="0" smtClean="0">
                <a:solidFill>
                  <a:schemeClr val="bg1"/>
                </a:solidFill>
                <a:cs typeface="+mn-cs"/>
              </a:rPr>
              <a:t>”</a:t>
            </a:r>
            <a:r>
              <a:rPr lang="en-US" altLang="ja-JP" sz="1400" dirty="0" smtClean="0">
                <a:solidFill>
                  <a:schemeClr val="bg1"/>
                </a:solidFill>
                <a:cs typeface="+mn-cs"/>
              </a:rPr>
              <a:t> format 	 	The brand / The HR must have / HR Sales advice / Latest news 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400" dirty="0" smtClean="0">
                <a:solidFill>
                  <a:schemeClr val="bg1"/>
                </a:solidFill>
                <a:cs typeface="+mn-cs"/>
              </a:rPr>
              <a:t>2hr Skin care format 		HR skin care / Sensorial discovery / HR Sales advice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400" dirty="0" smtClean="0">
                <a:solidFill>
                  <a:schemeClr val="bg1"/>
                </a:solidFill>
                <a:cs typeface="+mn-cs"/>
              </a:rPr>
              <a:t>2hr Make-up format 		HR make-up / Focus Complexion, Lash Queen, Wanted Rouge / 			HR Sales advice 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ja-JP" altLang="en-US" sz="1400" dirty="0" smtClean="0">
                <a:solidFill>
                  <a:schemeClr val="bg1"/>
                </a:solidFill>
                <a:cs typeface="+mn-cs"/>
              </a:rPr>
              <a:t>“</a:t>
            </a:r>
            <a:r>
              <a:rPr lang="en-US" altLang="ja-JP" sz="1400" dirty="0" smtClean="0">
                <a:solidFill>
                  <a:schemeClr val="bg1"/>
                </a:solidFill>
                <a:cs typeface="+mn-cs"/>
              </a:rPr>
              <a:t>Must Have</a:t>
            </a:r>
            <a:r>
              <a:rPr lang="ja-JP" altLang="en-US" sz="1400" dirty="0" smtClean="0">
                <a:solidFill>
                  <a:schemeClr val="bg1"/>
                </a:solidFill>
                <a:cs typeface="+mn-cs"/>
              </a:rPr>
              <a:t>”</a:t>
            </a:r>
            <a:r>
              <a:rPr lang="en-US" altLang="ja-JP" sz="1400" dirty="0" smtClean="0">
                <a:solidFill>
                  <a:schemeClr val="bg1"/>
                </a:solidFill>
                <a:cs typeface="+mn-cs"/>
              </a:rPr>
              <a:t> coaching		HR Must have / Sensorial discovery &amp; key words / HR Sales advice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400" dirty="0" smtClean="0">
                <a:solidFill>
                  <a:schemeClr val="bg1"/>
                </a:solidFill>
                <a:cs typeface="+mn-cs"/>
              </a:rPr>
              <a:t>(at the point of sale)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400" u="sng" dirty="0" smtClean="0">
                <a:solidFill>
                  <a:schemeClr val="bg1"/>
                </a:solidFill>
                <a:cs typeface="+mn-cs"/>
              </a:rPr>
              <a:t>Global objective</a:t>
            </a:r>
            <a:r>
              <a:rPr lang="en-US" sz="1400" dirty="0" smtClean="0">
                <a:solidFill>
                  <a:schemeClr val="bg1"/>
                </a:solidFill>
                <a:cs typeface="+mn-cs"/>
              </a:rPr>
              <a:t>: orient the training with sales advice as the priority following on with skin care and make-up sales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defRPr/>
            </a:pPr>
            <a:endParaRPr lang="en-US" sz="900" dirty="0" smtClean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009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Picture 2" descr="4_BRILLIANT_WOM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1" b="15471"/>
          <a:stretch>
            <a:fillRect/>
          </a:stretch>
        </p:blipFill>
        <p:spPr bwMode="auto">
          <a:xfrm>
            <a:off x="0" y="1111250"/>
            <a:ext cx="914400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27" name="Text Box 3"/>
          <p:cNvSpPr txBox="1">
            <a:spLocks noChangeArrowheads="1"/>
          </p:cNvSpPr>
          <p:nvPr/>
        </p:nvSpPr>
        <p:spPr bwMode="auto">
          <a:xfrm>
            <a:off x="2881313" y="254000"/>
            <a:ext cx="625633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2600" dirty="0" smtClean="0">
                <a:solidFill>
                  <a:srgbClr val="B5A692"/>
                </a:solidFill>
                <a:ea typeface="ＭＳ Ｐゴシック" pitchFamily="34" charset="-128"/>
              </a:rPr>
              <a:t>HOW TO CONDUCT THE TRAINING </a:t>
            </a:r>
          </a:p>
        </p:txBody>
      </p:sp>
      <p:sp>
        <p:nvSpPr>
          <p:cNvPr id="1127428" name="Text Box 4"/>
          <p:cNvSpPr txBox="1">
            <a:spLocks noChangeArrowheads="1"/>
          </p:cNvSpPr>
          <p:nvPr/>
        </p:nvSpPr>
        <p:spPr bwMode="auto">
          <a:xfrm>
            <a:off x="206375" y="1285875"/>
            <a:ext cx="8418513" cy="4329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sz="1400" dirty="0" smtClean="0">
                <a:solidFill>
                  <a:schemeClr val="bg1"/>
                </a:solidFill>
                <a:cs typeface="+mn-cs"/>
              </a:rPr>
              <a:t>Encourage maximum participation during the training day by using all the tools created to favor interactive learning</a:t>
            </a:r>
            <a:r>
              <a:rPr lang="fr-FR" sz="1400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cs typeface="+mn-cs"/>
              </a:rPr>
              <a:t>, sales advice, sensorial discoveries…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sz="1400" dirty="0" smtClean="0">
                <a:solidFill>
                  <a:schemeClr val="bg1"/>
                </a:solidFill>
                <a:cs typeface="+mn-cs"/>
              </a:rPr>
              <a:t>In order to do this, we strongly advise you to use the activities contained in the module (shortening the detailed explanations of product technology if necessary – focus uniquely on the star active ingredients):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Char char="-"/>
              <a:defRPr/>
            </a:pPr>
            <a:r>
              <a:rPr lang="en-US" sz="1400" dirty="0" smtClean="0">
                <a:solidFill>
                  <a:schemeClr val="bg1"/>
                </a:solidFill>
                <a:cs typeface="+mn-cs"/>
              </a:rPr>
              <a:t>Table &amp; set of 10 </a:t>
            </a:r>
            <a:r>
              <a:rPr lang="ja-JP" altLang="en-US" sz="1400" dirty="0" smtClean="0">
                <a:solidFill>
                  <a:schemeClr val="bg1"/>
                </a:solidFill>
                <a:cs typeface="+mn-cs"/>
              </a:rPr>
              <a:t>“</a:t>
            </a:r>
            <a:r>
              <a:rPr lang="en-US" altLang="ja-JP" sz="1400" dirty="0" smtClean="0">
                <a:solidFill>
                  <a:schemeClr val="bg1"/>
                </a:solidFill>
                <a:cs typeface="+mn-cs"/>
              </a:rPr>
              <a:t>key HR dates</a:t>
            </a:r>
            <a:r>
              <a:rPr lang="ja-JP" altLang="en-US" sz="1400" dirty="0" smtClean="0">
                <a:solidFill>
                  <a:schemeClr val="bg1"/>
                </a:solidFill>
                <a:cs typeface="+mn-cs"/>
              </a:rPr>
              <a:t>”</a:t>
            </a:r>
            <a:r>
              <a:rPr lang="en-US" altLang="ja-JP" sz="1400" dirty="0" smtClean="0">
                <a:solidFill>
                  <a:schemeClr val="bg1"/>
                </a:solidFill>
                <a:cs typeface="+mn-cs"/>
              </a:rPr>
              <a:t> cards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Char char="-"/>
              <a:defRPr/>
            </a:pPr>
            <a:r>
              <a:rPr lang="en-US" sz="1400" dirty="0" smtClean="0">
                <a:solidFill>
                  <a:schemeClr val="bg1"/>
                </a:solidFill>
                <a:cs typeface="+mn-cs"/>
              </a:rPr>
              <a:t>3 sensorial discovery workshops by combining product texture trial and key words (set of 27 cards)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Char char="-"/>
              <a:defRPr/>
            </a:pPr>
            <a:r>
              <a:rPr lang="en-US" sz="1400" dirty="0" smtClean="0">
                <a:solidFill>
                  <a:schemeClr val="bg1"/>
                </a:solidFill>
                <a:cs typeface="+mn-cs"/>
              </a:rPr>
              <a:t>Before &amp; after Beauty Revelations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Char char="-"/>
              <a:defRPr/>
            </a:pPr>
            <a:r>
              <a:rPr lang="en-US" sz="1400" dirty="0" smtClean="0">
                <a:solidFill>
                  <a:schemeClr val="bg1"/>
                </a:solidFill>
                <a:cs typeface="+mn-cs"/>
              </a:rPr>
              <a:t>Hands-on make-up workshop (if possible) with focus on face / eyes / lips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Char char="-"/>
              <a:defRPr/>
            </a:pPr>
            <a:r>
              <a:rPr lang="en-US" sz="1400" dirty="0" smtClean="0">
                <a:solidFill>
                  <a:schemeClr val="bg1"/>
                </a:solidFill>
                <a:cs typeface="+mn-cs"/>
              </a:rPr>
              <a:t> Any extra initiatives are welcome!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endParaRPr lang="en-US" sz="1400" dirty="0" smtClean="0">
              <a:solidFill>
                <a:schemeClr val="bg1"/>
              </a:solidFill>
              <a:cs typeface="+mn-cs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endParaRPr lang="en-US" sz="900" dirty="0" smtClean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73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2" descr="4_BRILLIANT_WOM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1" b="15471"/>
          <a:stretch>
            <a:fillRect/>
          </a:stretch>
        </p:blipFill>
        <p:spPr bwMode="auto">
          <a:xfrm>
            <a:off x="0" y="1111250"/>
            <a:ext cx="914400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475" name="Text Box 3"/>
          <p:cNvSpPr txBox="1">
            <a:spLocks noChangeArrowheads="1"/>
          </p:cNvSpPr>
          <p:nvPr/>
        </p:nvSpPr>
        <p:spPr bwMode="auto">
          <a:xfrm>
            <a:off x="1387475" y="254000"/>
            <a:ext cx="773906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2600" dirty="0" smtClean="0">
                <a:solidFill>
                  <a:srgbClr val="B5A692"/>
                </a:solidFill>
                <a:ea typeface="ＭＳ Ｐゴシック" pitchFamily="34" charset="-128"/>
              </a:rPr>
              <a:t>HOW TO USE HR</a:t>
            </a:r>
            <a:r>
              <a:rPr lang="ja-JP" altLang="en-US" sz="2600" dirty="0" smtClean="0">
                <a:solidFill>
                  <a:srgbClr val="B5A692"/>
                </a:solidFill>
                <a:ea typeface="ＭＳ Ｐゴシック" pitchFamily="34" charset="-128"/>
              </a:rPr>
              <a:t>’</a:t>
            </a:r>
            <a:r>
              <a:rPr lang="en-US" altLang="ja-JP" sz="2600" dirty="0" smtClean="0">
                <a:solidFill>
                  <a:srgbClr val="B5A692"/>
                </a:solidFill>
                <a:ea typeface="ＭＳ Ｐゴシック" pitchFamily="34" charset="-128"/>
              </a:rPr>
              <a:t>S LATEST NEWS</a:t>
            </a:r>
            <a:endParaRPr lang="en-US" sz="2600" dirty="0" smtClean="0">
              <a:solidFill>
                <a:srgbClr val="B5A692"/>
              </a:solidFill>
              <a:ea typeface="ＭＳ Ｐゴシック" pitchFamily="34" charset="-128"/>
            </a:endParaRPr>
          </a:p>
        </p:txBody>
      </p:sp>
      <p:sp>
        <p:nvSpPr>
          <p:cNvPr id="1129476" name="Text Box 4"/>
          <p:cNvSpPr txBox="1">
            <a:spLocks noChangeArrowheads="1"/>
          </p:cNvSpPr>
          <p:nvPr/>
        </p:nvSpPr>
        <p:spPr bwMode="auto">
          <a:xfrm>
            <a:off x="206375" y="1285875"/>
            <a:ext cx="8418513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50000"/>
              </a:spcBef>
              <a:defRPr/>
            </a:pPr>
            <a:r>
              <a:rPr lang="en-US" sz="1400" smtClean="0">
                <a:solidFill>
                  <a:schemeClr val="bg1"/>
                </a:solidFill>
                <a:cs typeface="+mn-cs"/>
              </a:rPr>
              <a:t>We have selected some of HR</a:t>
            </a:r>
            <a:r>
              <a:rPr lang="ja-JP" altLang="en-US" sz="1400" smtClean="0">
                <a:solidFill>
                  <a:schemeClr val="bg1"/>
                </a:solidFill>
                <a:cs typeface="+mn-cs"/>
              </a:rPr>
              <a:t>’</a:t>
            </a:r>
            <a:r>
              <a:rPr lang="en-US" altLang="ja-JP" sz="1400" smtClean="0">
                <a:solidFill>
                  <a:schemeClr val="bg1"/>
                </a:solidFill>
                <a:cs typeface="+mn-cs"/>
              </a:rPr>
              <a:t>s latest news, such as press launches, films and in women</a:t>
            </a:r>
            <a:r>
              <a:rPr lang="ja-JP" altLang="en-US" sz="1400" smtClean="0">
                <a:solidFill>
                  <a:schemeClr val="bg1"/>
                </a:solidFill>
                <a:cs typeface="+mn-cs"/>
              </a:rPr>
              <a:t>’</a:t>
            </a:r>
            <a:r>
              <a:rPr lang="en-US" altLang="ja-JP" sz="1400" smtClean="0">
                <a:solidFill>
                  <a:schemeClr val="bg1"/>
                </a:solidFill>
                <a:cs typeface="+mn-cs"/>
              </a:rPr>
              <a:t>s magazines.</a:t>
            </a:r>
          </a:p>
          <a:p>
            <a:pPr eaLnBrk="1" hangingPunct="1">
              <a:lnSpc>
                <a:spcPct val="140000"/>
              </a:lnSpc>
              <a:spcBef>
                <a:spcPct val="50000"/>
              </a:spcBef>
              <a:defRPr/>
            </a:pPr>
            <a:r>
              <a:rPr lang="en-US" sz="1400" smtClean="0">
                <a:solidFill>
                  <a:schemeClr val="bg1"/>
                </a:solidFill>
                <a:cs typeface="+mn-cs"/>
              </a:rPr>
              <a:t>We encourage you to regularly complete / up-date this section by inserting information on your own initiatives (roadshows, evenings, press meetings, coverage etc.) in order to share all of the brand</a:t>
            </a:r>
            <a:r>
              <a:rPr lang="ja-JP" altLang="en-US" sz="1400" smtClean="0">
                <a:solidFill>
                  <a:schemeClr val="bg1"/>
                </a:solidFill>
                <a:cs typeface="+mn-cs"/>
              </a:rPr>
              <a:t>’</a:t>
            </a:r>
            <a:r>
              <a:rPr lang="en-US" altLang="ja-JP" sz="1400" smtClean="0">
                <a:solidFill>
                  <a:schemeClr val="bg1"/>
                </a:solidFill>
                <a:cs typeface="+mn-cs"/>
              </a:rPr>
              <a:t>s latest news with your Beauty Advisors.</a:t>
            </a:r>
          </a:p>
          <a:p>
            <a:pPr eaLnBrk="1" hangingPunct="1">
              <a:lnSpc>
                <a:spcPct val="140000"/>
              </a:lnSpc>
              <a:spcBef>
                <a:spcPct val="50000"/>
              </a:spcBef>
              <a:defRPr/>
            </a:pPr>
            <a:endParaRPr lang="en-US" sz="1400" smtClean="0">
              <a:solidFill>
                <a:schemeClr val="bg1"/>
              </a:solidFill>
              <a:cs typeface="+mn-cs"/>
            </a:endParaRPr>
          </a:p>
          <a:p>
            <a:pPr eaLnBrk="1" hangingPunct="1">
              <a:lnSpc>
                <a:spcPct val="140000"/>
              </a:lnSpc>
              <a:spcBef>
                <a:spcPct val="50000"/>
              </a:spcBef>
              <a:defRPr/>
            </a:pPr>
            <a:endParaRPr lang="en-US" sz="900" smtClean="0">
              <a:solidFill>
                <a:schemeClr val="bg1"/>
              </a:solidFill>
              <a:cs typeface="+mn-cs"/>
            </a:endParaRPr>
          </a:p>
        </p:txBody>
      </p:sp>
      <p:graphicFrame>
        <p:nvGraphicFramePr>
          <p:cNvPr id="245765" name="Object 6"/>
          <p:cNvGraphicFramePr>
            <a:graphicFrameLocks noChangeAspect="1"/>
          </p:cNvGraphicFramePr>
          <p:nvPr/>
        </p:nvGraphicFramePr>
        <p:xfrm>
          <a:off x="3387725" y="2976563"/>
          <a:ext cx="2103438" cy="249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5" imgW="5668166" imgH="8019048" progId="AcroExch.Document.7">
                  <p:embed/>
                </p:oleObj>
              </mc:Choice>
              <mc:Fallback>
                <p:oleObj name="Acrobat Document" r:id="rId5" imgW="5668166" imgH="8019048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6341"/>
                      <a:stretch>
                        <a:fillRect/>
                      </a:stretch>
                    </p:blipFill>
                    <p:spPr bwMode="auto">
                      <a:xfrm>
                        <a:off x="3387725" y="2976563"/>
                        <a:ext cx="2103438" cy="2490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3106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 descr="4_BRILLIANT_WOM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1" b="15471"/>
          <a:stretch>
            <a:fillRect/>
          </a:stretch>
        </p:blipFill>
        <p:spPr bwMode="auto">
          <a:xfrm>
            <a:off x="0" y="1111250"/>
            <a:ext cx="914400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1523" name="Text Box 3"/>
          <p:cNvSpPr txBox="1">
            <a:spLocks noChangeArrowheads="1"/>
          </p:cNvSpPr>
          <p:nvPr/>
        </p:nvSpPr>
        <p:spPr bwMode="auto">
          <a:xfrm>
            <a:off x="1404938" y="254000"/>
            <a:ext cx="773906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2600" dirty="0" smtClean="0">
                <a:solidFill>
                  <a:srgbClr val="B5A692"/>
                </a:solidFill>
                <a:ea typeface="ＭＳ Ｐゴシック" pitchFamily="34" charset="-128"/>
              </a:rPr>
              <a:t>THE TRAINING ROOM</a:t>
            </a:r>
          </a:p>
        </p:txBody>
      </p:sp>
      <p:sp>
        <p:nvSpPr>
          <p:cNvPr id="1131524" name="Text Box 4"/>
          <p:cNvSpPr txBox="1">
            <a:spLocks noChangeArrowheads="1"/>
          </p:cNvSpPr>
          <p:nvPr/>
        </p:nvSpPr>
        <p:spPr bwMode="auto">
          <a:xfrm>
            <a:off x="206375" y="1285875"/>
            <a:ext cx="8715375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Char char="-"/>
              <a:defRPr/>
            </a:pPr>
            <a:r>
              <a:rPr lang="en-US" sz="1400" smtClean="0">
                <a:solidFill>
                  <a:schemeClr val="bg1"/>
                </a:solidFill>
                <a:cs typeface="+mn-cs"/>
              </a:rPr>
              <a:t> Respect color and material codes of the HR brand: taupe, white and gold.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Char char="-"/>
              <a:defRPr/>
            </a:pPr>
            <a:r>
              <a:rPr lang="en-US" sz="1400" smtClean="0">
                <a:solidFill>
                  <a:schemeClr val="bg1"/>
                </a:solidFill>
                <a:cs typeface="+mn-cs"/>
              </a:rPr>
              <a:t> Use HR Beauty Party accessories and merchandising elements to present products, the mirror, …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Char char="-"/>
              <a:defRPr/>
            </a:pPr>
            <a:r>
              <a:rPr lang="en-US" sz="1400" smtClean="0">
                <a:solidFill>
                  <a:schemeClr val="bg1"/>
                </a:solidFill>
                <a:cs typeface="+mn-cs"/>
              </a:rPr>
              <a:t> Add a touch of femininity with white orchids, the emblematic flower of the brand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Char char="-"/>
              <a:defRPr/>
            </a:pPr>
            <a:r>
              <a:rPr lang="en-US" sz="1400" smtClean="0">
                <a:solidFill>
                  <a:schemeClr val="bg1"/>
                </a:solidFill>
                <a:cs typeface="+mn-cs"/>
              </a:rPr>
              <a:t> Display star launch visuals: Prodigy Powercell / LQ Sexy Blacks,…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Char char="-"/>
              <a:defRPr/>
            </a:pPr>
            <a:r>
              <a:rPr lang="en-US" sz="1400" smtClean="0">
                <a:solidFill>
                  <a:schemeClr val="bg1"/>
                </a:solidFill>
                <a:cs typeface="+mn-cs"/>
              </a:rPr>
              <a:t> Do not overload the room with </a:t>
            </a:r>
            <a:r>
              <a:rPr lang="ja-JP" altLang="en-US" sz="1400" smtClean="0">
                <a:solidFill>
                  <a:schemeClr val="bg1"/>
                </a:solidFill>
                <a:cs typeface="+mn-cs"/>
              </a:rPr>
              <a:t>“</a:t>
            </a:r>
            <a:r>
              <a:rPr lang="en-US" altLang="ja-JP" sz="1400" smtClean="0">
                <a:solidFill>
                  <a:schemeClr val="bg1"/>
                </a:solidFill>
                <a:cs typeface="+mn-cs"/>
              </a:rPr>
              <a:t>Feline Blacks</a:t>
            </a:r>
            <a:r>
              <a:rPr lang="ja-JP" altLang="en-US" sz="1400" smtClean="0">
                <a:solidFill>
                  <a:schemeClr val="bg1"/>
                </a:solidFill>
                <a:cs typeface="+mn-cs"/>
              </a:rPr>
              <a:t>”</a:t>
            </a:r>
            <a:r>
              <a:rPr lang="en-US" altLang="ja-JP" sz="1400" smtClean="0">
                <a:solidFill>
                  <a:schemeClr val="bg1"/>
                </a:solidFill>
                <a:cs typeface="+mn-cs"/>
              </a:rPr>
              <a:t> decorative elements (leopard motif )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defRPr/>
            </a:pPr>
            <a:endParaRPr lang="en-US" sz="900" smtClean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246789" name="Picture 5" descr="VENTE_HOME_V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3" t="20808" r="24887" b="48006"/>
          <a:stretch>
            <a:fillRect/>
          </a:stretch>
        </p:blipFill>
        <p:spPr bwMode="auto">
          <a:xfrm>
            <a:off x="6065838" y="3751263"/>
            <a:ext cx="2078037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790" name="Picture 6" descr="Image_01_V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" t="2763" r="21295" b="4625"/>
          <a:stretch>
            <a:fillRect/>
          </a:stretch>
        </p:blipFill>
        <p:spPr bwMode="auto">
          <a:xfrm>
            <a:off x="292100" y="3289300"/>
            <a:ext cx="1692275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791" name="Picture 7" descr="Image_02_V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7" t="3734" r="2826" b="3201"/>
          <a:stretch>
            <a:fillRect/>
          </a:stretch>
        </p:blipFill>
        <p:spPr bwMode="auto">
          <a:xfrm>
            <a:off x="2138363" y="3289300"/>
            <a:ext cx="172720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792" name="Picture 8" descr="Image_03_V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1" t="3416" r="8507" b="2928"/>
          <a:stretch>
            <a:fillRect/>
          </a:stretch>
        </p:blipFill>
        <p:spPr bwMode="auto">
          <a:xfrm>
            <a:off x="4010025" y="3289300"/>
            <a:ext cx="1806575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643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Picture 2" descr="4_BRILLIANT_WOM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1" b="15471"/>
          <a:stretch>
            <a:fillRect/>
          </a:stretch>
        </p:blipFill>
        <p:spPr bwMode="auto">
          <a:xfrm>
            <a:off x="0" y="1111250"/>
            <a:ext cx="914400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3571" name="Text Box 3"/>
          <p:cNvSpPr txBox="1">
            <a:spLocks noChangeArrowheads="1"/>
          </p:cNvSpPr>
          <p:nvPr/>
        </p:nvSpPr>
        <p:spPr bwMode="auto">
          <a:xfrm>
            <a:off x="1409700" y="254000"/>
            <a:ext cx="773906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2600" dirty="0" smtClean="0">
                <a:solidFill>
                  <a:srgbClr val="B5A692"/>
                </a:solidFill>
                <a:ea typeface="ＭＳ Ｐゴシック" pitchFamily="34" charset="-128"/>
              </a:rPr>
              <a:t>THE TRAINING ROOM</a:t>
            </a:r>
          </a:p>
        </p:txBody>
      </p:sp>
      <p:sp>
        <p:nvSpPr>
          <p:cNvPr id="1133572" name="Text Box 4"/>
          <p:cNvSpPr txBox="1">
            <a:spLocks noChangeArrowheads="1"/>
          </p:cNvSpPr>
          <p:nvPr/>
        </p:nvSpPr>
        <p:spPr bwMode="auto">
          <a:xfrm>
            <a:off x="206375" y="1285875"/>
            <a:ext cx="8715375" cy="230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Char char="-"/>
              <a:defRPr/>
            </a:pPr>
            <a:r>
              <a:rPr lang="en-US" sz="1400" smtClean="0">
                <a:solidFill>
                  <a:schemeClr val="bg1"/>
                </a:solidFill>
                <a:cs typeface="+mn-cs"/>
              </a:rPr>
              <a:t> Plan generous merchandising with products by axe (following the HR merchandising charter)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Char char="-"/>
              <a:defRPr/>
            </a:pPr>
            <a:r>
              <a:rPr lang="en-US" sz="1400" smtClean="0">
                <a:solidFill>
                  <a:schemeClr val="bg1"/>
                </a:solidFill>
                <a:cs typeface="+mn-cs"/>
              </a:rPr>
              <a:t> Provide note pads, training booklets, sales bags, pedagogical tools according to the elements included in the Power Beauty training coffret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Char char="-"/>
              <a:defRPr/>
            </a:pPr>
            <a:r>
              <a:rPr lang="en-US" sz="1400" smtClean="0">
                <a:solidFill>
                  <a:schemeClr val="bg1"/>
                </a:solidFill>
                <a:cs typeface="+mn-cs"/>
              </a:rPr>
              <a:t> Play background music when welcoming participants and during breaks (music from the HR brand film, Wanted or lounge music) 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Char char="-"/>
              <a:defRPr/>
            </a:pPr>
            <a:r>
              <a:rPr lang="en-US" sz="1400" smtClean="0">
                <a:solidFill>
                  <a:schemeClr val="bg1"/>
                </a:solidFill>
                <a:cs typeface="+mn-cs"/>
              </a:rPr>
              <a:t> BA gift at the end of the training: select products amongst our 3 star launches and </a:t>
            </a:r>
            <a:r>
              <a:rPr lang="ja-JP" altLang="en-US" sz="1400" smtClean="0">
                <a:solidFill>
                  <a:schemeClr val="bg1"/>
                </a:solidFill>
                <a:cs typeface="+mn-cs"/>
              </a:rPr>
              <a:t>“</a:t>
            </a:r>
            <a:r>
              <a:rPr lang="en-US" altLang="ja-JP" sz="1400" smtClean="0">
                <a:solidFill>
                  <a:schemeClr val="bg1"/>
                </a:solidFill>
                <a:cs typeface="+mn-cs"/>
              </a:rPr>
              <a:t>must have</a:t>
            </a:r>
            <a:r>
              <a:rPr lang="ja-JP" altLang="en-US" sz="1400" smtClean="0">
                <a:solidFill>
                  <a:schemeClr val="bg1"/>
                </a:solidFill>
                <a:cs typeface="+mn-cs"/>
              </a:rPr>
              <a:t>”</a:t>
            </a:r>
            <a:r>
              <a:rPr lang="en-US" altLang="ja-JP" sz="1400" smtClean="0">
                <a:solidFill>
                  <a:schemeClr val="bg1"/>
                </a:solidFill>
                <a:cs typeface="+mn-cs"/>
              </a:rPr>
              <a:t> products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defRPr/>
            </a:pPr>
            <a:endParaRPr lang="en-US" sz="1400" smtClean="0">
              <a:solidFill>
                <a:schemeClr val="bg1"/>
              </a:solidFill>
              <a:cs typeface="+mn-cs"/>
            </a:endParaRPr>
          </a:p>
        </p:txBody>
      </p:sp>
      <p:grpSp>
        <p:nvGrpSpPr>
          <p:cNvPr id="247813" name="Group 31"/>
          <p:cNvGrpSpPr>
            <a:grpSpLocks/>
          </p:cNvGrpSpPr>
          <p:nvPr/>
        </p:nvGrpSpPr>
        <p:grpSpPr bwMode="auto">
          <a:xfrm>
            <a:off x="3671888" y="3748088"/>
            <a:ext cx="3387725" cy="1735137"/>
            <a:chOff x="2291" y="1370"/>
            <a:chExt cx="5760" cy="2950"/>
          </a:xfrm>
        </p:grpSpPr>
        <p:pic>
          <p:nvPicPr>
            <p:cNvPr id="247815" name="Picture 25" descr="35_MUST_HAV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212" b="15564"/>
            <a:stretch>
              <a:fillRect/>
            </a:stretch>
          </p:blipFill>
          <p:spPr bwMode="auto">
            <a:xfrm>
              <a:off x="2291" y="1370"/>
              <a:ext cx="5760" cy="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7816" name="Picture 17" descr="COLLAGENIST_EYE_ZOO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5" y="1922"/>
              <a:ext cx="257" cy="1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7817" name="Picture 18" descr="COLLAGENIST_LIP_ZOOM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2" y="2359"/>
              <a:ext cx="407" cy="1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7818" name="Picture 19" descr="COLOR_CLON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7" y="2281"/>
              <a:ext cx="491" cy="1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7819" name="Picture 20" descr="LASH_QUEEN_FELINE_BLA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" y="2194"/>
              <a:ext cx="453" cy="1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7820" name="Picture 21" descr="MAGIC_CONCEALER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5" y="2541"/>
              <a:ext cx="495" cy="1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7821" name="Picture 22" descr="PRODIGY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3" y="2700"/>
              <a:ext cx="81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7822" name="Picture 23" descr="PRODIGY_POWERCELL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" y="2591"/>
              <a:ext cx="403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7823" name="Picture 24" descr="PRODIGY_REPLASTY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9" y="1981"/>
              <a:ext cx="434" cy="1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7824" name="Picture 30" descr="MUST_HAVE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9" y="1768"/>
              <a:ext cx="652" cy="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7825" name="Picture 28" descr="AGE RECOVERY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7" y="2499"/>
              <a:ext cx="1032" cy="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7814" name="Picture 13" descr="Lineair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1" r="19887"/>
          <a:stretch>
            <a:fillRect/>
          </a:stretch>
        </p:blipFill>
        <p:spPr bwMode="auto">
          <a:xfrm>
            <a:off x="304800" y="3319463"/>
            <a:ext cx="2041525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556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4_BRILLIANT_WOM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1" b="15471"/>
          <a:stretch>
            <a:fillRect/>
          </a:stretch>
        </p:blipFill>
        <p:spPr bwMode="auto">
          <a:xfrm>
            <a:off x="0" y="1101725"/>
            <a:ext cx="9144000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5619" name="Text Box 3"/>
          <p:cNvSpPr txBox="1">
            <a:spLocks noChangeArrowheads="1"/>
          </p:cNvSpPr>
          <p:nvPr/>
        </p:nvSpPr>
        <p:spPr bwMode="auto">
          <a:xfrm>
            <a:off x="1398588" y="254000"/>
            <a:ext cx="773906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600" dirty="0" smtClean="0">
                <a:solidFill>
                  <a:srgbClr val="B5A692"/>
                </a:solidFill>
                <a:ea typeface="ＭＳ Ｐゴシック" pitchFamily="34" charset="-128"/>
              </a:rPr>
              <a:t>TRAINER GROOMING</a:t>
            </a:r>
          </a:p>
        </p:txBody>
      </p:sp>
      <p:sp>
        <p:nvSpPr>
          <p:cNvPr id="36868" name="Text Box 12"/>
          <p:cNvSpPr txBox="1">
            <a:spLocks noChangeArrowheads="1"/>
          </p:cNvSpPr>
          <p:nvPr/>
        </p:nvSpPr>
        <p:spPr bwMode="auto">
          <a:xfrm>
            <a:off x="207963" y="4897438"/>
            <a:ext cx="16033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>
                <a:solidFill>
                  <a:srgbClr val="FFFFFF"/>
                </a:solidFill>
                <a:cs typeface="Microsoft Sans Serif" pitchFamily="34" charset="0"/>
              </a:rPr>
              <a:t>Eye make-up based on precise lines and neutral shades to highlight a stronger shade of lipstick.</a:t>
            </a:r>
          </a:p>
        </p:txBody>
      </p:sp>
      <p:sp>
        <p:nvSpPr>
          <p:cNvPr id="36869" name="Text Box 13"/>
          <p:cNvSpPr txBox="1">
            <a:spLocks noChangeArrowheads="1"/>
          </p:cNvSpPr>
          <p:nvPr/>
        </p:nvSpPr>
        <p:spPr bwMode="auto">
          <a:xfrm>
            <a:off x="1787525" y="4897438"/>
            <a:ext cx="169545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>
                <a:solidFill>
                  <a:srgbClr val="FFFFFF"/>
                </a:solidFill>
                <a:cs typeface="Microsoft Sans Serif" pitchFamily="34" charset="0"/>
              </a:rPr>
              <a:t>Eye make-up based on gently shaded color, with no visible lines, to highlight </a:t>
            </a:r>
            <a:r>
              <a:rPr lang="ja-JP" altLang="en-US" sz="800">
                <a:solidFill>
                  <a:srgbClr val="FFFFFF"/>
                </a:solidFill>
                <a:cs typeface="Microsoft Sans Serif" pitchFamily="34" charset="0"/>
              </a:rPr>
              <a:t>“</a:t>
            </a:r>
            <a:r>
              <a:rPr lang="en-US" altLang="ja-JP" sz="800">
                <a:solidFill>
                  <a:srgbClr val="FFFFFF"/>
                </a:solidFill>
                <a:cs typeface="Microsoft Sans Serif" pitchFamily="34" charset="0"/>
              </a:rPr>
              <a:t>natural</a:t>
            </a:r>
            <a:r>
              <a:rPr lang="ja-JP" altLang="en-US" sz="800">
                <a:solidFill>
                  <a:srgbClr val="FFFFFF"/>
                </a:solidFill>
                <a:cs typeface="Microsoft Sans Serif" pitchFamily="34" charset="0"/>
              </a:rPr>
              <a:t>”</a:t>
            </a:r>
            <a:r>
              <a:rPr lang="en-US" altLang="ja-JP" sz="800">
                <a:solidFill>
                  <a:srgbClr val="FFFFFF"/>
                </a:solidFill>
                <a:cs typeface="Microsoft Sans Serif" pitchFamily="34" charset="0"/>
              </a:rPr>
              <a:t> lips. </a:t>
            </a:r>
            <a:endParaRPr lang="en-US" sz="800">
              <a:solidFill>
                <a:srgbClr val="FFFFFF"/>
              </a:solidFill>
              <a:cs typeface="Microsoft Sans Serif" pitchFamily="34" charset="0"/>
            </a:endParaRPr>
          </a:p>
        </p:txBody>
      </p:sp>
      <p:pic>
        <p:nvPicPr>
          <p:cNvPr id="55302" name="Picture 6" descr="H:\156 Wanted Rouge lipstick\maquette\dessins visages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790" y="2815475"/>
            <a:ext cx="1306013" cy="2020181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tx1"/>
                </a:gs>
                <a:gs pos="20000">
                  <a:schemeClr val="tx1"/>
                </a:gs>
                <a:gs pos="50000">
                  <a:schemeClr val="tx1"/>
                </a:gs>
                <a:gs pos="75000">
                  <a:schemeClr val="tx1"/>
                </a:gs>
                <a:gs pos="89999">
                  <a:srgbClr val="D20000"/>
                </a:gs>
                <a:gs pos="100000">
                  <a:srgbClr val="D20000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</p:pic>
      <p:pic>
        <p:nvPicPr>
          <p:cNvPr id="55303" name="Picture 7" descr="H:\156 Wanted Rouge lipstick\maquette\dessins visages 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5337" y="2815559"/>
            <a:ext cx="1320140" cy="2043818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tx1"/>
                </a:gs>
                <a:gs pos="20000">
                  <a:schemeClr val="tx1"/>
                </a:gs>
                <a:gs pos="50000">
                  <a:schemeClr val="tx1"/>
                </a:gs>
                <a:gs pos="75000">
                  <a:schemeClr val="tx1"/>
                </a:gs>
                <a:gs pos="89999">
                  <a:srgbClr val="D20000"/>
                </a:gs>
                <a:gs pos="100000">
                  <a:srgbClr val="D20000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</p:pic>
      <p:pic>
        <p:nvPicPr>
          <p:cNvPr id="36872" name="Picture 8" descr="DSC0367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8" t="31245" r="45718" b="52420"/>
          <a:stretch>
            <a:fillRect/>
          </a:stretch>
        </p:blipFill>
        <p:spPr bwMode="auto">
          <a:xfrm>
            <a:off x="5534025" y="2808288"/>
            <a:ext cx="1008063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9" descr="DSC03663"/>
          <p:cNvPicPr>
            <a:picLocks noChangeAspect="1" noChangeArrowheads="1"/>
          </p:cNvPicPr>
          <p:nvPr/>
        </p:nvPicPr>
        <p:blipFill>
          <a:blip r:embed="rId7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1421" r="18175" b="19305"/>
          <a:stretch>
            <a:fillRect/>
          </a:stretch>
        </p:blipFill>
        <p:spPr bwMode="auto">
          <a:xfrm>
            <a:off x="4406900" y="2808288"/>
            <a:ext cx="925513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5626" name="Text Box 10"/>
          <p:cNvSpPr txBox="1">
            <a:spLocks noChangeArrowheads="1"/>
          </p:cNvSpPr>
          <p:nvPr/>
        </p:nvSpPr>
        <p:spPr bwMode="auto">
          <a:xfrm>
            <a:off x="3930650" y="4897438"/>
            <a:ext cx="13335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>
                <a:solidFill>
                  <a:srgbClr val="FFFFFF"/>
                </a:solidFill>
                <a:cs typeface="Arial Unicode MS" pitchFamily="34" charset="-128"/>
              </a:rPr>
              <a:t>Uniforms</a:t>
            </a:r>
          </a:p>
        </p:txBody>
      </p:sp>
      <p:sp>
        <p:nvSpPr>
          <p:cNvPr id="1135627" name="Text Box 11"/>
          <p:cNvSpPr txBox="1">
            <a:spLocks noChangeArrowheads="1"/>
          </p:cNvSpPr>
          <p:nvPr/>
        </p:nvSpPr>
        <p:spPr bwMode="auto">
          <a:xfrm>
            <a:off x="206375" y="1095375"/>
            <a:ext cx="8715375" cy="219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9pPr>
          </a:lstStyle>
          <a:p>
            <a:pPr algn="just" eaLnBrk="1" fontAlgn="base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u="sng" dirty="0" smtClean="0">
                <a:solidFill>
                  <a:srgbClr val="FFFFFF"/>
                </a:solidFill>
                <a:cs typeface="Arial Unicode MS" pitchFamily="34" charset="-128"/>
              </a:rPr>
              <a:t>Make-up</a:t>
            </a:r>
            <a:r>
              <a:rPr lang="en-US" sz="1400" dirty="0" smtClean="0">
                <a:solidFill>
                  <a:srgbClr val="FFFFFF"/>
                </a:solidFill>
                <a:cs typeface="Arial Unicode MS" pitchFamily="34" charset="-128"/>
              </a:rPr>
              <a:t>: </a:t>
            </a:r>
          </a:p>
          <a:p>
            <a:pPr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FFFFFF"/>
                </a:solidFill>
                <a:cs typeface="Arial Unicode MS" pitchFamily="34" charset="-128"/>
              </a:rPr>
              <a:t>We recommend these two types of make-up which will suit most women.	 </a:t>
            </a:r>
            <a:br>
              <a:rPr lang="en-US" sz="1400" dirty="0" smtClean="0">
                <a:solidFill>
                  <a:srgbClr val="FFFFFF"/>
                </a:solidFill>
                <a:cs typeface="Arial Unicode MS" pitchFamily="34" charset="-128"/>
              </a:rPr>
            </a:br>
            <a:r>
              <a:rPr lang="en-US" sz="1400" dirty="0" smtClean="0">
                <a:solidFill>
                  <a:srgbClr val="FFFFFF"/>
                </a:solidFill>
                <a:cs typeface="Arial Unicode MS" pitchFamily="34" charset="-128"/>
              </a:rPr>
              <a:t>Hair should be simply, elegantly styled to highlight the face.</a:t>
            </a:r>
          </a:p>
          <a:p>
            <a:pPr algn="just" eaLnBrk="1" fontAlgn="base" hangingPunct="1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sz="1400" u="sng" dirty="0" smtClean="0">
              <a:solidFill>
                <a:srgbClr val="FFFFFF"/>
              </a:solidFill>
              <a:cs typeface="Arial Unicode MS" pitchFamily="34" charset="-128"/>
            </a:endParaRPr>
          </a:p>
          <a:p>
            <a:pPr algn="just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u="sng" dirty="0" smtClean="0">
                <a:solidFill>
                  <a:srgbClr val="FFFFFF"/>
                </a:solidFill>
                <a:cs typeface="Arial Unicode MS" pitchFamily="34" charset="-128"/>
              </a:rPr>
              <a:t>Clothing</a:t>
            </a:r>
            <a:r>
              <a:rPr lang="en-US" sz="1400" dirty="0" smtClean="0">
                <a:solidFill>
                  <a:srgbClr val="FFFFFF"/>
                </a:solidFill>
                <a:cs typeface="Arial Unicode MS" pitchFamily="34" charset="-128"/>
              </a:rPr>
              <a:t>: </a:t>
            </a:r>
          </a:p>
          <a:p>
            <a:pPr algn="just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FFFFFF"/>
                </a:solidFill>
                <a:cs typeface="Arial Unicode MS" pitchFamily="34" charset="-128"/>
              </a:rPr>
              <a:t>We recommend wearing either the HR uniform or an outfit with neutral and dark colors with an orchid brooch. </a:t>
            </a:r>
          </a:p>
          <a:p>
            <a:pPr algn="just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sz="1400" dirty="0" smtClean="0">
              <a:solidFill>
                <a:srgbClr val="FFFFFF"/>
              </a:solidFill>
              <a:cs typeface="Arial Unicode MS" pitchFamily="34" charset="-128"/>
            </a:endParaRPr>
          </a:p>
          <a:p>
            <a:pPr algn="just" eaLnBrk="1" fontAlgn="base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sz="900" dirty="0" smtClean="0">
              <a:solidFill>
                <a:srgbClr val="FFFFFF"/>
              </a:solidFill>
              <a:cs typeface="Arial Unicode MS" pitchFamily="34" charset="-128"/>
            </a:endParaRPr>
          </a:p>
        </p:txBody>
      </p:sp>
      <p:sp>
        <p:nvSpPr>
          <p:cNvPr id="1135628" name="Text Box 12"/>
          <p:cNvSpPr txBox="1">
            <a:spLocks noChangeArrowheads="1"/>
          </p:cNvSpPr>
          <p:nvPr/>
        </p:nvSpPr>
        <p:spPr bwMode="auto">
          <a:xfrm>
            <a:off x="327025" y="4635500"/>
            <a:ext cx="126682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>
                <a:solidFill>
                  <a:srgbClr val="808080"/>
                </a:solidFill>
                <a:cs typeface="Arial Unicode MS" pitchFamily="34" charset="-128"/>
              </a:rPr>
              <a:t>Wanted Rouge 101 </a:t>
            </a:r>
          </a:p>
        </p:txBody>
      </p:sp>
      <p:sp>
        <p:nvSpPr>
          <p:cNvPr id="1135629" name="Text Box 13"/>
          <p:cNvSpPr txBox="1">
            <a:spLocks noChangeArrowheads="1"/>
          </p:cNvSpPr>
          <p:nvPr/>
        </p:nvSpPr>
        <p:spPr bwMode="auto">
          <a:xfrm>
            <a:off x="1936750" y="4646613"/>
            <a:ext cx="1266825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>
                <a:solidFill>
                  <a:srgbClr val="808080"/>
                </a:solidFill>
                <a:cs typeface="Arial Unicode MS" pitchFamily="34" charset="-128"/>
              </a:rPr>
              <a:t>Wanted Rouge 002 </a:t>
            </a:r>
          </a:p>
        </p:txBody>
      </p:sp>
    </p:spTree>
    <p:extLst>
      <p:ext uri="{BB962C8B-B14F-4D97-AF65-F5344CB8AC3E}">
        <p14:creationId xmlns:p14="http://schemas.microsoft.com/office/powerpoint/2010/main" val="4116163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Thème Office">
  <a:themeElements>
    <a:clrScheme name="2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Thème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546</Words>
  <Application>Microsoft Office PowerPoint</Application>
  <PresentationFormat>Affichage à l'écran (4:3)</PresentationFormat>
  <Paragraphs>75</Paragraphs>
  <Slides>7</Slides>
  <Notes>7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9" baseType="lpstr">
      <vt:lpstr>2_Thème Office</vt:lpstr>
      <vt:lpstr>Acrobat 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L'Oréal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PLOUVIER Camille</dc:creator>
  <cp:lastModifiedBy>PLOUVIER Camille</cp:lastModifiedBy>
  <cp:revision>3</cp:revision>
  <dcterms:created xsi:type="dcterms:W3CDTF">2012-03-05T11:21:45Z</dcterms:created>
  <dcterms:modified xsi:type="dcterms:W3CDTF">2012-03-20T15:47:22Z</dcterms:modified>
</cp:coreProperties>
</file>