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BC3A8-464B-44BA-BF83-82205CB3CDDB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8545-BE51-4A9B-9FE3-980B2700F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8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5325CD3-6798-404A-8987-002831CD7EC1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0647137-17C6-4BE9-8C27-71537D330117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77189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Sequence 1: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Power beauty since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Tool 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slideshow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0D4AAE6-61DC-4D48-A4CD-018F3102D9A6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78213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Sequence 1: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Power beauty since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Tool 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slideshow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5BABDE-86FC-40DB-84BF-3F9EEF768F52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79237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Sequence 1: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Power beauty since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Tool 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slideshow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1952579-43A5-4F0E-8BF3-CC1E5E28BBC5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80261" name="Rectangle 4"/>
          <p:cNvSpPr>
            <a:spLocks noChangeArrowheads="1"/>
          </p:cNvSpPr>
          <p:nvPr/>
        </p:nvSpPr>
        <p:spPr bwMode="auto">
          <a:xfrm>
            <a:off x="318595" y="4675449"/>
            <a:ext cx="2698750" cy="5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2" tIns="45566" rIns="91132" bIns="45566">
            <a:spAutoFit/>
          </a:bodyPr>
          <a:lstStyle/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Sequence 1: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 Power beauty since</a:t>
            </a: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91122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Tool </a:t>
            </a:r>
            <a:r>
              <a:rPr lang="en-US" sz="1100">
                <a:solidFill>
                  <a:srgbClr val="000000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rPr>
              <a:t>: slideshow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C0CD1C2-5E01-4C53-95CE-A83C7DB9ADA1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078" y="906509"/>
            <a:ext cx="3269155" cy="7557076"/>
          </a:xfrm>
        </p:spPr>
        <p:txBody>
          <a:bodyPr/>
          <a:lstStyle/>
          <a:p>
            <a:pPr eaLnBrk="1" hangingPunct="1">
              <a:defRPr/>
            </a:pPr>
            <a:endParaRPr lang="fr-FR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A345948-37F2-47C9-A021-2DA06B91AF9F}" type="slidenum">
              <a:rPr lang="en-US" sz="1300" smtClean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2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7949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9156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32131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2942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568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667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840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97288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6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1672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28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76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5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9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0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4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7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6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AE15-0878-4132-94AB-BF050BDE2A54}" type="datetimeFigureOut">
              <a:rPr lang="fr-FR" smtClean="0"/>
              <a:t>19/03/2012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5C83-7F3D-4D22-A291-1C1B8271B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4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B110B"/>
            </a:gs>
            <a:gs pos="100000">
              <a:srgbClr val="291B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LOGOHR-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8"/>
          <p:cNvSpPr>
            <a:spLocks noChangeShapeType="1"/>
          </p:cNvSpPr>
          <p:nvPr userDrawn="1"/>
        </p:nvSpPr>
        <p:spPr bwMode="auto">
          <a:xfrm flipV="1">
            <a:off x="0" y="1179513"/>
            <a:ext cx="9144000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24" descr="LOGOHR-Power-H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692275" y="328613"/>
            <a:ext cx="1655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28"/>
          <p:cNvSpPr>
            <a:spLocks noChangeShapeType="1"/>
          </p:cNvSpPr>
          <p:nvPr userDrawn="1"/>
        </p:nvSpPr>
        <p:spPr bwMode="auto">
          <a:xfrm>
            <a:off x="3419475" y="0"/>
            <a:ext cx="0" cy="1196975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HelveticaNeueLT Com 35 Th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/Macintosh%20Anne/Users/anneoudar/Desktop/HR_ASIE/VISUELS_POTS/PRODIGY.png" TargetMode="Externa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/Macintosh%20Anne/Users/anneoudar/Desktop/HR_ASIE/AGE%20WHITE/AGE%20WHITE.pn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/Macintosh%20Anne/EN%20COURS/HELENA%20RUBINSTEIN/HR_ASIE/MAQUILLAGE/Mascara%20feline%20DP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331" name="Text Box 3"/>
          <p:cNvSpPr txBox="1">
            <a:spLocks noChangeArrowheads="1"/>
          </p:cNvSpPr>
          <p:nvPr/>
        </p:nvSpPr>
        <p:spPr bwMode="auto">
          <a:xfrm>
            <a:off x="995363" y="3052763"/>
            <a:ext cx="71469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FFFFFF"/>
                </a:solidFill>
                <a:latin typeface="HelveticaNeueLT Com 35 Th" charset="0"/>
                <a:ea typeface="ＭＳ Ｐゴシック" charset="0"/>
              </a:rPr>
              <a:t>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440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5379" name="Text Box 3"/>
          <p:cNvSpPr txBox="1">
            <a:spLocks noChangeArrowheads="1"/>
          </p:cNvSpPr>
          <p:nvPr/>
        </p:nvSpPr>
        <p:spPr bwMode="auto">
          <a:xfrm>
            <a:off x="4264025" y="134938"/>
            <a:ext cx="48625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HOW TO USE THE TRAINING MODULE </a:t>
            </a:r>
          </a:p>
        </p:txBody>
      </p:sp>
      <p:sp>
        <p:nvSpPr>
          <p:cNvPr id="1125380" name="Text Box 4"/>
          <p:cNvSpPr txBox="1">
            <a:spLocks noChangeArrowheads="1"/>
          </p:cNvSpPr>
          <p:nvPr/>
        </p:nvSpPr>
        <p:spPr bwMode="auto">
          <a:xfrm>
            <a:off x="206375" y="1141413"/>
            <a:ext cx="8375650" cy="480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The Power Beauty HR training tool has been designed to be adapted to sessions taking place in training rooms or at point of sale.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  <a:cs typeface="Arial Unicode MS" pitchFamily="34" charset="-128"/>
              </a:rPr>
              <a:t>Recommendations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: 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1 day format 		HR POWER BEAUTY, Since 1902 – complete module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½ day format 		The brand / The HR must have / Focus Skin care, Complexion, Mascara 			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/ 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HR Sales advice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2hr </a:t>
            </a: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“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Must Have</a:t>
            </a: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”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 format 	 	The brand / The HR must have / HR Sales advice / Latest news 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2hr Skin care format 		HR skin care / Sensorial discovery / HR Sales advice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2hr Make-up format 		HR make-up / Focus Complexion, Lash Queen, Wanted Rouge / 			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HR 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Sales advice 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“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Must Have</a:t>
            </a: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”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 coaching		HR Must have / Sensorial discovery &amp; key words / HR Sales advice 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(at the point of sale)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  <a:cs typeface="Arial Unicode MS" pitchFamily="34" charset="-128"/>
              </a:rPr>
              <a:t>Global objective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: orient the training with sales advice as the priority following on with skin care and make-up sales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43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27" name="Text Box 3"/>
          <p:cNvSpPr txBox="1">
            <a:spLocks noChangeArrowheads="1"/>
          </p:cNvSpPr>
          <p:nvPr/>
        </p:nvSpPr>
        <p:spPr bwMode="auto">
          <a:xfrm>
            <a:off x="5178425" y="76200"/>
            <a:ext cx="3959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HOW TO CONDUCT THE TRAINING </a:t>
            </a: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Encourage maximum participation during the training day by using all the tools created to favor interactive learning</a:t>
            </a:r>
            <a:r>
              <a:rPr lang="fr-FR" sz="1400" dirty="0" smtClean="0">
                <a:solidFill>
                  <a:srgbClr val="FFFFFF"/>
                </a:solidFill>
                <a:cs typeface="Arial Unicode MS" pitchFamily="34" charset="-128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, sales advice, sensorial discoveries…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In order to do this, we strongly advise you to use the activities contained in the module (shortening the detailed explanations of product technology if necessary – focus uniquely on the star active ingredients):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Table &amp; set of 10 </a:t>
            </a: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“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key HR dates</a:t>
            </a:r>
            <a:r>
              <a:rPr lang="ja-JP" altLang="en-US" sz="1400" dirty="0" smtClean="0">
                <a:solidFill>
                  <a:srgbClr val="FFFFFF"/>
                </a:solidFill>
                <a:cs typeface="Arial Unicode MS" pitchFamily="34" charset="-128"/>
              </a:rPr>
              <a:t>”</a:t>
            </a:r>
            <a:r>
              <a:rPr lang="en-US" altLang="ja-JP" sz="1400" dirty="0" smtClean="0">
                <a:solidFill>
                  <a:srgbClr val="FFFFFF"/>
                </a:solidFill>
                <a:cs typeface="Arial Unicode MS" pitchFamily="34" charset="-128"/>
              </a:rPr>
              <a:t> cards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3 sensorial discovery workshops by combining product texture trial and key words (set of 27 cards)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Before </a:t>
            </a: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&amp; after Beauty Revelations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Hands-on make-up workshop (if possible) with focus on face / eyes / lips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rgbClr val="FFFFFF"/>
                </a:solidFill>
                <a:cs typeface="Arial Unicode MS" pitchFamily="34" charset="-128"/>
              </a:rPr>
              <a:t> Any extra initiatives are welcome!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  <a:cs typeface="Arial Unicode MS" pitchFamily="34" charset="-128"/>
            </a:endParaRP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dirty="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80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4_BRILLIANT_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4572000" y="87313"/>
            <a:ext cx="45545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HOW TO USE HR</a:t>
            </a:r>
            <a:r>
              <a:rPr lang="ja-JP" alt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’</a:t>
            </a:r>
            <a:r>
              <a:rPr lang="en-US" altLang="ja-JP" sz="3000" dirty="0" smtClean="0">
                <a:solidFill>
                  <a:srgbClr val="B5A692"/>
                </a:solidFill>
                <a:ea typeface="ＭＳ Ｐゴシック" pitchFamily="34" charset="-128"/>
              </a:rPr>
              <a:t>S LATEST NEWS</a:t>
            </a:r>
            <a:endParaRPr lang="en-US" sz="3000" dirty="0" smtClean="0">
              <a:solidFill>
                <a:srgbClr val="B5A692"/>
              </a:solidFill>
              <a:ea typeface="ＭＳ Ｐゴシック" pitchFamily="34" charset="-128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4185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We have selected some of HR</a:t>
            </a:r>
            <a:r>
              <a:rPr lang="ja-JP" altLang="en-US" sz="1400" smtClean="0">
                <a:solidFill>
                  <a:srgbClr val="FFFFFF"/>
                </a:solidFill>
                <a:cs typeface="Arial Unicode MS" pitchFamily="34" charset="-128"/>
              </a:rPr>
              <a:t>’</a:t>
            </a:r>
            <a:r>
              <a:rPr lang="en-US" altLang="ja-JP" sz="1400" smtClean="0">
                <a:solidFill>
                  <a:srgbClr val="FFFFFF"/>
                </a:solidFill>
                <a:cs typeface="Arial Unicode MS" pitchFamily="34" charset="-128"/>
              </a:rPr>
              <a:t>s latest news, such as press launches, films and in women</a:t>
            </a:r>
            <a:r>
              <a:rPr lang="ja-JP" altLang="en-US" sz="1400" smtClean="0">
                <a:solidFill>
                  <a:srgbClr val="FFFFFF"/>
                </a:solidFill>
                <a:cs typeface="Arial Unicode MS" pitchFamily="34" charset="-128"/>
              </a:rPr>
              <a:t>’</a:t>
            </a:r>
            <a:r>
              <a:rPr lang="en-US" altLang="ja-JP" sz="1400" smtClean="0">
                <a:solidFill>
                  <a:srgbClr val="FFFFFF"/>
                </a:solidFill>
                <a:cs typeface="Arial Unicode MS" pitchFamily="34" charset="-128"/>
              </a:rPr>
              <a:t>s magazines.</a:t>
            </a: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We encourage you to regularly complete / up-date this section by inserting information on your own initiatives (roadshows, evenings, press meetings, coverage etc.) in order to share all of the brand</a:t>
            </a:r>
            <a:r>
              <a:rPr lang="ja-JP" altLang="en-US" sz="1400" smtClean="0">
                <a:solidFill>
                  <a:srgbClr val="FFFFFF"/>
                </a:solidFill>
                <a:cs typeface="Arial Unicode MS" pitchFamily="34" charset="-128"/>
              </a:rPr>
              <a:t>’</a:t>
            </a:r>
            <a:r>
              <a:rPr lang="en-US" altLang="ja-JP" sz="1400" smtClean="0">
                <a:solidFill>
                  <a:srgbClr val="FFFFFF"/>
                </a:solidFill>
                <a:cs typeface="Arial Unicode MS" pitchFamily="34" charset="-128"/>
              </a:rPr>
              <a:t>s latest news with your Beauty Advisors.</a:t>
            </a: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FFFFFF"/>
              </a:solidFill>
              <a:cs typeface="Arial Unicode MS" pitchFamily="34" charset="-128"/>
            </a:endParaRPr>
          </a:p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graphicFrame>
        <p:nvGraphicFramePr>
          <p:cNvPr id="238597" name="Object 6"/>
          <p:cNvGraphicFramePr>
            <a:graphicFrameLocks noChangeAspect="1"/>
          </p:cNvGraphicFramePr>
          <p:nvPr/>
        </p:nvGraphicFramePr>
        <p:xfrm>
          <a:off x="3387725" y="2976563"/>
          <a:ext cx="2103438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668166" imgH="8019048" progId="AcroExch.Document.7">
                  <p:embed/>
                </p:oleObj>
              </mc:Choice>
              <mc:Fallback>
                <p:oleObj name="Acrobat Document" r:id="rId5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341"/>
                      <a:stretch>
                        <a:fillRect/>
                      </a:stretch>
                    </p:blipFill>
                    <p:spPr bwMode="auto">
                      <a:xfrm>
                        <a:off x="3387725" y="2976563"/>
                        <a:ext cx="2103438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94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523" name="Text Box 3"/>
          <p:cNvSpPr txBox="1">
            <a:spLocks noChangeArrowheads="1"/>
          </p:cNvSpPr>
          <p:nvPr/>
        </p:nvSpPr>
        <p:spPr bwMode="auto">
          <a:xfrm>
            <a:off x="1404938" y="254000"/>
            <a:ext cx="7739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THE TRAINING ROOM</a:t>
            </a:r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 Respect color and material codes of the HR brand: taupe, white and gold.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 Use HR Beauty Party accessories and merchandising elements to present products, the mirror, …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 Add a touch of femininity with white orchids, the emblematic flower of the brand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 Display star launch visuals: Prodigy Powercell / LQ Sexy Blacks,…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  <a:cs typeface="Arial Unicode MS" pitchFamily="34" charset="-128"/>
              </a:rPr>
              <a:t> Do not overload the room with </a:t>
            </a:r>
            <a:r>
              <a:rPr lang="ja-JP" altLang="en-US" sz="1400" smtClean="0">
                <a:solidFill>
                  <a:srgbClr val="FFFFFF"/>
                </a:solidFill>
                <a:cs typeface="Arial Unicode MS" pitchFamily="34" charset="-128"/>
              </a:rPr>
              <a:t>“</a:t>
            </a:r>
            <a:r>
              <a:rPr lang="en-US" altLang="ja-JP" sz="1400" smtClean="0">
                <a:solidFill>
                  <a:srgbClr val="FFFFFF"/>
                </a:solidFill>
                <a:cs typeface="Arial Unicode MS" pitchFamily="34" charset="-128"/>
              </a:rPr>
              <a:t>Feline Blacks</a:t>
            </a:r>
            <a:r>
              <a:rPr lang="ja-JP" altLang="en-US" sz="1400" smtClean="0">
                <a:solidFill>
                  <a:srgbClr val="FFFFFF"/>
                </a:solidFill>
                <a:cs typeface="Arial Unicode MS" pitchFamily="34" charset="-128"/>
              </a:rPr>
              <a:t>”</a:t>
            </a:r>
            <a:r>
              <a:rPr lang="en-US" altLang="ja-JP" sz="1400" smtClean="0">
                <a:solidFill>
                  <a:srgbClr val="FFFFFF"/>
                </a:solidFill>
                <a:cs typeface="Arial Unicode MS" pitchFamily="34" charset="-128"/>
              </a:rPr>
              <a:t> decorative elements (leopard motif )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smtClean="0">
              <a:solidFill>
                <a:srgbClr val="FFFFFF"/>
              </a:solidFill>
              <a:cs typeface="Arial Unicode MS" pitchFamily="34" charset="-128"/>
            </a:endParaRPr>
          </a:p>
        </p:txBody>
      </p:sp>
      <p:pic>
        <p:nvPicPr>
          <p:cNvPr id="239621" name="Picture 5" descr="VENTE_HOME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3" t="20808" r="24887" b="48006"/>
          <a:stretch>
            <a:fillRect/>
          </a:stretch>
        </p:blipFill>
        <p:spPr bwMode="auto">
          <a:xfrm>
            <a:off x="6065838" y="3751263"/>
            <a:ext cx="2078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2" name="Picture 6" descr="Image_01_V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763" r="21295" b="4625"/>
          <a:stretch>
            <a:fillRect/>
          </a:stretch>
        </p:blipFill>
        <p:spPr bwMode="auto">
          <a:xfrm>
            <a:off x="292100" y="3289300"/>
            <a:ext cx="16922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3" name="Picture 7" descr="Image_02_V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3734" r="2826" b="3201"/>
          <a:stretch>
            <a:fillRect/>
          </a:stretch>
        </p:blipFill>
        <p:spPr bwMode="auto">
          <a:xfrm>
            <a:off x="2138363" y="3289300"/>
            <a:ext cx="1727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4" name="Picture 8" descr="Image_03_V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3416" r="8507" b="2928"/>
          <a:stretch>
            <a:fillRect/>
          </a:stretch>
        </p:blipFill>
        <p:spPr bwMode="auto">
          <a:xfrm>
            <a:off x="4010025" y="3289300"/>
            <a:ext cx="18065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11250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206375" y="1285875"/>
            <a:ext cx="8715375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</a:rPr>
              <a:t> Plan generous merchandising with products by axe (following the HR merchandising charter)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</a:rPr>
              <a:t> Provide note pads, training booklets, sales bags, pedagogical tools according to the elements included in the Power Beauty training coffret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</a:rPr>
              <a:t> Play background music when welcoming participants and during breaks (music from the HR brand film, Wanted or lounge music) 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400" smtClean="0">
                <a:solidFill>
                  <a:srgbClr val="FFFFFF"/>
                </a:solidFill>
              </a:rPr>
              <a:t> BA gift at the end of the training: select products amongst our 3 star launches and </a:t>
            </a:r>
            <a:r>
              <a:rPr lang="ja-JP" altLang="en-US" sz="1400" smtClean="0">
                <a:solidFill>
                  <a:srgbClr val="FFFFFF"/>
                </a:solidFill>
              </a:rPr>
              <a:t>“</a:t>
            </a:r>
            <a:r>
              <a:rPr lang="en-US" altLang="ja-JP" sz="1400" smtClean="0">
                <a:solidFill>
                  <a:srgbClr val="FFFFFF"/>
                </a:solidFill>
              </a:rPr>
              <a:t>must have</a:t>
            </a:r>
            <a:r>
              <a:rPr lang="ja-JP" altLang="en-US" sz="1400" smtClean="0">
                <a:solidFill>
                  <a:srgbClr val="FFFFFF"/>
                </a:solidFill>
              </a:rPr>
              <a:t>”</a:t>
            </a:r>
            <a:r>
              <a:rPr lang="en-US" altLang="ja-JP" sz="1400" smtClean="0">
                <a:solidFill>
                  <a:srgbClr val="FFFFFF"/>
                </a:solidFill>
              </a:rPr>
              <a:t> products</a:t>
            </a: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133574" name="Picture 6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l="11485" t="26350" r="24538" b="35606"/>
          <a:stretch>
            <a:fillRect/>
          </a:stretch>
        </p:blipFill>
        <p:spPr bwMode="auto">
          <a:xfrm>
            <a:off x="0" y="3286125"/>
            <a:ext cx="224948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40645" name="Group 42"/>
          <p:cNvGrpSpPr>
            <a:grpSpLocks/>
          </p:cNvGrpSpPr>
          <p:nvPr/>
        </p:nvGrpSpPr>
        <p:grpSpPr bwMode="auto">
          <a:xfrm>
            <a:off x="2360613" y="4051300"/>
            <a:ext cx="3276600" cy="1797050"/>
            <a:chOff x="1793" y="2312"/>
            <a:chExt cx="2064" cy="1132"/>
          </a:xfrm>
        </p:grpSpPr>
        <p:grpSp>
          <p:nvGrpSpPr>
            <p:cNvPr id="240658" name="Group 41"/>
            <p:cNvGrpSpPr>
              <a:grpSpLocks/>
            </p:cNvGrpSpPr>
            <p:nvPr/>
          </p:nvGrpSpPr>
          <p:grpSpPr bwMode="auto">
            <a:xfrm>
              <a:off x="1833" y="2412"/>
              <a:ext cx="2024" cy="1032"/>
              <a:chOff x="1892" y="2966"/>
              <a:chExt cx="2024" cy="1032"/>
            </a:xfrm>
          </p:grpSpPr>
          <p:pic>
            <p:nvPicPr>
              <p:cNvPr id="240660" name="Picture 36" descr="35_MUST_HAV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12" b="15564"/>
              <a:stretch>
                <a:fillRect/>
              </a:stretch>
            </p:blipFill>
            <p:spPr bwMode="auto">
              <a:xfrm>
                <a:off x="1892" y="2966"/>
                <a:ext cx="2015" cy="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1" name="Picture 40" descr="PRODIGY_POWERCEL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" y="3376"/>
                <a:ext cx="15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2" name="Picture 47" descr="Macintosh Anne:Users:anneoudar:Desktop:HR_ASIE:VISUELS_POTS:PRODIGY.png"/>
              <p:cNvPicPr>
                <a:picLocks noChangeAspect="1" noChangeArrowheads="1"/>
              </p:cNvPicPr>
              <p:nvPr/>
            </p:nvPicPr>
            <p:blipFill>
              <a:blip r:embed="rId7" r:link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3409"/>
                <a:ext cx="363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3" name="Picture 50" descr="PRODIGY_REPLASTY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4" y="3197"/>
                <a:ext cx="148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4" name="Picture 54" descr="PRODIGY_SERUM_YEUX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" y="3410"/>
                <a:ext cx="182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5" name="Picture 57" descr="PRODIGY_SERUM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8" y="3168"/>
                <a:ext cx="248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0061" name="Picture 61"/>
              <p:cNvPicPr>
                <a:picLocks noChangeAspect="1" noChangeArrowheads="1"/>
              </p:cNvPicPr>
              <p:nvPr/>
            </p:nvPicPr>
            <p:blipFill>
              <a:blip r:embed="rId12"/>
              <a:srcRect l="29097" t="17131" r="27625" b="19949"/>
              <a:stretch>
                <a:fillRect/>
              </a:stretch>
            </p:blipFill>
            <p:spPr bwMode="auto">
              <a:xfrm>
                <a:off x="3215" y="3296"/>
                <a:ext cx="18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0667" name="Picture 67" descr="Macintosh Anne:EN COURS:HELENA RUBINSTEIN:HR_ASIE:MAQUILLAGE:Mascara feline DP.png"/>
              <p:cNvPicPr>
                <a:picLocks noChangeAspect="1" noChangeArrowheads="1"/>
              </p:cNvPicPr>
              <p:nvPr/>
            </p:nvPicPr>
            <p:blipFill>
              <a:blip r:embed="rId13" r:link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" y="3235"/>
                <a:ext cx="32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668" name="Picture 68" descr="Packshot CCX3 Compact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" y="3441"/>
                <a:ext cx="217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0659" name="Picture 44" descr="MUST_HAV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2312"/>
              <a:ext cx="35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0646" name="Group 40"/>
          <p:cNvGrpSpPr>
            <a:grpSpLocks/>
          </p:cNvGrpSpPr>
          <p:nvPr/>
        </p:nvGrpSpPr>
        <p:grpSpPr bwMode="auto">
          <a:xfrm>
            <a:off x="5683250" y="4122738"/>
            <a:ext cx="3198813" cy="1762125"/>
            <a:chOff x="1897" y="1990"/>
            <a:chExt cx="2015" cy="1110"/>
          </a:xfrm>
        </p:grpSpPr>
        <p:pic>
          <p:nvPicPr>
            <p:cNvPr id="240648" name="Picture 2" descr="35_MUST_HAV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12" b="15564"/>
            <a:stretch>
              <a:fillRect/>
            </a:stretch>
          </p:blipFill>
          <p:spPr bwMode="auto">
            <a:xfrm>
              <a:off x="1897" y="2068"/>
              <a:ext cx="201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49" name="Picture 36" descr="PRODIGY_POWERCE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" y="2478"/>
              <a:ext cx="15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0" name="Picture 37" descr="PRODIGY_REPLAST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2299"/>
              <a:ext cx="148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1" name="Picture 40" descr="MUST_HAV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" y="1990"/>
              <a:ext cx="35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2" name="Picture 44" descr="COLLAGENIST_EYE_ZOOM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" y="2288"/>
              <a:ext cx="85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3" name="Picture 48" descr="Macintosh Anne:Users:anneoudar:Desktop:HR_ASIE:AGE WHITE:AGE WHITE.png"/>
            <p:cNvPicPr>
              <a:picLocks noChangeAspect="1" noChangeArrowheads="1"/>
            </p:cNvPicPr>
            <p:nvPr/>
          </p:nvPicPr>
          <p:blipFill>
            <a:blip r:embed="rId18" r:link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438"/>
              <a:ext cx="21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4" name="Picture 51" descr="Macintosh Anne:EN COURS:HELENA RUBINSTEIN:HR_ASIE:MAQUILLAGE:Mascara feline DP.png"/>
            <p:cNvPicPr>
              <a:picLocks noChangeAspect="1" noChangeArrowheads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2337"/>
              <a:ext cx="322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55" name="Picture 53" descr="Macintosh Anne:Users:anneoudar:Desktop:HR_ASIE:VISUELS_POTS:PRODIGY.pn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510"/>
              <a:ext cx="36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105" name="Picture 57"/>
            <p:cNvPicPr>
              <a:picLocks noChangeAspect="1" noChangeArrowheads="1"/>
            </p:cNvPicPr>
            <p:nvPr/>
          </p:nvPicPr>
          <p:blipFill>
            <a:blip r:embed="rId12"/>
            <a:srcRect l="29097" t="17131" r="27625" b="19949"/>
            <a:stretch>
              <a:fillRect/>
            </a:stretch>
          </p:blipFill>
          <p:spPr bwMode="auto">
            <a:xfrm>
              <a:off x="3192" y="2398"/>
              <a:ext cx="180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0657" name="Picture 61" descr="Packshot CCX3 Compact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" y="2543"/>
              <a:ext cx="21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04938" y="254000"/>
            <a:ext cx="7739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 smtClean="0">
                <a:solidFill>
                  <a:srgbClr val="B5A692"/>
                </a:solidFill>
                <a:ea typeface="ＭＳ Ｐゴシック" pitchFamily="34" charset="-128"/>
              </a:rPr>
              <a:t>THE TRAINING ROOM</a:t>
            </a:r>
          </a:p>
        </p:txBody>
      </p:sp>
    </p:spTree>
    <p:extLst>
      <p:ext uri="{BB962C8B-B14F-4D97-AF65-F5344CB8AC3E}">
        <p14:creationId xmlns:p14="http://schemas.microsoft.com/office/powerpoint/2010/main" val="329230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4_BRILLIANT_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b="15471"/>
          <a:stretch>
            <a:fillRect/>
          </a:stretch>
        </p:blipFill>
        <p:spPr bwMode="auto">
          <a:xfrm>
            <a:off x="0" y="1101725"/>
            <a:ext cx="91440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Text Box 12"/>
          <p:cNvSpPr txBox="1">
            <a:spLocks noChangeArrowheads="1"/>
          </p:cNvSpPr>
          <p:nvPr/>
        </p:nvSpPr>
        <p:spPr bwMode="auto">
          <a:xfrm>
            <a:off x="207963" y="4897438"/>
            <a:ext cx="1603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Eye make-up based on precise lines and neutral shades to highlight a stronger shade of lipstick.</a:t>
            </a:r>
          </a:p>
        </p:txBody>
      </p:sp>
      <p:sp>
        <p:nvSpPr>
          <p:cNvPr id="241668" name="Text Box 13"/>
          <p:cNvSpPr txBox="1">
            <a:spLocks noChangeArrowheads="1"/>
          </p:cNvSpPr>
          <p:nvPr/>
        </p:nvSpPr>
        <p:spPr bwMode="auto">
          <a:xfrm>
            <a:off x="1787525" y="4897438"/>
            <a:ext cx="1695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Eye make-up based on gently shaded color, with no visible lines, to highlight </a:t>
            </a:r>
            <a:r>
              <a:rPr lang="ja-JP" altLang="en-US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ja-JP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natural</a:t>
            </a:r>
            <a:r>
              <a:rPr lang="ja-JP" altLang="en-US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ja-JP" sz="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lips. </a:t>
            </a:r>
            <a:endParaRPr lang="en-US" sz="8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5302" name="Picture 6" descr="H:\156 Wanted Rouge lipstick\maquette\dessins visage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90" y="2815475"/>
            <a:ext cx="1306013" cy="2020181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pic>
        <p:nvPicPr>
          <p:cNvPr id="55303" name="Picture 7" descr="H:\156 Wanted Rouge lipstick\maquette\dessins visages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5337" y="2815559"/>
            <a:ext cx="1320140" cy="2043818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20000">
                  <a:schemeClr val="tx1"/>
                </a:gs>
                <a:gs pos="50000">
                  <a:schemeClr val="tx1"/>
                </a:gs>
                <a:gs pos="75000">
                  <a:schemeClr val="tx1"/>
                </a:gs>
                <a:gs pos="89999">
                  <a:srgbClr val="D20000"/>
                </a:gs>
                <a:gs pos="100000">
                  <a:srgbClr val="D2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pic>
        <p:nvPicPr>
          <p:cNvPr id="241671" name="Picture 8" descr="DSC036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8" t="31245" r="45718" b="52420"/>
          <a:stretch>
            <a:fillRect/>
          </a:stretch>
        </p:blipFill>
        <p:spPr bwMode="auto">
          <a:xfrm>
            <a:off x="5534025" y="2808288"/>
            <a:ext cx="10080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2" name="Picture 9" descr="DSC03663"/>
          <p:cNvPicPr>
            <a:picLocks noChangeAspect="1" noChangeArrowheads="1"/>
          </p:cNvPicPr>
          <p:nvPr/>
        </p:nvPicPr>
        <p:blipFill>
          <a:blip r:embed="rId7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1421" r="18175" b="19305"/>
          <a:stretch>
            <a:fillRect/>
          </a:stretch>
        </p:blipFill>
        <p:spPr bwMode="auto">
          <a:xfrm>
            <a:off x="4406900" y="2808288"/>
            <a:ext cx="9255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5626" name="Text Box 10"/>
          <p:cNvSpPr txBox="1">
            <a:spLocks noChangeArrowheads="1"/>
          </p:cNvSpPr>
          <p:nvPr/>
        </p:nvSpPr>
        <p:spPr bwMode="auto">
          <a:xfrm>
            <a:off x="3930650" y="4897438"/>
            <a:ext cx="13335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latin typeface="HelveticaNeueLT Com 35 Th" charset="0"/>
                <a:ea typeface="ＭＳ Ｐゴシック" charset="0"/>
              </a:rPr>
              <a:t>Uniforms</a:t>
            </a:r>
          </a:p>
        </p:txBody>
      </p:sp>
      <p:sp>
        <p:nvSpPr>
          <p:cNvPr id="1135627" name="Text Box 11"/>
          <p:cNvSpPr txBox="1">
            <a:spLocks noChangeArrowheads="1"/>
          </p:cNvSpPr>
          <p:nvPr/>
        </p:nvSpPr>
        <p:spPr bwMode="auto">
          <a:xfrm>
            <a:off x="206375" y="1095375"/>
            <a:ext cx="8715375" cy="2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NeueLT Com 35 Th" pitchFamily="34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</a:rPr>
              <a:t>Make-up</a:t>
            </a:r>
            <a:r>
              <a:rPr lang="en-US" sz="1400" dirty="0" smtClean="0">
                <a:solidFill>
                  <a:srgbClr val="FFFFFF"/>
                </a:solidFill>
              </a:rPr>
              <a:t>: </a:t>
            </a:r>
            <a:endParaRPr lang="en-US" sz="1400" dirty="0" smtClean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We recommend these two types of make-up which will suit most women. 	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Hair should be simply, elegantly styled to highlight the face.</a:t>
            </a:r>
          </a:p>
          <a:p>
            <a:pPr algn="just" eaLnBrk="1" fontAlgn="base" hangingPunct="1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u="sng" dirty="0" smtClean="0">
              <a:solidFill>
                <a:srgbClr val="FFFFFF"/>
              </a:solidFill>
            </a:endParaRP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u="sng" dirty="0" smtClean="0">
                <a:solidFill>
                  <a:srgbClr val="FFFFFF"/>
                </a:solidFill>
              </a:rPr>
              <a:t>Clothing</a:t>
            </a:r>
            <a:r>
              <a:rPr lang="en-US" sz="1400" dirty="0" smtClean="0">
                <a:solidFill>
                  <a:srgbClr val="FFFFFF"/>
                </a:solidFill>
              </a:rPr>
              <a:t>: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We recommend wearing either the HR uniform or an outfit with neutral and dark colors with an orchid brooch. </a:t>
            </a:r>
          </a:p>
          <a:p>
            <a:pPr algn="just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algn="just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900" dirty="0" smtClean="0">
              <a:solidFill>
                <a:srgbClr val="FFFFFF"/>
              </a:solidFill>
            </a:endParaRPr>
          </a:p>
        </p:txBody>
      </p:sp>
      <p:sp>
        <p:nvSpPr>
          <p:cNvPr id="1135628" name="Text Box 12"/>
          <p:cNvSpPr txBox="1">
            <a:spLocks noChangeArrowheads="1"/>
          </p:cNvSpPr>
          <p:nvPr/>
        </p:nvSpPr>
        <p:spPr bwMode="auto">
          <a:xfrm>
            <a:off x="327025" y="4635500"/>
            <a:ext cx="12668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EEECE1"/>
                </a:solidFill>
                <a:latin typeface="HelveticaNeueLT Com 35 Th" charset="0"/>
                <a:ea typeface="ＭＳ Ｐゴシック" charset="0"/>
              </a:rPr>
              <a:t>Wanted Rouge 101 </a:t>
            </a:r>
          </a:p>
        </p:txBody>
      </p:sp>
      <p:sp>
        <p:nvSpPr>
          <p:cNvPr id="1135629" name="Text Box 13"/>
          <p:cNvSpPr txBox="1">
            <a:spLocks noChangeArrowheads="1"/>
          </p:cNvSpPr>
          <p:nvPr/>
        </p:nvSpPr>
        <p:spPr bwMode="auto">
          <a:xfrm>
            <a:off x="1936750" y="4646613"/>
            <a:ext cx="12668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srgbClr val="EEECE1"/>
                </a:solidFill>
                <a:latin typeface="HelveticaNeueLT Com 35 Th" charset="0"/>
                <a:ea typeface="ＭＳ Ｐゴシック" charset="0"/>
              </a:rPr>
              <a:t>Wanted Rouge 002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04938" y="254000"/>
            <a:ext cx="7739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HelveticaNeueLT Com 35 Th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B5A692"/>
                </a:solidFill>
                <a:ea typeface="ＭＳ Ｐゴシック" pitchFamily="34" charset="-128"/>
              </a:rPr>
              <a:t>TRAINER GROOMING</a:t>
            </a:r>
          </a:p>
        </p:txBody>
      </p:sp>
    </p:spTree>
    <p:extLst>
      <p:ext uri="{BB962C8B-B14F-4D97-AF65-F5344CB8AC3E}">
        <p14:creationId xmlns:p14="http://schemas.microsoft.com/office/powerpoint/2010/main" val="35182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512</Words>
  <Application>Microsoft Office PowerPoint</Application>
  <PresentationFormat>Affichage à l'écran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Thème Office</vt:lpstr>
      <vt:lpstr>2_Thème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PLOUVIER Camille</cp:lastModifiedBy>
  <cp:revision>2</cp:revision>
  <dcterms:created xsi:type="dcterms:W3CDTF">2012-03-09T14:30:08Z</dcterms:created>
  <dcterms:modified xsi:type="dcterms:W3CDTF">2012-03-19T15:45:40Z</dcterms:modified>
</cp:coreProperties>
</file>