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4255-67D6-4D08-961D-F32F47810ACE}" type="datetimeFigureOut">
              <a:rPr lang="fr-FR" smtClean="0"/>
              <a:t>17/07/2012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D12C4-B30B-435D-8487-5D5493053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9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27063" y="503238"/>
            <a:ext cx="4613276" cy="3460750"/>
          </a:xfrm>
          <a:solidFill>
            <a:srgbClr val="FFFFFF"/>
          </a:solidFill>
          <a:ln/>
        </p:spPr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5F4AA-6216-4015-9F03-568325F1F899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54" y="4827435"/>
            <a:ext cx="2785445" cy="120031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171432" indent="-171432"/>
            <a:r>
              <a:rPr lang="en-US" sz="1200" b="1" dirty="0">
                <a:solidFill>
                  <a:prstClr val="black"/>
                </a:solidFill>
              </a:rPr>
              <a:t>Sequence: 0 INTRODUCTION</a:t>
            </a:r>
          </a:p>
          <a:p>
            <a:pPr marL="171432" indent="-171432"/>
            <a:endParaRPr lang="en-US" sz="1200" dirty="0">
              <a:solidFill>
                <a:prstClr val="black"/>
              </a:solidFill>
            </a:endParaRPr>
          </a:p>
          <a:p>
            <a:pPr marL="171432" indent="-171432"/>
            <a:r>
              <a:rPr lang="en-US" sz="1200" b="1" dirty="0">
                <a:solidFill>
                  <a:prstClr val="black"/>
                </a:solidFill>
              </a:rPr>
              <a:t>Objective</a:t>
            </a:r>
            <a:r>
              <a:rPr lang="en-US" sz="1200" dirty="0">
                <a:solidFill>
                  <a:prstClr val="black"/>
                </a:solidFill>
              </a:rPr>
              <a:t>: Become acquainted and present the program</a:t>
            </a:r>
          </a:p>
          <a:p>
            <a:pPr marL="171432" indent="-171432"/>
            <a:endParaRPr lang="en-US" sz="1200" dirty="0">
              <a:solidFill>
                <a:prstClr val="black"/>
              </a:solidFill>
            </a:endParaRPr>
          </a:p>
          <a:p>
            <a:pPr marL="171432" indent="-171432"/>
            <a:r>
              <a:rPr lang="en-US" sz="1200" b="1" dirty="0">
                <a:solidFill>
                  <a:prstClr val="black"/>
                </a:solidFill>
              </a:rPr>
              <a:t>Length</a:t>
            </a:r>
            <a:r>
              <a:rPr lang="en-US" sz="1200" dirty="0">
                <a:solidFill>
                  <a:prstClr val="black"/>
                </a:solidFill>
              </a:rPr>
              <a:t>: 10 min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Espace réservé des commentaires 5"/>
          <p:cNvSpPr>
            <a:spLocks noGrp="1"/>
          </p:cNvSpPr>
          <p:nvPr>
            <p:ph type="body" idx="1"/>
          </p:nvPr>
        </p:nvSpPr>
        <p:spPr>
          <a:xfrm>
            <a:off x="3478741" y="844652"/>
            <a:ext cx="3183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2" indent="-171432" algn="just">
              <a:buFont typeface="Wingdings" pitchFamily="2" charset="2"/>
              <a:buNone/>
            </a:pPr>
            <a:endParaRPr lang="fr-FR" baseline="0" dirty="0" smtClean="0"/>
          </a:p>
          <a:p>
            <a:pPr marL="171432" indent="-171432" algn="just">
              <a:buFont typeface="Wingdings" pitchFamily="2" charset="2"/>
              <a:buNone/>
            </a:pPr>
            <a:endParaRPr lang="fr-FR" dirty="0" smtClean="0"/>
          </a:p>
          <a:p>
            <a:pPr marL="171432" indent="-171432" algn="just">
              <a:buFont typeface="Wingdings" pitchFamily="2" charset="2"/>
              <a:buChar char="§"/>
            </a:pPr>
            <a:r>
              <a:rPr lang="en-US" dirty="0" smtClean="0"/>
              <a:t>Greet participants and introduce yourself</a:t>
            </a:r>
          </a:p>
          <a:p>
            <a:pPr marL="171432" indent="-171432" algn="just"/>
            <a:endParaRPr lang="en-US" dirty="0" smtClean="0"/>
          </a:p>
          <a:p>
            <a:pPr marL="171432" indent="-171432" algn="just">
              <a:buFont typeface="Wingdings" pitchFamily="2" charset="2"/>
              <a:buChar char="§"/>
            </a:pPr>
            <a:r>
              <a:rPr lang="en-US" dirty="0" smtClean="0"/>
              <a:t>Suggest a round-table</a:t>
            </a:r>
          </a:p>
          <a:p>
            <a:pPr marL="171432" indent="-171432" algn="just">
              <a:buFont typeface="Wingdings" pitchFamily="2" charset="2"/>
              <a:buChar char="§"/>
            </a:pPr>
            <a:endParaRPr lang="en-US" dirty="0" smtClean="0"/>
          </a:p>
          <a:p>
            <a:pPr marL="171432" indent="-171432" algn="just">
              <a:buFont typeface="Wingdings" pitchFamily="2" charset="2"/>
              <a:buChar char="§"/>
            </a:pPr>
            <a:r>
              <a:rPr lang="en-US" dirty="0" smtClean="0"/>
              <a:t>Ask each participant</a:t>
            </a:r>
            <a:r>
              <a:rPr lang="en-US" baseline="0" dirty="0" smtClean="0"/>
              <a:t> to assess what they know about skin biology (on a scale of 1 to 5) and to express what they expect from this training session</a:t>
            </a:r>
            <a:endParaRPr lang="en-US" dirty="0" smtClean="0"/>
          </a:p>
          <a:p>
            <a:pPr marL="171432" indent="-171432" algn="just"/>
            <a:endParaRPr lang="en-US" dirty="0" smtClean="0"/>
          </a:p>
          <a:p>
            <a:pPr marL="171432" indent="-171432" algn="just">
              <a:buFont typeface="Wingdings" pitchFamily="2" charset="2"/>
              <a:buChar char="§"/>
            </a:pPr>
            <a:r>
              <a:rPr lang="en-US" dirty="0" smtClean="0"/>
              <a:t>Outline the training session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38" y="5831214"/>
            <a:ext cx="358807" cy="6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434198" y="6599141"/>
            <a:ext cx="485008" cy="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3" tIns="46127" rIns="92253" bIns="46127">
            <a:spAutoFit/>
          </a:bodyPr>
          <a:lstStyle>
            <a:lvl1pPr defTabSz="923925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23925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23925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23925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23925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fr-FR" sz="1300" b="1" dirty="0" smtClean="0">
                <a:solidFill>
                  <a:prstClr val="black"/>
                </a:solidFill>
              </a:rPr>
              <a:t>9:00</a:t>
            </a:r>
            <a:endParaRPr lang="fr-FR" sz="13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7618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506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41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4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8"/>
          <p:cNvSpPr>
            <a:spLocks noChangeShapeType="1"/>
          </p:cNvSpPr>
          <p:nvPr/>
        </p:nvSpPr>
        <p:spPr bwMode="auto">
          <a:xfrm flipV="1">
            <a:off x="-1" y="1179513"/>
            <a:ext cx="9144000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419475" y="0"/>
            <a:ext cx="0" cy="685800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1" y="-16697"/>
            <a:ext cx="1587902" cy="11962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864271" y="5155"/>
            <a:ext cx="1267594" cy="11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91880" y="116632"/>
            <a:ext cx="56267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3000" dirty="0" smtClean="0">
                <a:solidFill>
                  <a:srgbClr val="D9CEB8"/>
                </a:solidFill>
                <a:ea typeface="ＭＳ Ｐゴシック" pitchFamily="34" charset="-128"/>
              </a:rPr>
              <a:t>		</a:t>
            </a:r>
            <a:r>
              <a:rPr lang="en-US" sz="2800" dirty="0" smtClean="0">
                <a:solidFill>
                  <a:srgbClr val="B5A692"/>
                </a:solidFill>
                <a:ea typeface="ＭＳ Ｐゴシック" pitchFamily="34" charset="-128"/>
              </a:rPr>
              <a:t>HR SKIN MODULE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34" charset="-128"/>
              </a:rPr>
              <a:t>LEVEL1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29759" r="19773" b="8428"/>
          <a:stretch/>
        </p:blipFill>
        <p:spPr>
          <a:xfrm rot="5400000">
            <a:off x="778604" y="813683"/>
            <a:ext cx="4706470" cy="57606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83692" y="1196752"/>
            <a:ext cx="2250937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+mj-lt"/>
              <a:buAutoNum type="romanUcPeriod"/>
            </a:pPr>
            <a:endParaRPr lang="en-US" sz="1100" b="1" dirty="0">
              <a:solidFill>
                <a:srgbClr val="FFFFFF"/>
              </a:solidFill>
            </a:endParaRPr>
          </a:p>
          <a:p>
            <a:pPr marL="285750" indent="-285750">
              <a:buFont typeface="+mj-lt"/>
              <a:buAutoNum type="romanUcPeriod"/>
            </a:pPr>
            <a:r>
              <a:rPr lang="en-US" sz="1100" b="1" dirty="0">
                <a:solidFill>
                  <a:srgbClr val="FFFFFF"/>
                </a:solidFill>
              </a:rPr>
              <a:t>EPIDERMIS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100" b="1" dirty="0">
                <a:solidFill>
                  <a:srgbClr val="FFFFFF"/>
                </a:solidFill>
              </a:rPr>
              <a:t>DERMIS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100" b="1" dirty="0">
                <a:solidFill>
                  <a:srgbClr val="FFFFFF"/>
                </a:solidFill>
              </a:rPr>
              <a:t>HYPODERMIS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Hair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Sebaceous pore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>
                <a:solidFill>
                  <a:srgbClr val="FFFFFF"/>
                </a:solidFill>
              </a:rPr>
              <a:t>Germinative</a:t>
            </a:r>
            <a:r>
              <a:rPr lang="en-US" sz="1050" dirty="0">
                <a:solidFill>
                  <a:srgbClr val="FFFFFF"/>
                </a:solidFill>
              </a:rPr>
              <a:t> or basal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Prickly or </a:t>
            </a:r>
            <a:r>
              <a:rPr lang="en-US" sz="1050" dirty="0" err="1">
                <a:solidFill>
                  <a:srgbClr val="FFFFFF"/>
                </a:solidFill>
              </a:rPr>
              <a:t>Malpighian</a:t>
            </a:r>
            <a:r>
              <a:rPr lang="en-US" sz="1050" dirty="0">
                <a:solidFill>
                  <a:srgbClr val="FFFFFF"/>
                </a:solidFill>
              </a:rPr>
              <a:t>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>
                <a:solidFill>
                  <a:srgbClr val="FFFFFF"/>
                </a:solidFill>
              </a:rPr>
              <a:t>Granulosum</a:t>
            </a:r>
            <a:r>
              <a:rPr lang="en-US" sz="1050" dirty="0">
                <a:solidFill>
                  <a:srgbClr val="FFFFFF"/>
                </a:solidFill>
              </a:rPr>
              <a:t>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Horny 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Desquamating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Keratinocytes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Melanocytes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Dermal papillae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Nerve endings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Arteries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Arterioles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Capillaries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>
                <a:solidFill>
                  <a:srgbClr val="FFFFFF"/>
                </a:solidFill>
              </a:rPr>
              <a:t>Veinlets</a:t>
            </a:r>
            <a:endParaRPr lang="en-US" sz="105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Veins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Lymphatic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Intercellular substance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Elastin fibers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Collagen fibers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Fibroblasts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Sebaceous glands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Hair bulb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Erector pili muscle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>
                <a:solidFill>
                  <a:srgbClr val="FFFFFF"/>
                </a:solidFill>
              </a:rPr>
              <a:t>Eccrine</a:t>
            </a:r>
            <a:r>
              <a:rPr lang="en-US" sz="1050" dirty="0">
                <a:solidFill>
                  <a:srgbClr val="FFFFFF"/>
                </a:solidFill>
              </a:rPr>
              <a:t> sweat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>
                <a:solidFill>
                  <a:srgbClr val="FFFFFF"/>
                </a:solidFill>
              </a:rPr>
              <a:t>Apocrine</a:t>
            </a:r>
            <a:r>
              <a:rPr lang="en-US" sz="1050" dirty="0">
                <a:solidFill>
                  <a:srgbClr val="FFFFFF"/>
                </a:solidFill>
              </a:rPr>
              <a:t> sweat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Adipocytes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solidFill>
                  <a:srgbClr val="FFFFFF"/>
                </a:solidFill>
              </a:rPr>
              <a:t>Adipose lobule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4062" y="6381328"/>
            <a:ext cx="2127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rgbClr val="FFFFFF"/>
                </a:solidFill>
              </a:rPr>
              <a:t>PHOTO – INTERNAL USE ONLY</a:t>
            </a:r>
            <a:endParaRPr lang="fr-FR" sz="11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4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_Thème Office">
  <a:themeElements>
    <a:clrScheme name="35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5_Thème Office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Office PowerPoint</Application>
  <PresentationFormat>Affichage à l'écran (4:3)</PresentationFormat>
  <Paragraphs>52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37_Thème Office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ISAK Gwenaelle</dc:creator>
  <cp:lastModifiedBy>ISAK Gwenaelle</cp:lastModifiedBy>
  <cp:revision>1</cp:revision>
  <dcterms:created xsi:type="dcterms:W3CDTF">2012-07-17T15:48:57Z</dcterms:created>
  <dcterms:modified xsi:type="dcterms:W3CDTF">2012-07-17T15:50:18Z</dcterms:modified>
</cp:coreProperties>
</file>