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2" r:id="rId5"/>
    <p:sldId id="270" r:id="rId6"/>
    <p:sldId id="263" r:id="rId7"/>
    <p:sldId id="266" r:id="rId8"/>
    <p:sldId id="264" r:id="rId9"/>
    <p:sldId id="265" r:id="rId10"/>
    <p:sldId id="267" r:id="rId11"/>
    <p:sldId id="275" r:id="rId12"/>
    <p:sldId id="277" r:id="rId13"/>
    <p:sldId id="271" r:id="rId14"/>
  </p:sldIdLst>
  <p:sldSz cx="6858000" cy="9144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34" y="143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411"/>
          </a:xfrm>
          <a:prstGeom prst="rect">
            <a:avLst/>
          </a:prstGeom>
        </p:spPr>
        <p:txBody>
          <a:bodyPr vert="horz" lIns="91303" tIns="45651" rIns="91303" bIns="45651"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411"/>
          </a:xfrm>
          <a:prstGeom prst="rect">
            <a:avLst/>
          </a:prstGeom>
        </p:spPr>
        <p:txBody>
          <a:bodyPr vert="horz" lIns="91303" tIns="45651" rIns="91303" bIns="45651" rtlCol="0"/>
          <a:lstStyle>
            <a:lvl1pPr algn="r">
              <a:defRPr sz="1200"/>
            </a:lvl1pPr>
          </a:lstStyle>
          <a:p>
            <a:fld id="{267A3092-7644-49D7-9954-4A6FFF1B3078}" type="datetimeFigureOut">
              <a:rPr lang="fr-FR" smtClean="0"/>
              <a:pPr/>
              <a:t>19/07/2012</a:t>
            </a:fld>
            <a:endParaRPr lang="fr-FR"/>
          </a:p>
        </p:txBody>
      </p:sp>
      <p:sp>
        <p:nvSpPr>
          <p:cNvPr id="4" name="Espace réservé de l'image des diapositives 3"/>
          <p:cNvSpPr>
            <a:spLocks noGrp="1" noRot="1" noChangeAspect="1"/>
          </p:cNvSpPr>
          <p:nvPr>
            <p:ph type="sldImg" idx="2"/>
          </p:nvPr>
        </p:nvSpPr>
        <p:spPr>
          <a:xfrm>
            <a:off x="2003425" y="744538"/>
            <a:ext cx="2790825" cy="3724275"/>
          </a:xfrm>
          <a:prstGeom prst="rect">
            <a:avLst/>
          </a:prstGeom>
          <a:noFill/>
          <a:ln w="12700">
            <a:solidFill>
              <a:prstClr val="black"/>
            </a:solidFill>
          </a:ln>
        </p:spPr>
        <p:txBody>
          <a:bodyPr vert="horz" lIns="91303" tIns="45651" rIns="91303" bIns="45651" rtlCol="0" anchor="ctr"/>
          <a:lstStyle/>
          <a:p>
            <a:endParaRPr lang="fr-FR"/>
          </a:p>
        </p:txBody>
      </p:sp>
      <p:sp>
        <p:nvSpPr>
          <p:cNvPr id="5" name="Espace réservé des commentaires 4"/>
          <p:cNvSpPr>
            <a:spLocks noGrp="1"/>
          </p:cNvSpPr>
          <p:nvPr>
            <p:ph type="body" sz="quarter" idx="3"/>
          </p:nvPr>
        </p:nvSpPr>
        <p:spPr>
          <a:xfrm>
            <a:off x="679768" y="4715908"/>
            <a:ext cx="5438140" cy="4467701"/>
          </a:xfrm>
          <a:prstGeom prst="rect">
            <a:avLst/>
          </a:prstGeom>
        </p:spPr>
        <p:txBody>
          <a:bodyPr vert="horz" lIns="91303" tIns="45651" rIns="91303" bIns="4565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303" tIns="45651" rIns="91303" bIns="4565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303" tIns="45651" rIns="91303" bIns="45651" rtlCol="0" anchor="b"/>
          <a:lstStyle>
            <a:lvl1pPr algn="r">
              <a:defRPr sz="1200"/>
            </a:lvl1pPr>
          </a:lstStyle>
          <a:p>
            <a:fld id="{408E57C2-020D-444C-81EF-5990EBF1F697}" type="slidenum">
              <a:rPr lang="fr-FR" smtClean="0"/>
              <a:pPr/>
              <a:t>‹N°›</a:t>
            </a:fld>
            <a:endParaRPr lang="fr-FR"/>
          </a:p>
        </p:txBody>
      </p:sp>
    </p:spTree>
    <p:extLst>
      <p:ext uri="{BB962C8B-B14F-4D97-AF65-F5344CB8AC3E}">
        <p14:creationId xmlns:p14="http://schemas.microsoft.com/office/powerpoint/2010/main" val="129893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1</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2</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3</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4</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6</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7</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8</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57175" y="546100"/>
            <a:ext cx="2816225" cy="3757613"/>
          </a:xfrm>
          <a:solidFill>
            <a:srgbClr val="FFFFFF"/>
          </a:solidFill>
          <a:ln/>
        </p:spPr>
      </p:sp>
      <p:sp>
        <p:nvSpPr>
          <p:cNvPr id="2" name="Espace réservé du numéro de diapositive 1"/>
          <p:cNvSpPr>
            <a:spLocks noGrp="1"/>
          </p:cNvSpPr>
          <p:nvPr>
            <p:ph type="sldNum" sz="quarter" idx="10"/>
          </p:nvPr>
        </p:nvSpPr>
        <p:spPr/>
        <p:txBody>
          <a:bodyPr/>
          <a:lstStyle/>
          <a:p>
            <a:fld id="{AFA5F4AA-6216-4015-9F03-568325F1F899}" type="slidenum">
              <a:rPr lang="fr-FR" smtClean="0">
                <a:solidFill>
                  <a:prstClr val="black"/>
                </a:solidFill>
              </a:rPr>
              <a:pPr/>
              <a:t>9</a:t>
            </a:fld>
            <a:endParaRPr lang="fr-FR" dirty="0">
              <a:solidFill>
                <a:prstClr val="black"/>
              </a:solidFill>
            </a:endParaRPr>
          </a:p>
        </p:txBody>
      </p:sp>
      <p:sp>
        <p:nvSpPr>
          <p:cNvPr id="3" name="Rectangle 2"/>
          <p:cNvSpPr/>
          <p:nvPr/>
        </p:nvSpPr>
        <p:spPr>
          <a:xfrm>
            <a:off x="144869" y="5241454"/>
            <a:ext cx="2760943" cy="1198413"/>
          </a:xfrm>
          <a:prstGeom prst="rect">
            <a:avLst/>
          </a:prstGeom>
        </p:spPr>
        <p:txBody>
          <a:bodyPr wrap="square" lIns="91303" tIns="45651" rIns="91303" bIns="45651">
            <a:spAutoFit/>
          </a:bodyPr>
          <a:lstStyle/>
          <a:p>
            <a:pPr marL="171193" indent="-171193"/>
            <a:r>
              <a:rPr lang="fr-FR" sz="1200" b="1" dirty="0">
                <a:solidFill>
                  <a:prstClr val="black"/>
                </a:solidFill>
              </a:rPr>
              <a:t>Séquence : 0 INTRODUCTION</a:t>
            </a:r>
          </a:p>
          <a:p>
            <a:pPr marL="171193" indent="-171193"/>
            <a:endParaRPr lang="fr-FR" sz="1200" dirty="0">
              <a:solidFill>
                <a:prstClr val="black"/>
              </a:solidFill>
            </a:endParaRPr>
          </a:p>
          <a:p>
            <a:pPr marL="171193" indent="-171193"/>
            <a:r>
              <a:rPr lang="fr-FR" sz="1200" b="1" dirty="0">
                <a:solidFill>
                  <a:prstClr val="black"/>
                </a:solidFill>
              </a:rPr>
              <a:t>Objectif</a:t>
            </a:r>
            <a:r>
              <a:rPr lang="fr-FR" sz="1200" dirty="0">
                <a:solidFill>
                  <a:prstClr val="black"/>
                </a:solidFill>
              </a:rPr>
              <a:t> : Faire connaissance et présenter le programme</a:t>
            </a:r>
          </a:p>
          <a:p>
            <a:pPr marL="171193" indent="-171193"/>
            <a:endParaRPr lang="fr-FR" sz="1200" dirty="0">
              <a:solidFill>
                <a:prstClr val="black"/>
              </a:solidFill>
            </a:endParaRPr>
          </a:p>
          <a:p>
            <a:pPr marL="171193" indent="-171193"/>
            <a:r>
              <a:rPr lang="fr-FR" sz="1200" b="1" dirty="0">
                <a:solidFill>
                  <a:prstClr val="black"/>
                </a:solidFill>
              </a:rPr>
              <a:t>Durée</a:t>
            </a:r>
            <a:r>
              <a:rPr lang="fr-FR" sz="1200" dirty="0">
                <a:solidFill>
                  <a:prstClr val="black"/>
                </a:solidFill>
              </a:rPr>
              <a:t> : 10 mn</a:t>
            </a:r>
          </a:p>
        </p:txBody>
      </p:sp>
      <p:sp>
        <p:nvSpPr>
          <p:cNvPr id="6" name="Espace réservé des commentaires 5"/>
          <p:cNvSpPr>
            <a:spLocks noGrp="1"/>
          </p:cNvSpPr>
          <p:nvPr>
            <p:ph type="body" idx="1"/>
          </p:nvPr>
        </p:nvSpPr>
        <p:spPr>
          <a:xfrm>
            <a:off x="3448140" y="917090"/>
            <a:ext cx="3155364" cy="2120268"/>
          </a:xfrm>
          <a:prstGeom prst="rect">
            <a:avLst/>
          </a:prstGeom>
        </p:spPr>
        <p:txBody>
          <a:bodyPr wrap="square">
            <a:spAutoFit/>
          </a:bodyPr>
          <a:lstStyle/>
          <a:p>
            <a:pPr marL="171193" indent="-171193">
              <a:buFont typeface="Wingdings" pitchFamily="2" charset="2"/>
              <a:buChar char="§"/>
            </a:pPr>
            <a:endParaRPr lang="fr-FR" dirty="0" smtClean="0"/>
          </a:p>
          <a:p>
            <a:pPr marL="171193" indent="-171193">
              <a:buFont typeface="Wingdings" pitchFamily="2" charset="2"/>
              <a:buChar char="§"/>
            </a:pPr>
            <a:r>
              <a:rPr lang="fr-FR" dirty="0" smtClean="0"/>
              <a:t>Accueillir les participants et se présenter</a:t>
            </a:r>
          </a:p>
          <a:p>
            <a:pPr marL="171193" indent="-171193"/>
            <a:endParaRPr lang="fr-FR" dirty="0"/>
          </a:p>
          <a:p>
            <a:pPr marL="171193" indent="-171193">
              <a:buFont typeface="Wingdings" pitchFamily="2" charset="2"/>
              <a:buChar char="§"/>
            </a:pPr>
            <a:r>
              <a:rPr lang="fr-FR" dirty="0"/>
              <a:t>Proposer un tour de table</a:t>
            </a:r>
          </a:p>
          <a:p>
            <a:pPr marL="171193" indent="-171193">
              <a:buFont typeface="Wingdings" pitchFamily="2" charset="2"/>
              <a:buChar char="§"/>
            </a:pPr>
            <a:endParaRPr lang="fr-FR" dirty="0" smtClean="0"/>
          </a:p>
          <a:p>
            <a:pPr marL="171193" indent="-171193">
              <a:buFont typeface="Wingdings" pitchFamily="2" charset="2"/>
              <a:buChar char="§"/>
            </a:pPr>
            <a:r>
              <a:rPr lang="fr-FR" dirty="0" smtClean="0"/>
              <a:t>D</a:t>
            </a:r>
            <a:r>
              <a:rPr lang="fr-FR" dirty="0"/>
              <a:t>emander à chacun des participants d’évaluer leurs connaissances de la biologie de la peau (sur une échelle de 1 à 5)</a:t>
            </a:r>
            <a:r>
              <a:rPr lang="fr-FR" dirty="0" smtClean="0"/>
              <a:t> et d’exprimer leurs attentes de cette formation</a:t>
            </a:r>
            <a:endParaRPr lang="fr-FR" dirty="0"/>
          </a:p>
          <a:p>
            <a:pPr marL="171193" indent="-171193"/>
            <a:endParaRPr lang="fr-FR" dirty="0"/>
          </a:p>
          <a:p>
            <a:pPr marL="171193" indent="-171193">
              <a:buFont typeface="Wingdings" pitchFamily="2" charset="2"/>
              <a:buChar char="§"/>
            </a:pPr>
            <a:r>
              <a:rPr lang="fr-FR" dirty="0"/>
              <a:t>Dérouler le programme de la session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089" y="6331323"/>
            <a:ext cx="355651" cy="71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2412787" y="7165107"/>
            <a:ext cx="480742" cy="4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5" tIns="46062" rIns="92125" bIns="46062">
            <a:spAutoFit/>
          </a:bodyPr>
          <a:lstStyle>
            <a:lvl1pPr defTabSz="923925"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defTabSz="923925"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defTabSz="923925"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defTabSz="923925"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ctr" eaLnBrk="1" hangingPunct="1"/>
            <a:r>
              <a:rPr lang="fr-FR" sz="1300" b="1" dirty="0">
                <a:solidFill>
                  <a:prstClr val="black"/>
                </a:solidFill>
              </a:rPr>
              <a:t>9h00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3057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4116919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342900" y="2133602"/>
            <a:ext cx="6172200" cy="6034617"/>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2900" y="366185"/>
            <a:ext cx="6172200" cy="7802033"/>
          </a:xfrm>
          <a:prstGeom prst="rect">
            <a:avLst/>
          </a:prstGeom>
        </p:spPr>
        <p:txBody>
          <a:bodyPr vert="horz"/>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ext uri="{BB962C8B-B14F-4D97-AF65-F5344CB8AC3E}">
        <p14:creationId xmlns:p14="http://schemas.microsoft.com/office/powerpoint/2010/main" val="200890075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18" name="Line 8"/>
          <p:cNvSpPr>
            <a:spLocks noChangeShapeType="1"/>
          </p:cNvSpPr>
          <p:nvPr userDrawn="1"/>
        </p:nvSpPr>
        <p:spPr bwMode="auto">
          <a:xfrm>
            <a:off x="-1" y="1179512"/>
            <a:ext cx="6858001" cy="8111"/>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a:solidFill>
                <a:srgbClr val="000000"/>
              </a:solidFill>
              <a:latin typeface="Arial" pitchFamily="34" charset="0"/>
            </a:endParaRPr>
          </a:p>
        </p:txBody>
      </p:sp>
      <p:sp>
        <p:nvSpPr>
          <p:cNvPr id="19" name="Line 3"/>
          <p:cNvSpPr>
            <a:spLocks noChangeShapeType="1"/>
          </p:cNvSpPr>
          <p:nvPr userDrawn="1"/>
        </p:nvSpPr>
        <p:spPr bwMode="auto">
          <a:xfrm>
            <a:off x="3419474" y="0"/>
            <a:ext cx="9526" cy="1187624"/>
          </a:xfrm>
          <a:prstGeom prst="line">
            <a:avLst/>
          </a:prstGeom>
          <a:noFill/>
          <a:ln w="9525">
            <a:solidFill>
              <a:srgbClr val="58474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a:solidFill>
                <a:srgbClr val="000000"/>
              </a:solidFill>
              <a:latin typeface="Arial" pitchFamily="34" charset="0"/>
            </a:endParaRPr>
          </a:p>
        </p:txBody>
      </p:sp>
      <p:pic>
        <p:nvPicPr>
          <p:cNvPr id="20" name="Image 19"/>
          <p:cNvPicPr>
            <a:picLocks noChangeAspect="1"/>
          </p:cNvPicPr>
          <p:nvPr userDrawn="1"/>
        </p:nvPicPr>
        <p:blipFill rotWithShape="1">
          <a:blip r:embed="rId7" cstate="print">
            <a:extLst>
              <a:ext uri="{28A0092B-C50C-407E-A947-70E740481C1C}">
                <a14:useLocalDpi xmlns:a14="http://schemas.microsoft.com/office/drawing/2010/main" val="0"/>
              </a:ext>
            </a:extLst>
          </a:blip>
          <a:srcRect r="47412"/>
          <a:stretch/>
        </p:blipFill>
        <p:spPr>
          <a:xfrm>
            <a:off x="-1" y="-16697"/>
            <a:ext cx="1587902" cy="1196209"/>
          </a:xfrm>
          <a:prstGeom prst="rect">
            <a:avLst/>
          </a:prstGeom>
        </p:spPr>
      </p:pic>
      <p:pic>
        <p:nvPicPr>
          <p:cNvPr id="21" name="Image 20"/>
          <p:cNvPicPr>
            <a:picLocks noChangeAspect="1"/>
          </p:cNvPicPr>
          <p:nvPr userDrawn="1"/>
        </p:nvPicPr>
        <p:blipFill rotWithShape="1">
          <a:blip r:embed="rId7" cstate="print">
            <a:extLst>
              <a:ext uri="{28A0092B-C50C-407E-A947-70E740481C1C}">
                <a14:useLocalDpi xmlns:a14="http://schemas.microsoft.com/office/drawing/2010/main" val="0"/>
              </a:ext>
            </a:extLst>
          </a:blip>
          <a:srcRect l="57065"/>
          <a:stretch/>
        </p:blipFill>
        <p:spPr>
          <a:xfrm>
            <a:off x="1864271" y="5155"/>
            <a:ext cx="1267594" cy="1169596"/>
          </a:xfrm>
          <a:prstGeom prst="rect">
            <a:avLst/>
          </a:prstGeom>
        </p:spPr>
      </p:pic>
    </p:spTree>
    <p:extLst>
      <p:ext uri="{BB962C8B-B14F-4D97-AF65-F5344CB8AC3E}">
        <p14:creationId xmlns:p14="http://schemas.microsoft.com/office/powerpoint/2010/main" val="70128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ea typeface="ＭＳ Ｐゴシック" pitchFamily="34" charset="-128"/>
        </a:defRPr>
      </a:lvl2pPr>
      <a:lvl3pPr algn="ctr" rtl="0" eaLnBrk="0" fontAlgn="base" hangingPunct="0">
        <a:spcBef>
          <a:spcPct val="0"/>
        </a:spcBef>
        <a:spcAft>
          <a:spcPct val="0"/>
        </a:spcAft>
        <a:defRPr sz="4400">
          <a:solidFill>
            <a:schemeClr val="bg1"/>
          </a:solidFill>
          <a:latin typeface="Century Gothic" pitchFamily="34" charset="0"/>
          <a:ea typeface="ＭＳ Ｐゴシック" pitchFamily="34" charset="-128"/>
        </a:defRPr>
      </a:lvl3pPr>
      <a:lvl4pPr algn="ctr" rtl="0" eaLnBrk="0" fontAlgn="base" hangingPunct="0">
        <a:spcBef>
          <a:spcPct val="0"/>
        </a:spcBef>
        <a:spcAft>
          <a:spcPct val="0"/>
        </a:spcAft>
        <a:defRPr sz="4400">
          <a:solidFill>
            <a:schemeClr val="bg1"/>
          </a:solidFill>
          <a:latin typeface="Century Gothic" pitchFamily="34" charset="0"/>
          <a:ea typeface="ＭＳ Ｐゴシック" pitchFamily="34" charset="-128"/>
        </a:defRPr>
      </a:lvl4pPr>
      <a:lvl5pPr algn="ctr" rtl="0" eaLnBrk="0" fontAlgn="base" hangingPunct="0">
        <a:spcBef>
          <a:spcPct val="0"/>
        </a:spcBef>
        <a:spcAft>
          <a:spcPct val="0"/>
        </a:spcAft>
        <a:defRPr sz="4400">
          <a:solidFill>
            <a:schemeClr val="bg1"/>
          </a:solidFill>
          <a:latin typeface="Century Gothic" pitchFamily="34" charset="0"/>
          <a:ea typeface="ＭＳ Ｐゴシック" pitchFamily="34" charset="-128"/>
        </a:defRPr>
      </a:lvl5pPr>
      <a:lvl6pPr marL="457200" algn="ctr" rtl="0" fontAlgn="base">
        <a:spcBef>
          <a:spcPct val="0"/>
        </a:spcBef>
        <a:spcAft>
          <a:spcPct val="0"/>
        </a:spcAft>
        <a:defRPr sz="4400">
          <a:solidFill>
            <a:schemeClr val="bg1"/>
          </a:solidFill>
          <a:latin typeface="Century Gothic" pitchFamily="34" charset="0"/>
          <a:ea typeface="ＭＳ Ｐゴシック" pitchFamily="34" charset="-128"/>
        </a:defRPr>
      </a:lvl6pPr>
      <a:lvl7pPr marL="914400" algn="ctr" rtl="0" fontAlgn="base">
        <a:spcBef>
          <a:spcPct val="0"/>
        </a:spcBef>
        <a:spcAft>
          <a:spcPct val="0"/>
        </a:spcAft>
        <a:defRPr sz="4400">
          <a:solidFill>
            <a:schemeClr val="bg1"/>
          </a:solidFill>
          <a:latin typeface="Century Gothic" pitchFamily="34" charset="0"/>
          <a:ea typeface="ＭＳ Ｐゴシック" pitchFamily="34" charset="-128"/>
        </a:defRPr>
      </a:lvl7pPr>
      <a:lvl8pPr marL="1371600" algn="ctr" rtl="0" fontAlgn="base">
        <a:spcBef>
          <a:spcPct val="0"/>
        </a:spcBef>
        <a:spcAft>
          <a:spcPct val="0"/>
        </a:spcAft>
        <a:defRPr sz="4400">
          <a:solidFill>
            <a:schemeClr val="bg1"/>
          </a:solidFill>
          <a:latin typeface="Century Gothic" pitchFamily="34" charset="0"/>
          <a:ea typeface="ＭＳ Ｐゴシック" pitchFamily="34" charset="-128"/>
        </a:defRPr>
      </a:lvl8pPr>
      <a:lvl9pPr marL="1828800" algn="ctr" rtl="0" fontAlgn="base">
        <a:spcBef>
          <a:spcPct val="0"/>
        </a:spcBef>
        <a:spcAft>
          <a:spcPct val="0"/>
        </a:spcAft>
        <a:defRPr sz="4400">
          <a:solidFill>
            <a:schemeClr val="bg1"/>
          </a:solidFill>
          <a:latin typeface="Century Gothic"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bg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bg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bg1"/>
          </a:solidFill>
          <a:latin typeface="+mn-lt"/>
          <a:ea typeface="+mn-ea"/>
        </a:defRPr>
      </a:lvl4pPr>
      <a:lvl5pPr marL="2055813" indent="-227013" algn="l" rtl="0" eaLnBrk="0" fontAlgn="base" hangingPunct="0">
        <a:spcBef>
          <a:spcPct val="20000"/>
        </a:spcBef>
        <a:spcAft>
          <a:spcPct val="0"/>
        </a:spcAft>
        <a:buFont typeface="Arial" pitchFamily="34" charset="0"/>
        <a:buChar char="»"/>
        <a:defRPr sz="2000">
          <a:solidFill>
            <a:schemeClr val="bg1"/>
          </a:solidFill>
          <a:latin typeface="+mn-lt"/>
          <a:ea typeface="+mn-ea"/>
        </a:defRPr>
      </a:lvl5pPr>
      <a:lvl6pPr marL="2513013" indent="-227013" algn="l" rtl="0" fontAlgn="base">
        <a:spcBef>
          <a:spcPct val="20000"/>
        </a:spcBef>
        <a:spcAft>
          <a:spcPct val="0"/>
        </a:spcAft>
        <a:buFont typeface="Arial" charset="0"/>
        <a:buChar char="»"/>
        <a:defRPr sz="2000">
          <a:solidFill>
            <a:schemeClr val="bg1"/>
          </a:solidFill>
          <a:latin typeface="+mn-lt"/>
          <a:ea typeface="+mn-ea"/>
        </a:defRPr>
      </a:lvl6pPr>
      <a:lvl7pPr marL="2970213" indent="-227013" algn="l" rtl="0" fontAlgn="base">
        <a:spcBef>
          <a:spcPct val="20000"/>
        </a:spcBef>
        <a:spcAft>
          <a:spcPct val="0"/>
        </a:spcAft>
        <a:buFont typeface="Arial" charset="0"/>
        <a:buChar char="»"/>
        <a:defRPr sz="2000">
          <a:solidFill>
            <a:schemeClr val="bg1"/>
          </a:solidFill>
          <a:latin typeface="+mn-lt"/>
          <a:ea typeface="+mn-ea"/>
        </a:defRPr>
      </a:lvl7pPr>
      <a:lvl8pPr marL="3427413" indent="-227013" algn="l" rtl="0" fontAlgn="base">
        <a:spcBef>
          <a:spcPct val="20000"/>
        </a:spcBef>
        <a:spcAft>
          <a:spcPct val="0"/>
        </a:spcAft>
        <a:buFont typeface="Arial" charset="0"/>
        <a:buChar char="»"/>
        <a:defRPr sz="2000">
          <a:solidFill>
            <a:schemeClr val="bg1"/>
          </a:solidFill>
          <a:latin typeface="+mn-lt"/>
          <a:ea typeface="+mn-ea"/>
        </a:defRPr>
      </a:lvl8pPr>
      <a:lvl9pPr marL="3884613" indent="-227013" algn="l" rtl="0" fontAlgn="base">
        <a:spcBef>
          <a:spcPct val="20000"/>
        </a:spcBef>
        <a:spcAft>
          <a:spcPct val="0"/>
        </a:spcAft>
        <a:buFont typeface="Arial" charset="0"/>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fr.images.search.yahoo.com/images/view;_ylt=A0PDodoZ.oJPdk4AlytlAQx.;_ylu=X3oDMTBlMTQ4cGxyBHNlYwNzcgRzbGsDaW1n?back=http://fr.images.search.yahoo.com/search/images?p=polution&amp;n=30&amp;ei=utf-8&amp;y=Rechercher&amp;tab=organic&amp;ri=18&amp;w=470&amp;h=313&amp;imgurl=www.leblogauto.com/wp-content/uploads/2007/03/Albin3/pollution.jpg&amp;rurl=http://www.leblogauto.com/2007/11/des-algues-et-des-bacteries-pour-digerer-la-pollution.html&amp;size=77.8+KB&amp;name=Deux+soci%C3%A9t%C3%A9s+australiennes,+Linc+Energy+et+Bio+Clean+Coal,+viennent+d%E2%80%99annoncer+leur+alliance+pour+la&amp;p=polution&amp;oid=ac696a4da1738277bdb0414c98e0a68c&amp;fr2=&amp;fr=&amp;rw=pollution&amp;tt=Deux+soci%C3%A9t%C3%A9s+australiennes,+Linc+Energy+et+Bio+Clean+Coal,+viennent+d%E2%80%99annoncer+leur+alliance+pour+la&amp;b=0&amp;ni=84&amp;no=18&amp;tab=organic&amp;ts=&amp;sigr=12svi6a1d&amp;sigb=137hj9hkv&amp;sigi=122doq5su&amp;.crumb=SugP12CXQsF"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mn-lt"/>
                <a:ea typeface="ＭＳ Ｐゴシック" pitchFamily="34" charset="-128"/>
              </a:rPr>
              <a:t>SKINCARE MODULE     </a:t>
            </a:r>
            <a:r>
              <a:rPr lang="en-US" sz="1600" dirty="0" smtClean="0">
                <a:solidFill>
                  <a:schemeClr val="bg1"/>
                </a:solidFill>
                <a:latin typeface="+mn-lt"/>
                <a:ea typeface="ＭＳ Ｐゴシック" pitchFamily="34" charset="-128"/>
              </a:rPr>
              <a:t>LEVEL </a:t>
            </a:r>
            <a:r>
              <a:rPr lang="en-US" sz="1600" dirty="0" smtClean="0">
                <a:solidFill>
                  <a:schemeClr val="bg1"/>
                </a:solidFill>
                <a:latin typeface="+mj-lt"/>
                <a:ea typeface="ＭＳ Ｐゴシック" pitchFamily="34" charset="-128"/>
              </a:rPr>
              <a:t>1 -  MEMO</a:t>
            </a: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0713" t="29759" r="19773" b="8428"/>
          <a:stretch/>
        </p:blipFill>
        <p:spPr>
          <a:xfrm rot="5400000">
            <a:off x="1075765" y="2172708"/>
            <a:ext cx="4706470" cy="5760640"/>
          </a:xfrm>
          <a:prstGeom prst="rect">
            <a:avLst/>
          </a:prstGeom>
        </p:spPr>
      </p:pic>
      <p:sp>
        <p:nvSpPr>
          <p:cNvPr id="4" name="ZoneTexte 3"/>
          <p:cNvSpPr txBox="1"/>
          <p:nvPr/>
        </p:nvSpPr>
        <p:spPr>
          <a:xfrm>
            <a:off x="764704" y="7884368"/>
            <a:ext cx="2127505" cy="261610"/>
          </a:xfrm>
          <a:prstGeom prst="rect">
            <a:avLst/>
          </a:prstGeom>
          <a:noFill/>
        </p:spPr>
        <p:txBody>
          <a:bodyPr wrap="none" rtlCol="0">
            <a:spAutoFit/>
          </a:bodyPr>
          <a:lstStyle/>
          <a:p>
            <a:r>
              <a:rPr lang="fr-FR" sz="1100" b="1" i="1" dirty="0" smtClean="0">
                <a:solidFill>
                  <a:schemeClr val="bg1"/>
                </a:solidFill>
              </a:rPr>
              <a:t>PHOTO – INTERNAL USE ONLY</a:t>
            </a:r>
            <a:endParaRPr lang="fr-FR" sz="1100" b="1" i="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SKIN AGEING</a:t>
            </a:r>
          </a:p>
          <a:p>
            <a:pPr algn="r" eaLnBrk="1" hangingPunct="1">
              <a:spcBef>
                <a:spcPct val="50000"/>
              </a:spcBef>
              <a:defRPr/>
            </a:pPr>
            <a:endParaRPr lang="en-US" sz="1600" dirty="0" smtClean="0">
              <a:solidFill>
                <a:schemeClr val="bg1"/>
              </a:solidFill>
              <a:latin typeface="Century Gothic" pitchFamily="34" charset="0"/>
              <a:ea typeface="ＭＳ Ｐゴシック" pitchFamily="34" charset="-128"/>
            </a:endParaRPr>
          </a:p>
        </p:txBody>
      </p:sp>
      <p:grpSp>
        <p:nvGrpSpPr>
          <p:cNvPr id="4" name="Groupe 3"/>
          <p:cNvGrpSpPr/>
          <p:nvPr/>
        </p:nvGrpSpPr>
        <p:grpSpPr>
          <a:xfrm>
            <a:off x="4567436" y="1691680"/>
            <a:ext cx="1512168" cy="1368152"/>
            <a:chOff x="251519" y="3203773"/>
            <a:chExt cx="2808313" cy="2961531"/>
          </a:xfrm>
        </p:grpSpPr>
        <p:pic>
          <p:nvPicPr>
            <p:cNvPr id="5" name="Picture 2" descr="Image Detail"/>
            <p:cNvPicPr>
              <a:picLocks noChangeAspect="1" noChangeArrowheads="1"/>
            </p:cNvPicPr>
            <p:nvPr/>
          </p:nvPicPr>
          <p:blipFill>
            <a:blip r:embed="rId2" cstate="print"/>
            <a:srcRect/>
            <a:stretch>
              <a:fillRect/>
            </a:stretch>
          </p:blipFill>
          <p:spPr bwMode="auto">
            <a:xfrm>
              <a:off x="251519" y="3203773"/>
              <a:ext cx="1386631" cy="1593379"/>
            </a:xfrm>
            <a:prstGeom prst="rect">
              <a:avLst/>
            </a:prstGeom>
            <a:noFill/>
          </p:spPr>
        </p:pic>
        <p:pic>
          <p:nvPicPr>
            <p:cNvPr id="6" name="Picture 6" descr="Image Detail"/>
            <p:cNvPicPr>
              <a:picLocks noChangeAspect="1" noChangeArrowheads="1"/>
            </p:cNvPicPr>
            <p:nvPr/>
          </p:nvPicPr>
          <p:blipFill>
            <a:blip r:embed="rId3" cstate="print"/>
            <a:srcRect l="30701" t="4845"/>
            <a:stretch>
              <a:fillRect/>
            </a:stretch>
          </p:blipFill>
          <p:spPr bwMode="auto">
            <a:xfrm>
              <a:off x="1619672" y="3212976"/>
              <a:ext cx="1440160" cy="1584176"/>
            </a:xfrm>
            <a:prstGeom prst="rect">
              <a:avLst/>
            </a:prstGeom>
            <a:noFill/>
          </p:spPr>
        </p:pic>
        <p:pic>
          <p:nvPicPr>
            <p:cNvPr id="7" name="Picture 8" descr="Image Detail"/>
            <p:cNvPicPr>
              <a:picLocks noChangeAspect="1" noChangeArrowheads="1"/>
            </p:cNvPicPr>
            <p:nvPr/>
          </p:nvPicPr>
          <p:blipFill>
            <a:blip r:embed="rId4" cstate="print"/>
            <a:srcRect l="4167" r="8334" b="5000"/>
            <a:stretch>
              <a:fillRect/>
            </a:stretch>
          </p:blipFill>
          <p:spPr bwMode="auto">
            <a:xfrm>
              <a:off x="251520" y="4797152"/>
              <a:ext cx="1512168" cy="1368152"/>
            </a:xfrm>
            <a:prstGeom prst="rect">
              <a:avLst/>
            </a:prstGeom>
            <a:noFill/>
          </p:spPr>
        </p:pic>
        <p:pic>
          <p:nvPicPr>
            <p:cNvPr id="8" name="Picture 10" descr="http://ts1.mm.bing.net/images/thumbnail.aspx?q=4684976634266632&amp;id=e7e07682b12ee689add14b37abec7cee">
              <a:hlinkClick r:id="rId5" tooltip="Deux sociétés australiennes, Linc Energy et Bio Clean Coal, viennent d’annoncer leur alliance pour la"/>
            </p:cNvPr>
            <p:cNvPicPr>
              <a:picLocks noChangeAspect="1" noChangeArrowheads="1"/>
            </p:cNvPicPr>
            <p:nvPr/>
          </p:nvPicPr>
          <p:blipFill>
            <a:blip r:embed="rId6" cstate="print"/>
            <a:srcRect l="33600" t="5074"/>
            <a:stretch>
              <a:fillRect/>
            </a:stretch>
          </p:blipFill>
          <p:spPr bwMode="auto">
            <a:xfrm>
              <a:off x="1619672" y="4797152"/>
              <a:ext cx="1423045" cy="1347218"/>
            </a:xfrm>
            <a:prstGeom prst="rect">
              <a:avLst/>
            </a:prstGeom>
            <a:noFill/>
          </p:spPr>
        </p:pic>
      </p:grpSp>
      <p:pic>
        <p:nvPicPr>
          <p:cNvPr id="9" name="Picture 16" descr="Image Detail"/>
          <p:cNvPicPr>
            <a:picLocks noChangeAspect="1" noChangeArrowheads="1"/>
          </p:cNvPicPr>
          <p:nvPr/>
        </p:nvPicPr>
        <p:blipFill>
          <a:blip r:embed="rId7" cstate="print"/>
          <a:srcRect/>
          <a:stretch>
            <a:fillRect/>
          </a:stretch>
        </p:blipFill>
        <p:spPr bwMode="auto">
          <a:xfrm>
            <a:off x="944724" y="1619672"/>
            <a:ext cx="1368152" cy="1368152"/>
          </a:xfrm>
          <a:prstGeom prst="rect">
            <a:avLst/>
          </a:prstGeom>
          <a:noFill/>
        </p:spPr>
      </p:pic>
      <p:sp>
        <p:nvSpPr>
          <p:cNvPr id="10" name="Rectangle 9"/>
          <p:cNvSpPr/>
          <p:nvPr/>
        </p:nvSpPr>
        <p:spPr>
          <a:xfrm>
            <a:off x="-27384" y="3207624"/>
            <a:ext cx="3312368" cy="1107996"/>
          </a:xfrm>
          <a:prstGeom prst="rect">
            <a:avLst/>
          </a:prstGeom>
        </p:spPr>
        <p:txBody>
          <a:bodyPr wrap="square">
            <a:spAutoFit/>
          </a:bodyPr>
          <a:lstStyle/>
          <a:p>
            <a:pPr algn="ctr"/>
            <a:endParaRPr lang="fr-FR" sz="1100" b="1" dirty="0" smtClean="0">
              <a:solidFill>
                <a:schemeClr val="bg1"/>
              </a:solidFill>
            </a:endParaRPr>
          </a:p>
          <a:p>
            <a:pPr algn="ctr"/>
            <a:endParaRPr lang="fr-FR" sz="1100" dirty="0" smtClean="0">
              <a:solidFill>
                <a:schemeClr val="bg1"/>
              </a:solidFill>
            </a:endParaRPr>
          </a:p>
          <a:p>
            <a:pPr lvl="0" algn="ctr"/>
            <a:r>
              <a:rPr lang="fr-FR" sz="1100" b="1" dirty="0" err="1" smtClean="0">
                <a:solidFill>
                  <a:schemeClr val="bg1"/>
                </a:solidFill>
              </a:rPr>
              <a:t>Ageing</a:t>
            </a:r>
            <a:r>
              <a:rPr lang="fr-FR" sz="1100" b="1" dirty="0" smtClean="0">
                <a:solidFill>
                  <a:schemeClr val="bg1"/>
                </a:solidFill>
              </a:rPr>
              <a:t> due to passing time </a:t>
            </a:r>
          </a:p>
          <a:p>
            <a:pPr lvl="0" algn="ctr"/>
            <a:endParaRPr lang="fr-FR" sz="1100" b="1" dirty="0" smtClean="0">
              <a:solidFill>
                <a:schemeClr val="bg1"/>
              </a:solidFill>
            </a:endParaRPr>
          </a:p>
          <a:p>
            <a:pPr lvl="0" algn="ctr"/>
            <a:r>
              <a:rPr lang="fr-FR" sz="1100" dirty="0" smtClean="0">
                <a:solidFill>
                  <a:schemeClr val="bg1"/>
                </a:solidFill>
              </a:rPr>
              <a:t>  </a:t>
            </a:r>
            <a:r>
              <a:rPr lang="fr-FR" sz="1100" dirty="0" err="1" smtClean="0">
                <a:solidFill>
                  <a:schemeClr val="bg1"/>
                </a:solidFill>
              </a:rPr>
              <a:t>genetical</a:t>
            </a:r>
            <a:r>
              <a:rPr lang="fr-FR" sz="1100" dirty="0" smtClean="0">
                <a:solidFill>
                  <a:schemeClr val="bg1"/>
                </a:solidFill>
              </a:rPr>
              <a:t> or </a:t>
            </a:r>
            <a:r>
              <a:rPr lang="fr-FR" sz="1100" dirty="0" err="1" smtClean="0">
                <a:solidFill>
                  <a:schemeClr val="bg1"/>
                </a:solidFill>
              </a:rPr>
              <a:t>chronological</a:t>
            </a:r>
            <a:r>
              <a:rPr lang="fr-FR" sz="1100" dirty="0" smtClean="0">
                <a:solidFill>
                  <a:schemeClr val="bg1"/>
                </a:solidFill>
              </a:rPr>
              <a:t> </a:t>
            </a:r>
            <a:r>
              <a:rPr lang="fr-FR" sz="1100" dirty="0" err="1" smtClean="0">
                <a:solidFill>
                  <a:schemeClr val="bg1"/>
                </a:solidFill>
              </a:rPr>
              <a:t>ageing</a:t>
            </a:r>
            <a:r>
              <a:rPr lang="fr-FR" sz="1100" dirty="0" smtClean="0">
                <a:solidFill>
                  <a:schemeClr val="bg1"/>
                </a:solidFill>
              </a:rPr>
              <a:t> </a:t>
            </a:r>
          </a:p>
          <a:p>
            <a:pPr lvl="0" algn="ctr"/>
            <a:r>
              <a:rPr lang="fr-FR" sz="1100" b="1" dirty="0" err="1" smtClean="0">
                <a:solidFill>
                  <a:schemeClr val="bg1"/>
                </a:solidFill>
              </a:rPr>
              <a:t>Intrinsic</a:t>
            </a:r>
            <a:r>
              <a:rPr lang="fr-FR" sz="1100" b="1" dirty="0" smtClean="0">
                <a:solidFill>
                  <a:schemeClr val="bg1"/>
                </a:solidFill>
              </a:rPr>
              <a:t> </a:t>
            </a:r>
            <a:r>
              <a:rPr lang="fr-FR" sz="1100" b="1" dirty="0" err="1" smtClean="0">
                <a:solidFill>
                  <a:schemeClr val="bg1"/>
                </a:solidFill>
              </a:rPr>
              <a:t>aging</a:t>
            </a:r>
            <a:endParaRPr lang="fr-FR" sz="1100" b="1" dirty="0" smtClean="0">
              <a:solidFill>
                <a:schemeClr val="bg1"/>
              </a:solidFill>
            </a:endParaRPr>
          </a:p>
        </p:txBody>
      </p:sp>
      <p:sp>
        <p:nvSpPr>
          <p:cNvPr id="11" name="Rectangle 10"/>
          <p:cNvSpPr/>
          <p:nvPr/>
        </p:nvSpPr>
        <p:spPr>
          <a:xfrm>
            <a:off x="3789040" y="3528462"/>
            <a:ext cx="3068960" cy="2631490"/>
          </a:xfrm>
          <a:prstGeom prst="rect">
            <a:avLst/>
          </a:prstGeom>
        </p:spPr>
        <p:txBody>
          <a:bodyPr wrap="square">
            <a:spAutoFit/>
          </a:bodyPr>
          <a:lstStyle/>
          <a:p>
            <a:pPr lvl="0" algn="ctr"/>
            <a:r>
              <a:rPr lang="fr-FR" sz="1100" b="1" dirty="0" err="1" smtClean="0">
                <a:solidFill>
                  <a:schemeClr val="bg1"/>
                </a:solidFill>
              </a:rPr>
              <a:t>Ageing</a:t>
            </a:r>
            <a:r>
              <a:rPr lang="fr-FR" sz="1100" b="1" dirty="0" smtClean="0">
                <a:solidFill>
                  <a:schemeClr val="bg1"/>
                </a:solidFill>
              </a:rPr>
              <a:t> due to </a:t>
            </a:r>
            <a:r>
              <a:rPr lang="fr-FR" sz="1100" b="1" dirty="0" err="1" smtClean="0">
                <a:solidFill>
                  <a:schemeClr val="bg1"/>
                </a:solidFill>
              </a:rPr>
              <a:t>external</a:t>
            </a:r>
            <a:r>
              <a:rPr lang="fr-FR" sz="1100" b="1" dirty="0" smtClean="0">
                <a:solidFill>
                  <a:schemeClr val="bg1"/>
                </a:solidFill>
              </a:rPr>
              <a:t> </a:t>
            </a:r>
            <a:r>
              <a:rPr lang="fr-FR" sz="1100" b="1" dirty="0" err="1" smtClean="0">
                <a:solidFill>
                  <a:schemeClr val="bg1"/>
                </a:solidFill>
              </a:rPr>
              <a:t>ageing</a:t>
            </a:r>
            <a:endParaRPr lang="fr-FR" sz="1100" b="1" dirty="0" smtClean="0">
              <a:solidFill>
                <a:schemeClr val="bg1"/>
              </a:solidFill>
            </a:endParaRPr>
          </a:p>
          <a:p>
            <a:pPr lvl="0" algn="ctr"/>
            <a:endParaRPr lang="fr-FR" sz="1100" dirty="0" smtClean="0">
              <a:solidFill>
                <a:schemeClr val="bg1"/>
              </a:solidFill>
            </a:endParaRPr>
          </a:p>
          <a:p>
            <a:pPr lvl="0" algn="ctr"/>
            <a:r>
              <a:rPr lang="fr-FR" sz="1100" dirty="0" smtClean="0">
                <a:solidFill>
                  <a:schemeClr val="bg1"/>
                </a:solidFill>
              </a:rPr>
              <a:t> </a:t>
            </a:r>
            <a:r>
              <a:rPr lang="fr-FR" sz="1100" dirty="0" err="1" smtClean="0">
                <a:solidFill>
                  <a:schemeClr val="bg1"/>
                </a:solidFill>
              </a:rPr>
              <a:t>related</a:t>
            </a:r>
            <a:r>
              <a:rPr lang="fr-FR" sz="1100" dirty="0" smtClean="0">
                <a:solidFill>
                  <a:schemeClr val="bg1"/>
                </a:solidFill>
              </a:rPr>
              <a:t> to </a:t>
            </a:r>
            <a:r>
              <a:rPr lang="fr-FR" sz="1100" dirty="0" err="1" smtClean="0">
                <a:solidFill>
                  <a:schemeClr val="bg1"/>
                </a:solidFill>
              </a:rPr>
              <a:t>our</a:t>
            </a:r>
            <a:r>
              <a:rPr lang="fr-FR" sz="1100" dirty="0" smtClean="0">
                <a:solidFill>
                  <a:schemeClr val="bg1"/>
                </a:solidFill>
              </a:rPr>
              <a:t> </a:t>
            </a:r>
            <a:r>
              <a:rPr lang="fr-FR" sz="1100" dirty="0" err="1" smtClean="0">
                <a:solidFill>
                  <a:schemeClr val="bg1"/>
                </a:solidFill>
              </a:rPr>
              <a:t>environment</a:t>
            </a:r>
            <a:r>
              <a:rPr lang="fr-FR" sz="1100" dirty="0" smtClean="0">
                <a:solidFill>
                  <a:schemeClr val="bg1"/>
                </a:solidFill>
              </a:rPr>
              <a:t> </a:t>
            </a:r>
          </a:p>
          <a:p>
            <a:pPr lvl="0" algn="ctr"/>
            <a:r>
              <a:rPr lang="fr-FR" sz="1100" dirty="0" smtClean="0">
                <a:solidFill>
                  <a:schemeClr val="bg1"/>
                </a:solidFill>
              </a:rPr>
              <a:t>and </a:t>
            </a:r>
            <a:r>
              <a:rPr lang="fr-FR" sz="1100" dirty="0" err="1" smtClean="0">
                <a:solidFill>
                  <a:schemeClr val="bg1"/>
                </a:solidFill>
              </a:rPr>
              <a:t>our</a:t>
            </a:r>
            <a:r>
              <a:rPr lang="fr-FR" sz="1100" dirty="0" smtClean="0">
                <a:solidFill>
                  <a:schemeClr val="bg1"/>
                </a:solidFill>
              </a:rPr>
              <a:t> </a:t>
            </a:r>
            <a:r>
              <a:rPr lang="fr-FR" sz="1100" dirty="0" err="1" smtClean="0">
                <a:solidFill>
                  <a:schemeClr val="bg1"/>
                </a:solidFill>
              </a:rPr>
              <a:t>lifetsyle</a:t>
            </a:r>
            <a:r>
              <a:rPr lang="fr-FR" sz="1100" dirty="0" smtClean="0">
                <a:solidFill>
                  <a:schemeClr val="bg1"/>
                </a:solidFill>
              </a:rPr>
              <a:t> </a:t>
            </a:r>
          </a:p>
          <a:p>
            <a:pPr lvl="0" algn="ctr"/>
            <a:r>
              <a:rPr lang="fr-FR" sz="1100" dirty="0" smtClean="0">
                <a:solidFill>
                  <a:schemeClr val="bg1"/>
                </a:solidFill>
              </a:rPr>
              <a:t> </a:t>
            </a:r>
            <a:r>
              <a:rPr lang="fr-FR" sz="1100" b="1" dirty="0" err="1" smtClean="0">
                <a:solidFill>
                  <a:schemeClr val="bg1"/>
                </a:solidFill>
              </a:rPr>
              <a:t>extrinsic</a:t>
            </a:r>
            <a:r>
              <a:rPr lang="fr-FR" sz="1100" b="1" dirty="0" smtClean="0">
                <a:solidFill>
                  <a:schemeClr val="bg1"/>
                </a:solidFill>
              </a:rPr>
              <a:t> </a:t>
            </a:r>
            <a:r>
              <a:rPr lang="fr-FR" sz="1100" b="1" dirty="0" err="1" smtClean="0">
                <a:solidFill>
                  <a:schemeClr val="bg1"/>
                </a:solidFill>
              </a:rPr>
              <a:t>ageing</a:t>
            </a:r>
            <a:r>
              <a:rPr lang="fr-FR" sz="1100" b="1" dirty="0" smtClean="0">
                <a:solidFill>
                  <a:schemeClr val="bg1"/>
                </a:solidFill>
              </a:rPr>
              <a:t>  </a:t>
            </a:r>
          </a:p>
          <a:p>
            <a:pPr lvl="0"/>
            <a:endParaRPr lang="fr-FR" sz="1100" dirty="0" smtClean="0">
              <a:solidFill>
                <a:schemeClr val="bg1"/>
              </a:solidFill>
            </a:endParaRPr>
          </a:p>
          <a:p>
            <a:pPr marL="177800" lvl="0" indent="-177800">
              <a:buFont typeface="Century Gothic" pitchFamily="34" charset="0"/>
              <a:buChar char="-"/>
            </a:pPr>
            <a:r>
              <a:rPr lang="fr-FR" sz="1100" dirty="0" smtClean="0">
                <a:solidFill>
                  <a:schemeClr val="bg1"/>
                </a:solidFill>
              </a:rPr>
              <a:t>Oxydative stress, </a:t>
            </a:r>
          </a:p>
          <a:p>
            <a:pPr marL="177800" lvl="0" indent="-177800">
              <a:buFont typeface="Century Gothic" pitchFamily="34" charset="0"/>
              <a:buChar char="-"/>
            </a:pPr>
            <a:endParaRPr lang="fr-FR" sz="1100" dirty="0" smtClean="0">
              <a:solidFill>
                <a:schemeClr val="bg1"/>
              </a:solidFill>
            </a:endParaRPr>
          </a:p>
          <a:p>
            <a:pPr marL="177800" lvl="0" indent="-177800">
              <a:buFont typeface="Century Gothic" pitchFamily="34" charset="0"/>
              <a:buChar char="-"/>
            </a:pPr>
            <a:r>
              <a:rPr lang="fr-FR" sz="1100" dirty="0" smtClean="0">
                <a:solidFill>
                  <a:schemeClr val="bg1"/>
                </a:solidFill>
              </a:rPr>
              <a:t>Pollution,  </a:t>
            </a:r>
            <a:r>
              <a:rPr lang="fr-FR" sz="1100" dirty="0" err="1" smtClean="0">
                <a:solidFill>
                  <a:schemeClr val="bg1"/>
                </a:solidFill>
              </a:rPr>
              <a:t>tabacco</a:t>
            </a:r>
            <a:r>
              <a:rPr lang="fr-FR" sz="1100" dirty="0" smtClean="0">
                <a:solidFill>
                  <a:schemeClr val="bg1"/>
                </a:solidFill>
              </a:rPr>
              <a:t>,</a:t>
            </a:r>
          </a:p>
          <a:p>
            <a:pPr marL="177800" lvl="0" indent="-177800"/>
            <a:endParaRPr lang="fr-FR" sz="1100" dirty="0" smtClean="0">
              <a:solidFill>
                <a:schemeClr val="bg1"/>
              </a:solidFill>
            </a:endParaRPr>
          </a:p>
          <a:p>
            <a:pPr marL="177800" lvl="0" indent="-177800">
              <a:buFont typeface="Century Gothic" pitchFamily="34" charset="0"/>
              <a:buChar char="-"/>
            </a:pPr>
            <a:r>
              <a:rPr lang="fr-FR" sz="1100" dirty="0" smtClean="0">
                <a:solidFill>
                  <a:schemeClr val="bg1"/>
                </a:solidFill>
              </a:rPr>
              <a:t> </a:t>
            </a:r>
            <a:r>
              <a:rPr lang="fr-FR" sz="1100" dirty="0" err="1" smtClean="0">
                <a:solidFill>
                  <a:schemeClr val="bg1"/>
                </a:solidFill>
              </a:rPr>
              <a:t>Poor</a:t>
            </a:r>
            <a:r>
              <a:rPr lang="fr-FR" sz="1100" dirty="0" smtClean="0">
                <a:solidFill>
                  <a:schemeClr val="bg1"/>
                </a:solidFill>
              </a:rPr>
              <a:t> </a:t>
            </a:r>
            <a:r>
              <a:rPr lang="fr-FR" sz="1100" dirty="0" err="1" smtClean="0">
                <a:solidFill>
                  <a:schemeClr val="bg1"/>
                </a:solidFill>
              </a:rPr>
              <a:t>eating</a:t>
            </a:r>
            <a:r>
              <a:rPr lang="fr-FR" sz="1100" dirty="0" smtClean="0">
                <a:solidFill>
                  <a:schemeClr val="bg1"/>
                </a:solidFill>
              </a:rPr>
              <a:t> habits,</a:t>
            </a:r>
          </a:p>
          <a:p>
            <a:pPr marL="177800" lvl="0" indent="-177800">
              <a:buFont typeface="Century Gothic" pitchFamily="34" charset="0"/>
              <a:buChar char="-"/>
            </a:pPr>
            <a:endParaRPr lang="fr-FR" sz="1100" dirty="0" smtClean="0">
              <a:solidFill>
                <a:schemeClr val="bg1"/>
              </a:solidFill>
            </a:endParaRPr>
          </a:p>
          <a:p>
            <a:pPr marL="177800" lvl="0" indent="-177800">
              <a:buFont typeface="Century Gothic" pitchFamily="34" charset="0"/>
              <a:buChar char="-"/>
            </a:pPr>
            <a:r>
              <a:rPr lang="fr-FR" sz="1100" dirty="0" err="1" smtClean="0">
                <a:solidFill>
                  <a:schemeClr val="bg1"/>
                </a:solidFill>
              </a:rPr>
              <a:t>Poor</a:t>
            </a:r>
            <a:r>
              <a:rPr lang="fr-FR" sz="1100" dirty="0" smtClean="0">
                <a:solidFill>
                  <a:schemeClr val="bg1"/>
                </a:solidFill>
              </a:rPr>
              <a:t> </a:t>
            </a:r>
            <a:r>
              <a:rPr lang="fr-FR" sz="1100" dirty="0" err="1" smtClean="0">
                <a:solidFill>
                  <a:schemeClr val="bg1"/>
                </a:solidFill>
              </a:rPr>
              <a:t>lifetsyle</a:t>
            </a:r>
            <a:r>
              <a:rPr lang="fr-FR" sz="1100" dirty="0" smtClean="0">
                <a:solidFill>
                  <a:schemeClr val="bg1"/>
                </a:solidFill>
              </a:rPr>
              <a:t> habits,</a:t>
            </a:r>
          </a:p>
          <a:p>
            <a:pPr marL="177800" lvl="0" indent="-177800">
              <a:buFont typeface="Century Gothic" pitchFamily="34" charset="0"/>
              <a:buChar char="-"/>
            </a:pPr>
            <a:endParaRPr lang="fr-FR" sz="1100" dirty="0" smtClean="0">
              <a:solidFill>
                <a:schemeClr val="bg1"/>
              </a:solidFill>
            </a:endParaRPr>
          </a:p>
          <a:p>
            <a:pPr marL="177800" lvl="0" indent="-177800">
              <a:buFont typeface="Century Gothic" pitchFamily="34" charset="0"/>
              <a:buChar char="-"/>
            </a:pPr>
            <a:r>
              <a:rPr lang="fr-FR" sz="1100" dirty="0" err="1" smtClean="0">
                <a:solidFill>
                  <a:schemeClr val="bg1"/>
                </a:solidFill>
              </a:rPr>
              <a:t>Exposure</a:t>
            </a:r>
            <a:r>
              <a:rPr lang="fr-FR" sz="1100" dirty="0" smtClean="0">
                <a:solidFill>
                  <a:schemeClr val="bg1"/>
                </a:solidFill>
              </a:rPr>
              <a:t> to </a:t>
            </a:r>
            <a:r>
              <a:rPr lang="fr-FR" sz="1100" dirty="0" err="1" smtClean="0">
                <a:solidFill>
                  <a:schemeClr val="bg1"/>
                </a:solidFill>
              </a:rPr>
              <a:t>sun</a:t>
            </a:r>
            <a:r>
              <a:rPr lang="fr-FR" sz="1100" dirty="0" smtClean="0">
                <a:solidFill>
                  <a:schemeClr val="bg1"/>
                </a:solidFill>
              </a:rPr>
              <a:t> (</a:t>
            </a:r>
            <a:r>
              <a:rPr lang="fr-FR" sz="1100" dirty="0" err="1" smtClean="0">
                <a:solidFill>
                  <a:schemeClr val="bg1"/>
                </a:solidFill>
              </a:rPr>
              <a:t>Ultra-Violets</a:t>
            </a:r>
            <a:r>
              <a:rPr lang="fr-FR" sz="1100" dirty="0" smtClean="0">
                <a:solidFill>
                  <a:schemeClr val="bg1"/>
                </a:solidFill>
              </a:rPr>
              <a:t> rays)  :</a:t>
            </a:r>
          </a:p>
        </p:txBody>
      </p:sp>
      <p:sp>
        <p:nvSpPr>
          <p:cNvPr id="12" name="Rectangle 11"/>
          <p:cNvSpPr/>
          <p:nvPr/>
        </p:nvSpPr>
        <p:spPr>
          <a:xfrm>
            <a:off x="2564904" y="1907704"/>
            <a:ext cx="1584176" cy="1015663"/>
          </a:xfrm>
          <a:prstGeom prst="rect">
            <a:avLst/>
          </a:prstGeom>
        </p:spPr>
        <p:txBody>
          <a:bodyPr wrap="square">
            <a:spAutoFit/>
          </a:bodyPr>
          <a:lstStyle/>
          <a:p>
            <a:pPr algn="ctr"/>
            <a:r>
              <a:rPr lang="fr-FR" sz="1200" b="1" dirty="0" smtClean="0">
                <a:solidFill>
                  <a:schemeClr val="bg1"/>
                </a:solidFill>
              </a:rPr>
              <a:t>It </a:t>
            </a:r>
            <a:r>
              <a:rPr lang="fr-FR" sz="1200" b="1" dirty="0" err="1" smtClean="0">
                <a:solidFill>
                  <a:schemeClr val="bg1"/>
                </a:solidFill>
              </a:rPr>
              <a:t>exists</a:t>
            </a:r>
            <a:endParaRPr lang="fr-FR" sz="1200" b="1" dirty="0" smtClean="0">
              <a:solidFill>
                <a:schemeClr val="bg1"/>
              </a:solidFill>
            </a:endParaRPr>
          </a:p>
          <a:p>
            <a:pPr algn="ctr"/>
            <a:r>
              <a:rPr lang="fr-FR" sz="1200" b="1" dirty="0" smtClean="0">
                <a:solidFill>
                  <a:schemeClr val="bg1"/>
                </a:solidFill>
              </a:rPr>
              <a:t> </a:t>
            </a:r>
          </a:p>
          <a:p>
            <a:pPr algn="ctr"/>
            <a:r>
              <a:rPr lang="fr-FR" sz="1200" b="1" dirty="0" smtClean="0">
                <a:solidFill>
                  <a:schemeClr val="bg1"/>
                </a:solidFill>
              </a:rPr>
              <a:t>2 types</a:t>
            </a:r>
          </a:p>
          <a:p>
            <a:pPr algn="ctr"/>
            <a:endParaRPr lang="fr-FR" sz="1200" b="1" dirty="0" smtClean="0">
              <a:solidFill>
                <a:schemeClr val="bg1"/>
              </a:solidFill>
            </a:endParaRPr>
          </a:p>
          <a:p>
            <a:pPr algn="ctr"/>
            <a:r>
              <a:rPr lang="fr-FR" sz="1200" b="1" dirty="0" smtClean="0">
                <a:solidFill>
                  <a:schemeClr val="bg1"/>
                </a:solidFill>
              </a:rPr>
              <a:t> of </a:t>
            </a:r>
            <a:r>
              <a:rPr lang="fr-FR" sz="1200" b="1" dirty="0" err="1" smtClean="0">
                <a:solidFill>
                  <a:schemeClr val="bg1"/>
                </a:solidFill>
              </a:rPr>
              <a:t>ageing</a:t>
            </a:r>
            <a:r>
              <a:rPr lang="fr-FR" sz="1200" b="1" dirty="0" smtClean="0">
                <a:solidFill>
                  <a:schemeClr val="bg1"/>
                </a:solidFill>
              </a:rPr>
              <a:t>  </a:t>
            </a:r>
          </a:p>
        </p:txBody>
      </p:sp>
      <p:sp>
        <p:nvSpPr>
          <p:cNvPr id="13" name="Rectangle 12"/>
          <p:cNvSpPr/>
          <p:nvPr/>
        </p:nvSpPr>
        <p:spPr>
          <a:xfrm>
            <a:off x="836712" y="6300192"/>
            <a:ext cx="5184576" cy="2631490"/>
          </a:xfrm>
          <a:prstGeom prst="rect">
            <a:avLst/>
          </a:prstGeom>
          <a:ln w="19050">
            <a:solidFill>
              <a:schemeClr val="bg1"/>
            </a:solidFill>
          </a:ln>
        </p:spPr>
        <p:txBody>
          <a:bodyPr wrap="square">
            <a:spAutoFit/>
          </a:bodyPr>
          <a:lstStyle/>
          <a:p>
            <a:pPr lvl="0"/>
            <a:endParaRPr lang="fr-FR" sz="1100" dirty="0" smtClean="0">
              <a:solidFill>
                <a:schemeClr val="bg1"/>
              </a:solidFill>
            </a:endParaRPr>
          </a:p>
          <a:p>
            <a:pPr marL="228600" lvl="0" indent="-228600" algn="just">
              <a:buFont typeface="Wingdings" pitchFamily="2" charset="2"/>
              <a:buChar char="§"/>
            </a:pPr>
            <a:r>
              <a:rPr lang="fr-FR" sz="1100" b="1" dirty="0" smtClean="0">
                <a:solidFill>
                  <a:schemeClr val="bg1"/>
                </a:solidFill>
              </a:rPr>
              <a:t>80 % of </a:t>
            </a:r>
            <a:r>
              <a:rPr lang="fr-FR" sz="1100" b="1" dirty="0" err="1" smtClean="0">
                <a:solidFill>
                  <a:schemeClr val="bg1"/>
                </a:solidFill>
              </a:rPr>
              <a:t>ageing</a:t>
            </a:r>
            <a:r>
              <a:rPr lang="fr-FR" sz="1100" b="1" dirty="0" smtClean="0">
                <a:solidFill>
                  <a:schemeClr val="bg1"/>
                </a:solidFill>
              </a:rPr>
              <a:t> </a:t>
            </a:r>
            <a:r>
              <a:rPr lang="fr-FR" sz="1100" b="1" dirty="0" err="1" smtClean="0">
                <a:solidFill>
                  <a:schemeClr val="bg1"/>
                </a:solidFill>
              </a:rPr>
              <a:t>is</a:t>
            </a:r>
            <a:r>
              <a:rPr lang="fr-FR" sz="1100" b="1" dirty="0" smtClean="0">
                <a:solidFill>
                  <a:schemeClr val="bg1"/>
                </a:solidFill>
              </a:rPr>
              <a:t> due to action </a:t>
            </a:r>
            <a:r>
              <a:rPr lang="fr-FR" sz="1100" b="1" dirty="0" err="1" smtClean="0">
                <a:solidFill>
                  <a:schemeClr val="bg1"/>
                </a:solidFill>
              </a:rPr>
              <a:t>from</a:t>
            </a:r>
            <a:r>
              <a:rPr lang="fr-FR" sz="1100" b="1" dirty="0" smtClean="0">
                <a:solidFill>
                  <a:schemeClr val="bg1"/>
                </a:solidFill>
              </a:rPr>
              <a:t> </a:t>
            </a:r>
            <a:r>
              <a:rPr lang="fr-FR" sz="1100" b="1" dirty="0" err="1" smtClean="0">
                <a:solidFill>
                  <a:schemeClr val="bg1"/>
                </a:solidFill>
              </a:rPr>
              <a:t>external</a:t>
            </a:r>
            <a:r>
              <a:rPr lang="fr-FR" sz="1100" b="1" dirty="0" smtClean="0">
                <a:solidFill>
                  <a:schemeClr val="bg1"/>
                </a:solidFill>
              </a:rPr>
              <a:t> </a:t>
            </a:r>
            <a:r>
              <a:rPr lang="fr-FR" sz="1100" b="1" dirty="0" err="1" smtClean="0">
                <a:solidFill>
                  <a:schemeClr val="bg1"/>
                </a:solidFill>
              </a:rPr>
              <a:t>factors</a:t>
            </a:r>
            <a:r>
              <a:rPr lang="fr-FR" sz="1100" b="1" dirty="0" smtClean="0">
                <a:solidFill>
                  <a:schemeClr val="bg1"/>
                </a:solidFill>
              </a:rPr>
              <a:t>  </a:t>
            </a:r>
            <a:r>
              <a:rPr lang="fr-FR" sz="1100" b="1" dirty="0" err="1" smtClean="0">
                <a:solidFill>
                  <a:schemeClr val="bg1"/>
                </a:solidFill>
              </a:rPr>
              <a:t>also</a:t>
            </a:r>
            <a:r>
              <a:rPr lang="fr-FR" sz="1100" b="1" dirty="0" smtClean="0">
                <a:solidFill>
                  <a:schemeClr val="bg1"/>
                </a:solidFill>
              </a:rPr>
              <a:t> </a:t>
            </a:r>
            <a:r>
              <a:rPr lang="fr-FR" sz="1100" b="1" dirty="0" err="1" smtClean="0">
                <a:solidFill>
                  <a:schemeClr val="bg1"/>
                </a:solidFill>
              </a:rPr>
              <a:t>called</a:t>
            </a:r>
            <a:r>
              <a:rPr lang="fr-FR" sz="1100" b="1" dirty="0" smtClean="0">
                <a:solidFill>
                  <a:schemeClr val="bg1"/>
                </a:solidFill>
              </a:rPr>
              <a:t> free-</a:t>
            </a:r>
            <a:r>
              <a:rPr lang="fr-FR" sz="1100" b="1" dirty="0" err="1" smtClean="0">
                <a:solidFill>
                  <a:schemeClr val="bg1"/>
                </a:solidFill>
              </a:rPr>
              <a:t>radicals</a:t>
            </a:r>
            <a:r>
              <a:rPr lang="fr-FR" sz="1100" b="1" dirty="0" smtClean="0">
                <a:solidFill>
                  <a:schemeClr val="bg1"/>
                </a:solidFill>
              </a:rPr>
              <a:t>.</a:t>
            </a:r>
          </a:p>
          <a:p>
            <a:pPr marL="628650" lvl="1" indent="-171450" algn="just"/>
            <a:endParaRPr lang="fr-FR" sz="1100" dirty="0" smtClean="0">
              <a:solidFill>
                <a:schemeClr val="bg1"/>
              </a:solidFill>
            </a:endParaRPr>
          </a:p>
          <a:p>
            <a:pPr marL="628650" lvl="1" indent="-171450" algn="just">
              <a:buFont typeface="Century Gothic" pitchFamily="34" charset="0"/>
              <a:buChar char="-"/>
            </a:pPr>
            <a:r>
              <a:rPr lang="en-US" sz="1100" dirty="0" smtClean="0">
                <a:solidFill>
                  <a:schemeClr val="bg1"/>
                </a:solidFill>
              </a:rPr>
              <a:t>Day after day, they destroy cells,</a:t>
            </a:r>
          </a:p>
          <a:p>
            <a:pPr marL="628650" lvl="1" indent="-171450" algn="just">
              <a:buFont typeface="Century Gothic" pitchFamily="34" charset="0"/>
              <a:buChar char="-"/>
            </a:pPr>
            <a:r>
              <a:rPr lang="en-US" sz="1100" dirty="0" smtClean="0">
                <a:solidFill>
                  <a:schemeClr val="bg1"/>
                </a:solidFill>
              </a:rPr>
              <a:t>They quietly and painlessly damage the skin,</a:t>
            </a:r>
          </a:p>
          <a:p>
            <a:pPr marL="628650" lvl="1" indent="-171450" algn="just">
              <a:buFont typeface="Century Gothic" pitchFamily="34" charset="0"/>
              <a:buChar char="-"/>
            </a:pPr>
            <a:r>
              <a:rPr lang="en-US" sz="1100" dirty="0" smtClean="0">
                <a:solidFill>
                  <a:schemeClr val="bg1"/>
                </a:solidFill>
              </a:rPr>
              <a:t>They are the cause of wrinkles, dark spots, loss of firmness, thus our ageing.</a:t>
            </a:r>
          </a:p>
          <a:p>
            <a:pPr marL="628650" lvl="1" indent="-171450" algn="just">
              <a:buFont typeface="Century Gothic" pitchFamily="34" charset="0"/>
              <a:buChar char="-"/>
            </a:pPr>
            <a:endParaRPr lang="fr-FR" sz="1100" dirty="0" smtClean="0">
              <a:solidFill>
                <a:schemeClr val="bg1"/>
              </a:solidFill>
            </a:endParaRPr>
          </a:p>
          <a:p>
            <a:pPr lvl="1" algn="just"/>
            <a:endParaRPr lang="fr-FR" sz="1100" dirty="0" smtClean="0">
              <a:solidFill>
                <a:schemeClr val="bg1"/>
              </a:solidFill>
            </a:endParaRPr>
          </a:p>
          <a:p>
            <a:pPr marL="177800" lvl="1" indent="-177800" algn="just">
              <a:buFont typeface="Wingdings" pitchFamily="2" charset="2"/>
              <a:buChar char="§"/>
            </a:pPr>
            <a:r>
              <a:rPr lang="en-US" sz="1100" b="1" dirty="0" smtClean="0">
                <a:solidFill>
                  <a:schemeClr val="bg1"/>
                </a:solidFill>
              </a:rPr>
              <a:t>20% of the remaining types of ageing are of genetic origin.</a:t>
            </a:r>
          </a:p>
          <a:p>
            <a:pPr marL="177800" lvl="1" indent="-177800" algn="just"/>
            <a:endParaRPr lang="fr-FR" sz="1100" dirty="0" smtClean="0">
              <a:solidFill>
                <a:schemeClr val="bg1"/>
              </a:solidFill>
            </a:endParaRPr>
          </a:p>
          <a:p>
            <a:pPr marL="177800" lvl="1" indent="-177800" algn="just">
              <a:buFont typeface="Wingdings" pitchFamily="2" charset="2"/>
              <a:buChar char="§"/>
            </a:pPr>
            <a:endParaRPr lang="fr-FR" sz="1100" dirty="0" smtClean="0">
              <a:solidFill>
                <a:schemeClr val="bg1"/>
              </a:solidFill>
            </a:endParaRPr>
          </a:p>
          <a:p>
            <a:pPr marL="177800" lvl="1" indent="-177800" algn="just">
              <a:buFont typeface="Wingdings" pitchFamily="2" charset="2"/>
              <a:buChar char="§"/>
            </a:pPr>
            <a:r>
              <a:rPr lang="fr-FR" sz="1100" dirty="0" smtClean="0">
                <a:solidFill>
                  <a:schemeClr val="bg1"/>
                </a:solidFill>
              </a:rPr>
              <a:t>75 % of </a:t>
            </a:r>
            <a:r>
              <a:rPr lang="fr-FR" sz="1100" dirty="0" err="1" smtClean="0">
                <a:solidFill>
                  <a:schemeClr val="bg1"/>
                </a:solidFill>
              </a:rPr>
              <a:t>ageing</a:t>
            </a:r>
            <a:r>
              <a:rPr lang="fr-FR" sz="1100" dirty="0" smtClean="0">
                <a:solidFill>
                  <a:schemeClr val="bg1"/>
                </a:solidFill>
              </a:rPr>
              <a:t> </a:t>
            </a:r>
            <a:r>
              <a:rPr lang="fr-FR" sz="1100" dirty="0" err="1" smtClean="0">
                <a:solidFill>
                  <a:schemeClr val="bg1"/>
                </a:solidFill>
              </a:rPr>
              <a:t>concerns</a:t>
            </a:r>
            <a:r>
              <a:rPr lang="fr-FR" sz="1100" dirty="0" smtClean="0">
                <a:solidFill>
                  <a:schemeClr val="bg1"/>
                </a:solidFill>
              </a:rPr>
              <a:t> the face.</a:t>
            </a:r>
          </a:p>
          <a:p>
            <a:pPr marL="177800" lvl="1" indent="-177800">
              <a:buFont typeface="Wingdings" pitchFamily="2" charset="2"/>
              <a:buChar char="§"/>
            </a:pPr>
            <a:endParaRPr lang="fr-FR" sz="11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SKIN AGEING</a:t>
            </a:r>
          </a:p>
          <a:p>
            <a:pPr algn="r" eaLnBrk="1" hangingPunct="1">
              <a:spcBef>
                <a:spcPct val="50000"/>
              </a:spcBef>
              <a:defRPr/>
            </a:pPr>
            <a:endParaRPr lang="en-US" sz="1600" dirty="0" smtClean="0">
              <a:solidFill>
                <a:schemeClr val="bg1"/>
              </a:solidFill>
              <a:latin typeface="Century Gothic" pitchFamily="34" charset="0"/>
              <a:ea typeface="ＭＳ Ｐゴシック" pitchFamily="34" charset="-128"/>
            </a:endParaRPr>
          </a:p>
        </p:txBody>
      </p:sp>
      <p:sp>
        <p:nvSpPr>
          <p:cNvPr id="4" name="ZoneTexte 3"/>
          <p:cNvSpPr txBox="1"/>
          <p:nvPr/>
        </p:nvSpPr>
        <p:spPr>
          <a:xfrm>
            <a:off x="404664" y="4211960"/>
            <a:ext cx="6408712" cy="4893647"/>
          </a:xfrm>
          <a:prstGeom prst="rect">
            <a:avLst/>
          </a:prstGeom>
          <a:noFill/>
        </p:spPr>
        <p:txBody>
          <a:bodyPr wrap="square" rtlCol="0">
            <a:spAutoFit/>
          </a:bodyPr>
          <a:lstStyle/>
          <a:p>
            <a:pPr algn="ctr"/>
            <a:r>
              <a:rPr lang="en-US" sz="1200" b="1" dirty="0" smtClean="0">
                <a:solidFill>
                  <a:schemeClr val="bg1"/>
                </a:solidFill>
              </a:rPr>
              <a:t>The 1st signs of ageing show on the skin</a:t>
            </a:r>
          </a:p>
          <a:p>
            <a:pPr algn="just"/>
            <a:endParaRPr lang="fr-FR" sz="1200" dirty="0" smtClean="0">
              <a:solidFill>
                <a:schemeClr val="bg1"/>
              </a:solidFill>
            </a:endParaRPr>
          </a:p>
          <a:p>
            <a:pPr algn="just"/>
            <a:endParaRPr lang="fr-FR" sz="1200" dirty="0" smtClean="0">
              <a:solidFill>
                <a:schemeClr val="bg1"/>
              </a:solidFill>
            </a:endParaRPr>
          </a:p>
          <a:p>
            <a:pPr marL="180956" indent="-180956" algn="just">
              <a:buFont typeface="Wingdings" pitchFamily="2" charset="2"/>
              <a:buChar char="§"/>
            </a:pPr>
            <a:r>
              <a:rPr lang="fr-FR" sz="1200" dirty="0" smtClean="0">
                <a:solidFill>
                  <a:schemeClr val="bg1"/>
                </a:solidFill>
              </a:rPr>
              <a:t> </a:t>
            </a:r>
            <a:r>
              <a:rPr lang="fr-FR" sz="1200" b="1" dirty="0" smtClean="0">
                <a:solidFill>
                  <a:schemeClr val="bg1"/>
                </a:solidFill>
                <a:cs typeface="Courier New" pitchFamily="49" charset="0"/>
              </a:rPr>
              <a:t>E</a:t>
            </a:r>
            <a:r>
              <a:rPr lang="fr-FR" sz="1200" b="1" dirty="0" smtClean="0">
                <a:solidFill>
                  <a:schemeClr val="bg1"/>
                </a:solidFill>
                <a:ea typeface="Times New Roman" pitchFamily="18" charset="0"/>
                <a:cs typeface="Courier New" pitchFamily="49" charset="0"/>
              </a:rPr>
              <a:t>xpressions </a:t>
            </a:r>
            <a:r>
              <a:rPr lang="fr-FR" sz="1200" b="1" dirty="0" err="1" smtClean="0">
                <a:solidFill>
                  <a:schemeClr val="bg1"/>
                </a:solidFill>
                <a:ea typeface="Times New Roman" pitchFamily="18" charset="0"/>
                <a:cs typeface="Courier New" pitchFamily="49" charset="0"/>
              </a:rPr>
              <a:t>lines</a:t>
            </a:r>
            <a:r>
              <a:rPr lang="fr-FR" sz="1200" b="1" dirty="0" smtClean="0">
                <a:solidFill>
                  <a:schemeClr val="bg1"/>
                </a:solidFill>
                <a:ea typeface="Times New Roman" pitchFamily="18" charset="0"/>
                <a:cs typeface="Courier New" pitchFamily="49" charset="0"/>
              </a:rPr>
              <a:t> </a:t>
            </a:r>
          </a:p>
          <a:p>
            <a:pPr marL="355600" indent="-176213" algn="just">
              <a:buFont typeface="Century Gothic" pitchFamily="34" charset="0"/>
              <a:buChar char="-"/>
            </a:pPr>
            <a:r>
              <a:rPr lang="en-US" sz="1200" dirty="0" smtClean="0">
                <a:solidFill>
                  <a:schemeClr val="bg1"/>
                </a:solidFill>
              </a:rPr>
              <a:t>These come from grimaces, twitches, squinting eyes, pursing lips.</a:t>
            </a:r>
          </a:p>
          <a:p>
            <a:pPr marL="355600" indent="-176213" algn="just">
              <a:buFont typeface="Century Gothic" pitchFamily="34" charset="0"/>
              <a:buChar char="-"/>
            </a:pPr>
            <a:r>
              <a:rPr lang="en-US" sz="1200" dirty="0" smtClean="0">
                <a:solidFill>
                  <a:schemeClr val="bg1"/>
                </a:solidFill>
              </a:rPr>
              <a:t>Expression lines are related to repetitive movement and facial muscle tension that pull the deep part of the dermis which hollows and forms deep wrinkles over time.</a:t>
            </a:r>
            <a:endParaRPr lang="en-US" sz="1200" dirty="0" smtClean="0">
              <a:solidFill>
                <a:schemeClr val="bg1"/>
              </a:solidFill>
              <a:ea typeface="Times New Roman" pitchFamily="18" charset="0"/>
              <a:cs typeface="Courier New" pitchFamily="49" charset="0"/>
            </a:endParaRPr>
          </a:p>
          <a:p>
            <a:pPr algn="just"/>
            <a:endParaRPr lang="fr-FR" sz="1200" dirty="0" smtClean="0">
              <a:solidFill>
                <a:schemeClr val="bg1"/>
              </a:solidFill>
            </a:endParaRPr>
          </a:p>
          <a:p>
            <a:pPr algn="just"/>
            <a:endParaRPr lang="fr-FR" sz="1200" dirty="0" smtClean="0">
              <a:solidFill>
                <a:schemeClr val="bg1"/>
              </a:solidFill>
            </a:endParaRPr>
          </a:p>
          <a:p>
            <a:pPr marL="180956" indent="-180956" algn="just" eaLnBrk="0" fontAlgn="base" hangingPunct="0">
              <a:spcBef>
                <a:spcPct val="0"/>
              </a:spcBef>
              <a:spcAft>
                <a:spcPct val="0"/>
              </a:spcAft>
              <a:buFont typeface="Wingdings" pitchFamily="2" charset="2"/>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r>
              <a:rPr lang="en-US" sz="1200" b="1" dirty="0" smtClean="0">
                <a:solidFill>
                  <a:schemeClr val="bg1"/>
                </a:solidFill>
                <a:ea typeface="Times New Roman" pitchFamily="18" charset="0"/>
                <a:cs typeface="Courier New" pitchFamily="49" charset="0"/>
              </a:rPr>
              <a:t>Wrinkles/fine lines</a:t>
            </a:r>
            <a:endParaRPr lang="fr-FR" sz="1200" b="1" dirty="0" smtClean="0">
              <a:solidFill>
                <a:schemeClr val="bg1"/>
              </a:solidFill>
              <a:ea typeface="Times New Roman" pitchFamily="18" charset="0"/>
              <a:cs typeface="Courier New" pitchFamily="49" charset="0"/>
            </a:endParaRPr>
          </a:p>
          <a:p>
            <a:pPr marL="355600" indent="-176213" algn="just" eaLnBrk="0" fontAlgn="base" hangingPunct="0">
              <a:spcBef>
                <a:spcPct val="0"/>
              </a:spcBef>
              <a:spcAft>
                <a:spcPct val="0"/>
              </a:spcAft>
              <a:buFont typeface="Century Gothic" pitchFamily="34" charset="0"/>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r>
              <a:rPr lang="en-US" sz="1200" dirty="0" smtClean="0">
                <a:solidFill>
                  <a:schemeClr val="bg1"/>
                </a:solidFill>
                <a:ea typeface="Times New Roman" pitchFamily="18" charset="0"/>
                <a:cs typeface="Courier New" pitchFamily="49" charset="0"/>
              </a:rPr>
              <a:t>They are caused by sun exposure. It is an accelerated form of ageing that dermatologists call </a:t>
            </a:r>
            <a:r>
              <a:rPr lang="en-US" sz="1200" b="1" dirty="0" err="1" smtClean="0">
                <a:solidFill>
                  <a:schemeClr val="bg1"/>
                </a:solidFill>
                <a:ea typeface="Times New Roman" pitchFamily="18" charset="0"/>
                <a:cs typeface="Courier New" pitchFamily="49" charset="0"/>
              </a:rPr>
              <a:t>photoageing</a:t>
            </a:r>
            <a:r>
              <a:rPr lang="en-US" sz="1200" dirty="0" smtClean="0">
                <a:solidFill>
                  <a:schemeClr val="bg1"/>
                </a:solidFill>
                <a:ea typeface="Times New Roman" pitchFamily="18" charset="0"/>
                <a:cs typeface="Courier New" pitchFamily="49" charset="0"/>
              </a:rPr>
              <a:t>, you will also hear them speak about solar radiation.</a:t>
            </a:r>
            <a:endParaRPr lang="en-US" sz="1200" dirty="0" smtClean="0"/>
          </a:p>
          <a:p>
            <a:pPr algn="just"/>
            <a:endParaRPr lang="en-US" sz="1200" dirty="0" smtClean="0"/>
          </a:p>
          <a:p>
            <a:pPr algn="just"/>
            <a:endParaRPr lang="en-US" sz="1200" dirty="0" smtClean="0"/>
          </a:p>
          <a:p>
            <a:pPr marL="180956" indent="-180956" algn="just">
              <a:buFont typeface="Wingdings" pitchFamily="2" charset="2"/>
              <a:buChar char="§"/>
            </a:pPr>
            <a:r>
              <a:rPr lang="en-US" sz="1200" b="1" dirty="0" smtClean="0">
                <a:solidFill>
                  <a:schemeClr val="bg1"/>
                </a:solidFill>
              </a:rPr>
              <a:t>Dull complexion</a:t>
            </a:r>
            <a:endParaRPr lang="fr-FR" sz="1200" b="1" dirty="0" smtClean="0">
              <a:solidFill>
                <a:schemeClr val="bg1"/>
              </a:solidFill>
            </a:endParaRPr>
          </a:p>
          <a:p>
            <a:pPr marL="355600" indent="-177800" algn="just">
              <a:buFont typeface="Century Gothic" pitchFamily="34" charset="0"/>
              <a:buChar char="-"/>
            </a:pPr>
            <a:r>
              <a:rPr lang="en-US" sz="1200" dirty="0" smtClean="0">
                <a:solidFill>
                  <a:schemeClr val="bg1"/>
                </a:solidFill>
              </a:rPr>
              <a:t>The skin lacks radiance.</a:t>
            </a:r>
            <a:endParaRPr lang="fr-FR" sz="1200" dirty="0" smtClean="0">
              <a:solidFill>
                <a:schemeClr val="bg1"/>
              </a:solidFill>
            </a:endParaRPr>
          </a:p>
          <a:p>
            <a:pPr algn="just"/>
            <a:endParaRPr lang="fr-FR" sz="1200" b="1" dirty="0" smtClean="0">
              <a:solidFill>
                <a:schemeClr val="bg1"/>
              </a:solidFill>
            </a:endParaRPr>
          </a:p>
          <a:p>
            <a:pPr algn="just"/>
            <a:endParaRPr lang="fr-FR" sz="1200" b="1" dirty="0" smtClean="0">
              <a:solidFill>
                <a:schemeClr val="bg1"/>
              </a:solidFill>
            </a:endParaRPr>
          </a:p>
          <a:p>
            <a:pPr marL="180956" indent="-180956" algn="just">
              <a:buFont typeface="Wingdings" pitchFamily="2" charset="2"/>
              <a:buChar char="§"/>
            </a:pPr>
            <a:r>
              <a:rPr lang="fr-FR" sz="1200" b="1" dirty="0" smtClean="0">
                <a:solidFill>
                  <a:schemeClr val="bg1"/>
                </a:solidFill>
              </a:rPr>
              <a:t>Pigmentation</a:t>
            </a:r>
          </a:p>
          <a:p>
            <a:pPr marL="355600" indent="-177800" algn="just">
              <a:buFont typeface="Century Gothic" pitchFamily="34" charset="0"/>
              <a:buChar char="-"/>
            </a:pPr>
            <a:r>
              <a:rPr lang="en-US" sz="1200" dirty="0" smtClean="0">
                <a:solidFill>
                  <a:schemeClr val="bg1"/>
                </a:solidFill>
              </a:rPr>
              <a:t>Appearance of pigment spots (dark spots).</a:t>
            </a:r>
            <a:endParaRPr lang="fr-FR" sz="1200" dirty="0" smtClean="0">
              <a:solidFill>
                <a:schemeClr val="bg1"/>
              </a:solidFill>
            </a:endParaRPr>
          </a:p>
          <a:p>
            <a:pPr algn="just"/>
            <a:endParaRPr lang="fr-FR" sz="1200" b="1" dirty="0" smtClean="0">
              <a:solidFill>
                <a:schemeClr val="bg1"/>
              </a:solidFill>
            </a:endParaRPr>
          </a:p>
          <a:p>
            <a:pPr algn="just"/>
            <a:endParaRPr lang="fr-FR" sz="1200" b="1" dirty="0" smtClean="0">
              <a:solidFill>
                <a:schemeClr val="bg1"/>
              </a:solidFill>
            </a:endParaRPr>
          </a:p>
          <a:p>
            <a:pPr marL="180956" indent="-180956" algn="just">
              <a:buFont typeface="Wingdings" pitchFamily="2" charset="2"/>
              <a:buChar char="§"/>
            </a:pPr>
            <a:r>
              <a:rPr lang="en-US" sz="1200" b="1" dirty="0" smtClean="0">
                <a:solidFill>
                  <a:schemeClr val="bg1"/>
                </a:solidFill>
              </a:rPr>
              <a:t>Sagging:</a:t>
            </a:r>
            <a:endParaRPr lang="fr-FR" sz="1200" b="1" dirty="0" smtClean="0">
              <a:solidFill>
                <a:schemeClr val="bg1"/>
              </a:solidFill>
            </a:endParaRPr>
          </a:p>
          <a:p>
            <a:pPr marL="355600" indent="-177800" algn="just">
              <a:buFont typeface="Century Gothic" pitchFamily="34" charset="0"/>
              <a:buChar char="-"/>
            </a:pPr>
            <a:r>
              <a:rPr lang="en-US" sz="1200" dirty="0" smtClean="0">
                <a:solidFill>
                  <a:schemeClr val="bg1"/>
                </a:solidFill>
              </a:rPr>
              <a:t>Loss of density.</a:t>
            </a:r>
            <a:endParaRPr lang="fr-FR" sz="1200" dirty="0" smtClean="0">
              <a:solidFill>
                <a:schemeClr val="bg1"/>
              </a:solidFill>
            </a:endParaRPr>
          </a:p>
        </p:txBody>
      </p:sp>
      <p:pic>
        <p:nvPicPr>
          <p:cNvPr id="5" name="Picture 2"/>
          <p:cNvPicPr>
            <a:picLocks noChangeAspect="1" noChangeArrowheads="1"/>
          </p:cNvPicPr>
          <p:nvPr/>
        </p:nvPicPr>
        <p:blipFill>
          <a:blip r:embed="rId2" cstate="print">
            <a:grayscl/>
          </a:blip>
          <a:srcRect/>
          <a:stretch>
            <a:fillRect/>
          </a:stretch>
        </p:blipFill>
        <p:spPr bwMode="auto">
          <a:xfrm>
            <a:off x="4149080" y="1691680"/>
            <a:ext cx="2089551" cy="212852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grayscl/>
          </a:blip>
          <a:srcRect/>
          <a:stretch>
            <a:fillRect/>
          </a:stretch>
        </p:blipFill>
        <p:spPr bwMode="auto">
          <a:xfrm>
            <a:off x="548680" y="1691680"/>
            <a:ext cx="2160240" cy="21602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564904" y="232356"/>
            <a:ext cx="42930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SKIN AGEING</a:t>
            </a:r>
          </a:p>
        </p:txBody>
      </p:sp>
      <p:graphicFrame>
        <p:nvGraphicFramePr>
          <p:cNvPr id="10" name="Tableau 9"/>
          <p:cNvGraphicFramePr>
            <a:graphicFrameLocks noGrp="1"/>
          </p:cNvGraphicFramePr>
          <p:nvPr>
            <p:extLst>
              <p:ext uri="{D42A27DB-BD31-4B8C-83A1-F6EECF244321}">
                <p14:modId xmlns:p14="http://schemas.microsoft.com/office/powerpoint/2010/main" val="4074376266"/>
              </p:ext>
            </p:extLst>
          </p:nvPr>
        </p:nvGraphicFramePr>
        <p:xfrm>
          <a:off x="260648" y="2337423"/>
          <a:ext cx="6408712" cy="5888648"/>
        </p:xfrm>
        <a:graphic>
          <a:graphicData uri="http://schemas.openxmlformats.org/drawingml/2006/table">
            <a:tbl>
              <a:tblPr firstRow="1" bandRow="1">
                <a:tableStyleId>{5C22544A-7EE6-4342-B048-85BDC9FD1C3A}</a:tableStyleId>
              </a:tblPr>
              <a:tblGrid>
                <a:gridCol w="1675004"/>
                <a:gridCol w="4733708"/>
              </a:tblGrid>
              <a:tr h="2088231">
                <a:tc>
                  <a:txBody>
                    <a:bodyPr/>
                    <a:lstStyle/>
                    <a:p>
                      <a:pPr algn="ctr"/>
                      <a:r>
                        <a:rPr lang="fr-FR" dirty="0" smtClean="0"/>
                        <a:t>EPIDERMIS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77800" indent="-177800" algn="l" defTabSz="914400" rtl="0" eaLnBrk="1" latinLnBrk="0" hangingPunct="1">
                        <a:buFontTx/>
                        <a:buChar char="-"/>
                      </a:pPr>
                      <a:r>
                        <a:rPr lang="en-US" sz="1400" b="0" kern="1200" baseline="0" dirty="0" smtClean="0">
                          <a:solidFill>
                            <a:schemeClr val="lt1"/>
                          </a:solidFill>
                          <a:latin typeface="+mn-lt"/>
                          <a:ea typeface="+mn-ea"/>
                          <a:cs typeface="+mn-cs"/>
                        </a:rPr>
                        <a:t>Slowdown of cell division: decrease of </a:t>
                      </a:r>
                      <a:r>
                        <a:rPr lang="en-US" sz="1400" b="0" kern="1200" baseline="0" dirty="0" err="1" smtClean="0">
                          <a:solidFill>
                            <a:schemeClr val="lt1"/>
                          </a:solidFill>
                          <a:latin typeface="+mn-lt"/>
                          <a:ea typeface="+mn-ea"/>
                          <a:cs typeface="+mn-cs"/>
                        </a:rPr>
                        <a:t>keratinocytes</a:t>
                      </a:r>
                      <a:endParaRPr lang="en-US" sz="1400" b="0" kern="1200" baseline="0" dirty="0" smtClean="0">
                        <a:solidFill>
                          <a:schemeClr val="lt1"/>
                        </a:solidFill>
                        <a:latin typeface="+mn-lt"/>
                        <a:ea typeface="+mn-ea"/>
                        <a:cs typeface="+mn-cs"/>
                      </a:endParaRPr>
                    </a:p>
                    <a:p>
                      <a:pPr marL="177800" indent="-177800">
                        <a:buFontTx/>
                        <a:buChar char="-"/>
                      </a:pPr>
                      <a:r>
                        <a:rPr lang="en-US" sz="1400" b="0" baseline="0" dirty="0" smtClean="0"/>
                        <a:t>Decrease in </a:t>
                      </a:r>
                      <a:r>
                        <a:rPr lang="en-US" sz="1400" b="0" baseline="0" dirty="0" err="1" smtClean="0"/>
                        <a:t>melanocytes</a:t>
                      </a:r>
                      <a:r>
                        <a:rPr lang="en-US" sz="1400" b="0" baseline="0" dirty="0" smtClean="0"/>
                        <a:t> (10 to 20% per decade from 30 years), </a:t>
                      </a:r>
                    </a:p>
                    <a:p>
                      <a:pPr marL="177800" indent="-177800">
                        <a:buFontTx/>
                        <a:buChar char="-"/>
                      </a:pPr>
                      <a:r>
                        <a:rPr lang="en-US" sz="1400" b="0" baseline="0" dirty="0" smtClean="0"/>
                        <a:t>Appearance of age spots, </a:t>
                      </a:r>
                    </a:p>
                    <a:p>
                      <a:pPr marL="177800" indent="-177800">
                        <a:buFontTx/>
                        <a:buChar char="-"/>
                      </a:pPr>
                      <a:r>
                        <a:rPr lang="en-US" sz="1400" b="0" baseline="0" dirty="0" smtClean="0"/>
                        <a:t>Decrease in </a:t>
                      </a:r>
                      <a:r>
                        <a:rPr lang="en-US" sz="1400" b="0" baseline="0" dirty="0" err="1" smtClean="0"/>
                        <a:t>Langerhans</a:t>
                      </a:r>
                      <a:r>
                        <a:rPr lang="en-US" sz="1400" b="0" baseline="0" dirty="0" smtClean="0"/>
                        <a:t> cells</a:t>
                      </a:r>
                    </a:p>
                    <a:p>
                      <a:pPr marL="177800" indent="-177800">
                        <a:buFontTx/>
                        <a:buChar char="-"/>
                      </a:pPr>
                      <a:r>
                        <a:rPr lang="en-US" sz="1400" b="0" baseline="0" dirty="0" smtClean="0"/>
                        <a:t>Slowdown of vitamin D production,</a:t>
                      </a:r>
                    </a:p>
                    <a:p>
                      <a:pPr marL="177800" indent="-177800">
                        <a:buFontTx/>
                        <a:buChar char="-"/>
                      </a:pPr>
                      <a:r>
                        <a:rPr lang="en-US" sz="1400" b="0" baseline="0" dirty="0" smtClean="0"/>
                        <a:t>Decrease in skin hydration (from 13% to 7% for ageing skins).</a:t>
                      </a:r>
                      <a:endParaRPr lang="fr-FR" sz="1400" b="0" baseline="0" dirty="0" smtClean="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372695">
                <a:tc>
                  <a:txBody>
                    <a:bodyPr/>
                    <a:lstStyle/>
                    <a:p>
                      <a:pPr algn="ctr"/>
                      <a:r>
                        <a:rPr lang="fr-FR" b="1" dirty="0" smtClean="0">
                          <a:solidFill>
                            <a:schemeClr val="bg1"/>
                          </a:solidFill>
                        </a:rPr>
                        <a:t>DERMAL</a:t>
                      </a:r>
                    </a:p>
                    <a:p>
                      <a:pPr algn="ctr"/>
                      <a:r>
                        <a:rPr lang="fr-FR" b="1" dirty="0" smtClean="0">
                          <a:solidFill>
                            <a:schemeClr val="bg1"/>
                          </a:solidFill>
                        </a:rPr>
                        <a:t>EPIDERMAL</a:t>
                      </a:r>
                    </a:p>
                    <a:p>
                      <a:pPr algn="ctr"/>
                      <a:r>
                        <a:rPr lang="fr-FR" b="1" dirty="0" smtClean="0">
                          <a:solidFill>
                            <a:schemeClr val="bg1"/>
                          </a:solidFill>
                        </a:rPr>
                        <a:t>JUNCTION</a:t>
                      </a:r>
                      <a:endParaRPr lang="fr-FR"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smtClean="0">
                          <a:ln>
                            <a:noFill/>
                          </a:ln>
                          <a:solidFill>
                            <a:srgbClr val="FFFFFF"/>
                          </a:solidFill>
                          <a:effectLst/>
                          <a:uLnTx/>
                          <a:uFillTx/>
                          <a:latin typeface="+mn-lt"/>
                          <a:ea typeface="+mn-ea"/>
                          <a:cs typeface="+mn-cs"/>
                        </a:rPr>
                        <a:t>Decrease in </a:t>
                      </a:r>
                      <a:r>
                        <a:rPr kumimoji="0" lang="en-US" sz="1400" b="0" i="0" u="none" strike="noStrike" kern="1200" cap="none" spc="0" normalizeH="0" baseline="0" noProof="0" dirty="0" err="1" smtClean="0">
                          <a:ln>
                            <a:noFill/>
                          </a:ln>
                          <a:solidFill>
                            <a:srgbClr val="FFFFFF"/>
                          </a:solidFill>
                          <a:effectLst/>
                          <a:uLnTx/>
                          <a:uFillTx/>
                          <a:latin typeface="+mn-lt"/>
                          <a:ea typeface="+mn-ea"/>
                          <a:cs typeface="+mn-cs"/>
                        </a:rPr>
                        <a:t>keratinocytes</a:t>
                      </a:r>
                      <a:r>
                        <a:rPr kumimoji="0" lang="en-US" sz="1400" b="0" i="0" u="none" strike="noStrike" kern="1200" cap="none" spc="0" normalizeH="0" baseline="0" noProof="0" dirty="0" smtClean="0">
                          <a:ln>
                            <a:noFill/>
                          </a:ln>
                          <a:solidFill>
                            <a:srgbClr val="FFFFFF"/>
                          </a:solidFill>
                          <a:effectLst/>
                          <a:uLnTx/>
                          <a:uFillTx/>
                          <a:latin typeface="+mn-lt"/>
                          <a:ea typeface="+mn-ea"/>
                          <a:cs typeface="+mn-cs"/>
                        </a:rPr>
                        <a:t> adhesion to the matrix,</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smtClean="0">
                          <a:ln>
                            <a:noFill/>
                          </a:ln>
                          <a:solidFill>
                            <a:srgbClr val="FFFFFF"/>
                          </a:solidFill>
                          <a:effectLst/>
                          <a:uLnTx/>
                          <a:uFillTx/>
                          <a:latin typeface="+mn-lt"/>
                          <a:ea typeface="+mn-ea"/>
                          <a:cs typeface="+mn-cs"/>
                        </a:rPr>
                        <a:t>Reduced anchoring fibers: dermal fibroblasts being less numerous, fiber anchors no longer play their role junction between the dermis and epidermis, </a:t>
                      </a:r>
                    </a:p>
                    <a:p>
                      <a:pPr marL="177800" marR="0" lvl="0" indent="-17780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smtClean="0">
                          <a:ln>
                            <a:noFill/>
                          </a:ln>
                          <a:solidFill>
                            <a:srgbClr val="FFFFFF"/>
                          </a:solidFill>
                          <a:effectLst/>
                          <a:uLnTx/>
                          <a:uFillTx/>
                          <a:latin typeface="+mn-lt"/>
                          <a:ea typeface="+mn-ea"/>
                          <a:cs typeface="+mn-cs"/>
                        </a:rPr>
                        <a:t>Flattening of the DEJ.</a:t>
                      </a:r>
                      <a:endParaRPr kumimoji="0" lang="fr-FR" sz="1400" b="0" i="0" u="none" strike="noStrike" kern="1200" cap="none" spc="0" normalizeH="0" baseline="0" noProof="0" dirty="0" smtClean="0">
                        <a:ln>
                          <a:noFill/>
                        </a:ln>
                        <a:solidFill>
                          <a:srgbClr val="FFFFFF"/>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849328">
                <a:tc>
                  <a:txBody>
                    <a:bodyPr/>
                    <a:lstStyle/>
                    <a:p>
                      <a:pPr algn="ctr"/>
                      <a:r>
                        <a:rPr lang="fr-FR" b="1" dirty="0" smtClean="0">
                          <a:solidFill>
                            <a:schemeClr val="bg1"/>
                          </a:solidFill>
                        </a:rPr>
                        <a:t>DERMIS</a:t>
                      </a:r>
                      <a:endParaRPr lang="fr-FR"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77800" indent="-177800">
                        <a:buFontTx/>
                        <a:buChar char="-"/>
                      </a:pPr>
                      <a:r>
                        <a:rPr lang="en-US" sz="1400" baseline="0" dirty="0" smtClean="0">
                          <a:solidFill>
                            <a:schemeClr val="bg1"/>
                          </a:solidFill>
                        </a:rPr>
                        <a:t>Decrease in the size and the number of fibroblasts,</a:t>
                      </a:r>
                    </a:p>
                    <a:p>
                      <a:pPr marL="177800" indent="-177800">
                        <a:buFontTx/>
                        <a:buChar char="-"/>
                      </a:pPr>
                      <a:r>
                        <a:rPr lang="en-US" sz="1400" baseline="0" dirty="0" smtClean="0">
                          <a:solidFill>
                            <a:schemeClr val="bg1"/>
                          </a:solidFill>
                        </a:rPr>
                        <a:t>The dermis becomes less flexible, </a:t>
                      </a:r>
                    </a:p>
                    <a:p>
                      <a:pPr marL="177800" indent="-177800">
                        <a:buFontTx/>
                        <a:buChar char="-"/>
                      </a:pPr>
                      <a:r>
                        <a:rPr lang="en-US" sz="1400" baseline="0" dirty="0" smtClean="0">
                          <a:solidFill>
                            <a:schemeClr val="bg1"/>
                          </a:solidFill>
                        </a:rPr>
                        <a:t>Alteration of elastic fibers in the dermis: loss of flexibility, firmness, </a:t>
                      </a:r>
                    </a:p>
                    <a:p>
                      <a:pPr marL="177800" indent="-177800">
                        <a:buFontTx/>
                        <a:buChar char="-"/>
                      </a:pPr>
                      <a:r>
                        <a:rPr lang="en-US" sz="1400" baseline="0" dirty="0" smtClean="0">
                          <a:solidFill>
                            <a:schemeClr val="bg1"/>
                          </a:solidFill>
                        </a:rPr>
                        <a:t>Deep dehydration: the stock of </a:t>
                      </a:r>
                      <a:r>
                        <a:rPr lang="en-US" sz="1400" baseline="0" dirty="0" err="1" smtClean="0">
                          <a:solidFill>
                            <a:schemeClr val="bg1"/>
                          </a:solidFill>
                        </a:rPr>
                        <a:t>hyaluronic</a:t>
                      </a:r>
                      <a:r>
                        <a:rPr lang="en-US" sz="1400" baseline="0" dirty="0" smtClean="0">
                          <a:solidFill>
                            <a:schemeClr val="bg1"/>
                          </a:solidFill>
                        </a:rPr>
                        <a:t> acid decreases by a third each day. Slowdown of blood microcirculation: vascular lesions, disruption of thermoregulation.</a:t>
                      </a:r>
                      <a:endParaRPr lang="fr-FR" sz="1400" baseline="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78394">
                <a:tc>
                  <a:txBody>
                    <a:bodyPr/>
                    <a:lstStyle/>
                    <a:p>
                      <a:pPr algn="ctr"/>
                      <a:r>
                        <a:rPr lang="fr-FR" b="1" dirty="0" smtClean="0">
                          <a:solidFill>
                            <a:schemeClr val="bg1"/>
                          </a:solidFill>
                        </a:rPr>
                        <a:t>HYPODERMIS</a:t>
                      </a:r>
                      <a:endParaRPr lang="fr-FR"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77800" marR="0" indent="-177800" algn="l" defTabSz="914400" rtl="0" eaLnBrk="1" fontAlgn="auto" latinLnBrk="0" hangingPunct="1">
                        <a:lnSpc>
                          <a:spcPct val="100000"/>
                        </a:lnSpc>
                        <a:spcBef>
                          <a:spcPts val="0"/>
                        </a:spcBef>
                        <a:spcAft>
                          <a:spcPts val="0"/>
                        </a:spcAft>
                        <a:buClrTx/>
                        <a:buSzTx/>
                        <a:buFontTx/>
                        <a:buChar char="-"/>
                        <a:tabLst/>
                        <a:defRPr/>
                      </a:pPr>
                      <a:r>
                        <a:rPr lang="fr-FR" sz="1400" dirty="0" smtClean="0">
                          <a:solidFill>
                            <a:schemeClr val="bg1"/>
                          </a:solidFill>
                        </a:rPr>
                        <a:t>Adipocytes</a:t>
                      </a:r>
                      <a:r>
                        <a:rPr lang="fr-FR" sz="1400" baseline="0" dirty="0" smtClean="0">
                          <a:solidFill>
                            <a:schemeClr val="bg1"/>
                          </a:solidFill>
                        </a:rPr>
                        <a:t> </a:t>
                      </a:r>
                      <a:r>
                        <a:rPr lang="fr-FR" sz="1400" baseline="0" dirty="0" err="1" smtClean="0">
                          <a:solidFill>
                            <a:schemeClr val="bg1"/>
                          </a:solidFill>
                        </a:rPr>
                        <a:t>lose</a:t>
                      </a:r>
                      <a:r>
                        <a:rPr lang="fr-FR" sz="1400" baseline="0" dirty="0" smtClean="0">
                          <a:solidFill>
                            <a:schemeClr val="bg1"/>
                          </a:solidFill>
                        </a:rPr>
                        <a:t> </a:t>
                      </a:r>
                      <a:r>
                        <a:rPr lang="fr-FR" sz="1400" dirty="0" smtClean="0">
                          <a:solidFill>
                            <a:schemeClr val="bg1"/>
                          </a:solidFill>
                        </a:rPr>
                        <a:t>volume, the </a:t>
                      </a:r>
                      <a:r>
                        <a:rPr lang="fr-FR" sz="1400" dirty="0" err="1" smtClean="0">
                          <a:solidFill>
                            <a:schemeClr val="bg1"/>
                          </a:solidFill>
                        </a:rPr>
                        <a:t>hypodermis</a:t>
                      </a:r>
                      <a:r>
                        <a:rPr lang="fr-FR" sz="1400" baseline="0" dirty="0" smtClean="0">
                          <a:solidFill>
                            <a:schemeClr val="bg1"/>
                          </a:solidFill>
                        </a:rPr>
                        <a:t> </a:t>
                      </a:r>
                      <a:r>
                        <a:rPr lang="fr-FR" sz="1400" baseline="0" dirty="0" err="1" smtClean="0">
                          <a:solidFill>
                            <a:schemeClr val="bg1"/>
                          </a:solidFill>
                        </a:rPr>
                        <a:t>is</a:t>
                      </a:r>
                      <a:r>
                        <a:rPr lang="fr-FR" sz="1400" baseline="0" dirty="0" smtClean="0">
                          <a:solidFill>
                            <a:schemeClr val="bg1"/>
                          </a:solidFill>
                        </a:rPr>
                        <a:t> </a:t>
                      </a:r>
                      <a:r>
                        <a:rPr lang="fr-FR" sz="1400" baseline="0" dirty="0" err="1" smtClean="0">
                          <a:solidFill>
                            <a:schemeClr val="bg1"/>
                          </a:solidFill>
                        </a:rPr>
                        <a:t>thinning</a:t>
                      </a:r>
                      <a:r>
                        <a:rPr lang="fr-FR" sz="1400" baseline="0" dirty="0" smtClean="0">
                          <a:solidFill>
                            <a:schemeClr val="bg1"/>
                          </a:solidFill>
                        </a:rPr>
                        <a:t> in </a:t>
                      </a:r>
                      <a:r>
                        <a:rPr lang="fr-FR" sz="1400" baseline="0" dirty="0" err="1" smtClean="0">
                          <a:solidFill>
                            <a:schemeClr val="bg1"/>
                          </a:solidFill>
                        </a:rPr>
                        <a:t>some</a:t>
                      </a:r>
                      <a:r>
                        <a:rPr lang="fr-FR" sz="1400" dirty="0" smtClean="0">
                          <a:solidFill>
                            <a:schemeClr val="bg1"/>
                          </a:solidFill>
                        </a:rPr>
                        <a:t> </a:t>
                      </a:r>
                      <a:r>
                        <a:rPr lang="fr-FR" sz="1400" baseline="0" dirty="0" smtClean="0">
                          <a:solidFill>
                            <a:schemeClr val="bg1"/>
                          </a:solidFill>
                        </a:rPr>
                        <a:t>areas</a:t>
                      </a:r>
                      <a:r>
                        <a:rPr lang="fr-FR" sz="1400" dirty="0" smtClean="0">
                          <a:solidFill>
                            <a:schemeClr val="bg1"/>
                          </a:solidFill>
                        </a:rPr>
                        <a:t>. </a:t>
                      </a:r>
                      <a:endParaRPr lang="fr-FR"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11" name="Rectangle 10"/>
          <p:cNvSpPr/>
          <p:nvPr/>
        </p:nvSpPr>
        <p:spPr>
          <a:xfrm>
            <a:off x="1730566" y="1394356"/>
            <a:ext cx="3457998" cy="369332"/>
          </a:xfrm>
          <a:prstGeom prst="rect">
            <a:avLst/>
          </a:prstGeom>
        </p:spPr>
        <p:txBody>
          <a:bodyPr wrap="none">
            <a:spAutoFit/>
          </a:bodyPr>
          <a:lstStyle/>
          <a:p>
            <a:pPr lvl="0" algn="just"/>
            <a:r>
              <a:rPr lang="fr-FR" b="1" u="sng" dirty="0" smtClean="0">
                <a:solidFill>
                  <a:schemeClr val="bg1"/>
                </a:solidFill>
              </a:rPr>
              <a:t>HOW SKIN AGEING APPEARS?</a:t>
            </a:r>
            <a:endParaRPr lang="fr-FR" dirty="0" smtClean="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52936" y="1259632"/>
            <a:ext cx="3888432" cy="7417415"/>
          </a:xfrm>
          <a:prstGeom prst="rect">
            <a:avLst/>
          </a:prstGeom>
          <a:noFill/>
        </p:spPr>
        <p:txBody>
          <a:bodyPr wrap="square" rtlCol="0">
            <a:spAutoFit/>
          </a:bodyPr>
          <a:lstStyle/>
          <a:p>
            <a:pPr algn="ctr" eaLnBrk="0" fontAlgn="base" hangingPunct="0">
              <a:spcBef>
                <a:spcPct val="0"/>
              </a:spcBef>
              <a:spcAft>
                <a:spcPct val="0"/>
              </a:spcAft>
              <a:tabLst>
                <a:tab pos="627063" algn="l"/>
                <a:tab pos="1160463" algn="l"/>
                <a:tab pos="1744663" algn="l"/>
                <a:tab pos="2327275" algn="l"/>
                <a:tab pos="2908300" algn="l"/>
                <a:tab pos="3489325" algn="l"/>
                <a:tab pos="4071938" algn="l"/>
                <a:tab pos="4667250" algn="l"/>
                <a:tab pos="5235575" algn="l"/>
                <a:tab pos="5816600" algn="l"/>
                <a:tab pos="6397625" algn="l"/>
                <a:tab pos="6980238" algn="l"/>
                <a:tab pos="7561263" algn="l"/>
                <a:tab pos="8143875" algn="l"/>
                <a:tab pos="8724900" algn="l"/>
                <a:tab pos="9305925" algn="l"/>
              </a:tabLst>
            </a:pPr>
            <a:endParaRPr lang="fr-FR" sz="1100" dirty="0">
              <a:solidFill>
                <a:schemeClr val="bg1"/>
              </a:solidFill>
              <a:ea typeface="Times New Roman" pitchFamily="18" charset="0"/>
              <a:cs typeface="Courier New" pitchFamily="49" charset="0"/>
            </a:endParaRPr>
          </a:p>
          <a:p>
            <a:pPr marL="177800" indent="-177800" algn="just" eaLnBrk="0" fontAlgn="base" hangingPunct="0">
              <a:spcBef>
                <a:spcPct val="0"/>
              </a:spcBef>
              <a:spcAft>
                <a:spcPct val="0"/>
              </a:spcAft>
              <a:tabLst>
                <a:tab pos="627063" algn="l"/>
                <a:tab pos="1160463" algn="l"/>
                <a:tab pos="1744663" algn="l"/>
                <a:tab pos="2327275" algn="l"/>
                <a:tab pos="2908300" algn="l"/>
                <a:tab pos="3489325" algn="l"/>
                <a:tab pos="4071938" algn="l"/>
                <a:tab pos="4667250" algn="l"/>
                <a:tab pos="5235575" algn="l"/>
                <a:tab pos="5816600" algn="l"/>
                <a:tab pos="6397625" algn="l"/>
                <a:tab pos="6980238" algn="l"/>
                <a:tab pos="7561263" algn="l"/>
                <a:tab pos="8143875" algn="l"/>
                <a:tab pos="8724900" algn="l"/>
                <a:tab pos="9305925" algn="l"/>
              </a:tabLst>
            </a:pPr>
            <a:r>
              <a:rPr lang="fr-FR" sz="1100" b="1" u="sng" dirty="0" smtClean="0">
                <a:solidFill>
                  <a:schemeClr val="bg1"/>
                </a:solidFill>
                <a:ea typeface="Times New Roman" pitchFamily="18" charset="0"/>
                <a:cs typeface="Courier New" pitchFamily="49" charset="0"/>
              </a:rPr>
              <a:t>WE DISTINGUISH 3 TYPES OF ULTRA VIOLETS RAYS </a:t>
            </a:r>
          </a:p>
          <a:p>
            <a:pPr marL="177800" indent="-177800" algn="just" eaLnBrk="0" fontAlgn="base" hangingPunct="0">
              <a:spcBef>
                <a:spcPct val="0"/>
              </a:spcBef>
              <a:spcAft>
                <a:spcPct val="0"/>
              </a:spcAft>
              <a:buFont typeface="Wingdings" pitchFamily="2" charset="2"/>
              <a:buChar char="§"/>
              <a:tabLst>
                <a:tab pos="627063" algn="l"/>
                <a:tab pos="1160463" algn="l"/>
                <a:tab pos="1744663" algn="l"/>
                <a:tab pos="2327275" algn="l"/>
                <a:tab pos="2908300" algn="l"/>
                <a:tab pos="3489325" algn="l"/>
                <a:tab pos="4071938" algn="l"/>
                <a:tab pos="4667250" algn="l"/>
                <a:tab pos="5235575" algn="l"/>
                <a:tab pos="5816600" algn="l"/>
                <a:tab pos="6397625" algn="l"/>
                <a:tab pos="6980238" algn="l"/>
                <a:tab pos="7561263" algn="l"/>
                <a:tab pos="8143875" algn="l"/>
                <a:tab pos="8724900" algn="l"/>
                <a:tab pos="9305925" algn="l"/>
              </a:tabLst>
            </a:pPr>
            <a:endParaRPr lang="fr-FR" sz="1100" b="1" dirty="0" smtClean="0">
              <a:solidFill>
                <a:schemeClr val="bg1"/>
              </a:solidFill>
              <a:ea typeface="Times New Roman" pitchFamily="18" charset="0"/>
              <a:cs typeface="Courier New" pitchFamily="49" charset="0"/>
            </a:endParaRPr>
          </a:p>
          <a:p>
            <a:pPr marL="177800" indent="-177800" algn="just" eaLnBrk="0" fontAlgn="base" hangingPunct="0">
              <a:spcBef>
                <a:spcPct val="0"/>
              </a:spcBef>
              <a:spcAft>
                <a:spcPct val="0"/>
              </a:spcAft>
              <a:buFont typeface="Wingdings" pitchFamily="2" charset="2"/>
              <a:buChar char="§"/>
              <a:tabLst>
                <a:tab pos="627063" algn="l"/>
                <a:tab pos="1160463" algn="l"/>
                <a:tab pos="1744663" algn="l"/>
                <a:tab pos="2327275" algn="l"/>
                <a:tab pos="2908300" algn="l"/>
                <a:tab pos="3489325" algn="l"/>
                <a:tab pos="4071938" algn="l"/>
                <a:tab pos="4667250" algn="l"/>
                <a:tab pos="5235575" algn="l"/>
                <a:tab pos="5816600" algn="l"/>
                <a:tab pos="6397625" algn="l"/>
                <a:tab pos="6980238" algn="l"/>
                <a:tab pos="7561263" algn="l"/>
                <a:tab pos="8143875" algn="l"/>
                <a:tab pos="8724900" algn="l"/>
                <a:tab pos="9305925" algn="l"/>
              </a:tabLst>
            </a:pPr>
            <a:endParaRPr lang="fr-FR" sz="1100" b="1" dirty="0" smtClean="0">
              <a:solidFill>
                <a:schemeClr val="bg1"/>
              </a:solidFill>
              <a:ea typeface="Times New Roman" pitchFamily="18" charset="0"/>
              <a:cs typeface="Courier New" pitchFamily="49" charset="0"/>
            </a:endParaRPr>
          </a:p>
          <a:p>
            <a:pPr marL="180956" lvl="2" indent="-180956" algn="just" defTabSz="914306">
              <a:buFont typeface="Wingdings" pitchFamily="2" charset="2"/>
              <a:buChar char="§"/>
              <a:defRPr/>
            </a:pPr>
            <a:r>
              <a:rPr lang="fr-FR" sz="1200" b="1" dirty="0" smtClean="0">
                <a:solidFill>
                  <a:schemeClr val="bg1"/>
                </a:solidFill>
                <a:ea typeface="Times New Roman" pitchFamily="18" charset="0"/>
                <a:cs typeface="Courier New" pitchFamily="49" charset="0"/>
              </a:rPr>
              <a:t>UV-A</a:t>
            </a:r>
            <a:endParaRPr lang="fr-FR" sz="1200" dirty="0" smtClean="0">
              <a:solidFill>
                <a:schemeClr val="bg1"/>
              </a:solidFill>
              <a:ea typeface="Times New Roman" pitchFamily="18" charset="0"/>
              <a:cs typeface="Courier New" pitchFamily="49" charset="0"/>
            </a:endParaRPr>
          </a:p>
          <a:p>
            <a:pPr marL="0" lvl="2" algn="just" defTabSz="914306">
              <a:defRPr/>
            </a:pPr>
            <a:endParaRPr lang="fr-FR" sz="1100" dirty="0" smtClean="0">
              <a:solidFill>
                <a:schemeClr val="bg1"/>
              </a:solidFill>
              <a:ea typeface="Times New Roman" pitchFamily="18" charset="0"/>
              <a:cs typeface="Courier New" pitchFamily="49" charset="0"/>
            </a:endParaRPr>
          </a:p>
          <a:p>
            <a:pPr marL="361913" lvl="2" indent="-180956" algn="just" defTabSz="914306">
              <a:buFontTx/>
              <a:buChar char="-"/>
              <a:defRPr/>
            </a:pPr>
            <a:r>
              <a:rPr lang="en-US" sz="1100" dirty="0" smtClean="0">
                <a:solidFill>
                  <a:schemeClr val="bg1"/>
                </a:solidFill>
                <a:ea typeface="Times New Roman" pitchFamily="18" charset="0"/>
                <a:cs typeface="Courier New" pitchFamily="49" charset="0"/>
              </a:rPr>
              <a:t>They account for 95% of UV reaching the surface of the earth and they go through windows. </a:t>
            </a:r>
          </a:p>
          <a:p>
            <a:pPr marL="361913" lvl="2" indent="-180956" algn="just" defTabSz="914306">
              <a:buFontTx/>
              <a:buChar char="-"/>
              <a:defRPr/>
            </a:pPr>
            <a:endParaRPr lang="en-US" sz="1100" b="1" dirty="0" smtClean="0">
              <a:solidFill>
                <a:schemeClr val="bg1"/>
              </a:solidFill>
              <a:ea typeface="Times New Roman" pitchFamily="18" charset="0"/>
              <a:cs typeface="Courier New" pitchFamily="49" charset="0"/>
            </a:endParaRPr>
          </a:p>
          <a:p>
            <a:pPr marL="361913" lvl="2" indent="-180956" algn="just" defTabSz="914306">
              <a:buFontTx/>
              <a:buChar char="-"/>
              <a:defRPr/>
            </a:pPr>
            <a:r>
              <a:rPr lang="en-US" sz="1100" b="1" dirty="0" smtClean="0">
                <a:solidFill>
                  <a:schemeClr val="bg1"/>
                </a:solidFill>
                <a:ea typeface="Times New Roman" pitchFamily="18" charset="0"/>
                <a:cs typeface="Courier New" pitchFamily="49" charset="0"/>
              </a:rPr>
              <a:t>70% reach the epidermis and the dermis. </a:t>
            </a:r>
          </a:p>
          <a:p>
            <a:pPr marL="361913" lvl="2" indent="-180956" algn="just">
              <a:defRPr/>
            </a:pPr>
            <a:endParaRPr lang="en-US" sz="1100" dirty="0" smtClean="0">
              <a:ea typeface="Times New Roman" pitchFamily="18" charset="0"/>
              <a:cs typeface="Courier New" pitchFamily="49" charset="0"/>
            </a:endParaRPr>
          </a:p>
          <a:p>
            <a:pPr marL="361913" lvl="2" indent="-180956" algn="just">
              <a:buFontTx/>
              <a:buChar char="-"/>
              <a:defRPr/>
            </a:pPr>
            <a:r>
              <a:rPr lang="en-US" sz="1100" dirty="0" smtClean="0">
                <a:solidFill>
                  <a:schemeClr val="bg1"/>
                </a:solidFill>
                <a:ea typeface="Times New Roman" pitchFamily="18" charset="0"/>
                <a:cs typeface="Courier New" pitchFamily="49" charset="0"/>
              </a:rPr>
              <a:t>They cause accelerated ageing (photo-induced) of the skin, free-radicals and skin cancer because they penetrate deeper.</a:t>
            </a:r>
          </a:p>
          <a:p>
            <a:pPr marL="361913" lvl="2" indent="-180956" algn="just">
              <a:buFontTx/>
              <a:buChar char="-"/>
              <a:defRPr/>
            </a:pPr>
            <a:endParaRPr lang="en-US" sz="1100" dirty="0" smtClean="0">
              <a:ea typeface="Times New Roman" pitchFamily="18" charset="0"/>
              <a:cs typeface="Courier New" pitchFamily="49" charset="0"/>
            </a:endParaRPr>
          </a:p>
          <a:p>
            <a:pPr marL="361913" lvl="2" indent="-180956" algn="just">
              <a:buFontTx/>
              <a:buChar char="-"/>
              <a:defRPr/>
            </a:pPr>
            <a:r>
              <a:rPr lang="en-US" sz="1100" dirty="0" smtClean="0">
                <a:solidFill>
                  <a:schemeClr val="bg1"/>
                </a:solidFill>
                <a:ea typeface="Times New Roman" pitchFamily="18" charset="0"/>
                <a:cs typeface="Courier New" pitchFamily="49" charset="0"/>
              </a:rPr>
              <a:t>They decrease the immune system.</a:t>
            </a:r>
          </a:p>
          <a:p>
            <a:pPr marL="361913" lvl="2" indent="-180956" algn="just">
              <a:buFontTx/>
              <a:buChar char="-"/>
              <a:defRPr/>
            </a:pPr>
            <a:endParaRPr lang="en-US" sz="1100" dirty="0" smtClean="0">
              <a:solidFill>
                <a:schemeClr val="bg1"/>
              </a:solidFill>
              <a:ea typeface="Times New Roman" pitchFamily="18" charset="0"/>
              <a:cs typeface="Courier New" pitchFamily="49" charset="0"/>
            </a:endParaRPr>
          </a:p>
          <a:p>
            <a:pPr marL="361913" lvl="2" indent="-180956" algn="just">
              <a:buFontTx/>
              <a:buChar char="-"/>
              <a:defRPr/>
            </a:pPr>
            <a:r>
              <a:rPr lang="en-US" sz="1100" i="1" dirty="0" smtClean="0">
                <a:solidFill>
                  <a:schemeClr val="bg1"/>
                </a:solidFill>
                <a:ea typeface="Times New Roman" pitchFamily="18" charset="0"/>
                <a:cs typeface="Courier New" pitchFamily="49" charset="0"/>
              </a:rPr>
              <a:t>Mnemonic tip UVA: A like Age.</a:t>
            </a:r>
          </a:p>
          <a:p>
            <a:pPr marL="0" lvl="2" algn="just" defTabSz="914306">
              <a:defRPr/>
            </a:pPr>
            <a:endParaRPr lang="fr-FR" sz="1100" dirty="0" smtClean="0">
              <a:solidFill>
                <a:schemeClr val="bg1"/>
              </a:solidFill>
              <a:ea typeface="Times New Roman" pitchFamily="18" charset="0"/>
              <a:cs typeface="Courier New" pitchFamily="49" charset="0"/>
            </a:endParaRPr>
          </a:p>
          <a:p>
            <a:pPr marL="0" lvl="2" algn="just" defTabSz="914306">
              <a:defRPr/>
            </a:pPr>
            <a:endParaRPr lang="fr-FR" sz="1100" dirty="0" smtClean="0">
              <a:solidFill>
                <a:schemeClr val="bg1"/>
              </a:solidFill>
              <a:ea typeface="Times New Roman" pitchFamily="18" charset="0"/>
              <a:cs typeface="Courier New" pitchFamily="49" charset="0"/>
            </a:endParaRPr>
          </a:p>
          <a:p>
            <a:pPr marL="180956" lvl="2" indent="-180956" algn="just" defTabSz="914306">
              <a:buFont typeface="Wingdings" pitchFamily="2" charset="2"/>
              <a:buChar char="§"/>
              <a:defRPr/>
            </a:pPr>
            <a:r>
              <a:rPr lang="fr-FR" sz="1200" b="1" dirty="0" smtClean="0">
                <a:solidFill>
                  <a:schemeClr val="bg1"/>
                </a:solidFill>
                <a:ea typeface="Times New Roman" pitchFamily="18" charset="0"/>
                <a:cs typeface="Courier New" pitchFamily="49" charset="0"/>
              </a:rPr>
              <a:t>UV-B</a:t>
            </a:r>
          </a:p>
          <a:p>
            <a:pPr marL="361913" lvl="2" indent="-180956" algn="just">
              <a:defRPr/>
            </a:pPr>
            <a:endParaRPr lang="fr-FR" sz="1100" dirty="0" smtClean="0">
              <a:solidFill>
                <a:schemeClr val="bg1"/>
              </a:solidFill>
              <a:ea typeface="Times New Roman" pitchFamily="18" charset="0"/>
              <a:cs typeface="Courier New" pitchFamily="49" charset="0"/>
            </a:endParaRPr>
          </a:p>
          <a:p>
            <a:pPr marL="361913" lvl="2" indent="-180956" algn="just" defTabSz="914306">
              <a:buFontTx/>
              <a:buChar char="-"/>
              <a:defRPr/>
            </a:pPr>
            <a:r>
              <a:rPr lang="en-US" sz="1100" dirty="0" smtClean="0">
                <a:solidFill>
                  <a:schemeClr val="bg1"/>
                </a:solidFill>
                <a:ea typeface="Times New Roman" pitchFamily="18" charset="0"/>
                <a:cs typeface="Courier New" pitchFamily="49" charset="0"/>
              </a:rPr>
              <a:t>They account for the remaining 5% and they are stopped by windows. 80% are stopped by the stratum </a:t>
            </a:r>
            <a:r>
              <a:rPr lang="en-US" sz="1100" dirty="0" err="1" smtClean="0">
                <a:solidFill>
                  <a:schemeClr val="bg1"/>
                </a:solidFill>
                <a:ea typeface="Times New Roman" pitchFamily="18" charset="0"/>
                <a:cs typeface="Courier New" pitchFamily="49" charset="0"/>
              </a:rPr>
              <a:t>corneum</a:t>
            </a:r>
            <a:r>
              <a:rPr lang="en-US" sz="1100" dirty="0" smtClean="0">
                <a:solidFill>
                  <a:schemeClr val="bg1"/>
                </a:solidFill>
                <a:ea typeface="Times New Roman" pitchFamily="18" charset="0"/>
                <a:cs typeface="Courier New" pitchFamily="49" charset="0"/>
              </a:rPr>
              <a:t> but </a:t>
            </a:r>
            <a:r>
              <a:rPr lang="en-US" sz="1100" b="1" dirty="0" smtClean="0">
                <a:solidFill>
                  <a:schemeClr val="bg1"/>
                </a:solidFill>
                <a:ea typeface="Times New Roman" pitchFamily="18" charset="0"/>
                <a:cs typeface="Courier New" pitchFamily="49" charset="0"/>
              </a:rPr>
              <a:t>20%  penetrate the epidermis </a:t>
            </a:r>
            <a:r>
              <a:rPr lang="en-US" sz="1100" dirty="0" smtClean="0">
                <a:solidFill>
                  <a:schemeClr val="bg1"/>
                </a:solidFill>
                <a:ea typeface="Times New Roman" pitchFamily="18" charset="0"/>
                <a:cs typeface="Courier New" pitchFamily="49" charset="0"/>
              </a:rPr>
              <a:t>and </a:t>
            </a:r>
            <a:r>
              <a:rPr lang="en-US" sz="1100" b="1" dirty="0" smtClean="0">
                <a:solidFill>
                  <a:schemeClr val="bg1"/>
                </a:solidFill>
                <a:ea typeface="Times New Roman" pitchFamily="18" charset="0"/>
                <a:cs typeface="Courier New" pitchFamily="49" charset="0"/>
              </a:rPr>
              <a:t>10% the dermis</a:t>
            </a:r>
            <a:r>
              <a:rPr lang="en-US" sz="1100" dirty="0" smtClean="0">
                <a:solidFill>
                  <a:schemeClr val="bg1"/>
                </a:solidFill>
                <a:ea typeface="Times New Roman" pitchFamily="18" charset="0"/>
                <a:cs typeface="Courier New" pitchFamily="49" charset="0"/>
              </a:rPr>
              <a:t>. </a:t>
            </a:r>
          </a:p>
          <a:p>
            <a:pPr marL="361913" lvl="2" indent="-180956" algn="just" defTabSz="914306">
              <a:buFontTx/>
              <a:buChar char="-"/>
              <a:defRPr/>
            </a:pPr>
            <a:endParaRPr lang="en-US" sz="1100" dirty="0" smtClean="0">
              <a:solidFill>
                <a:schemeClr val="bg1"/>
              </a:solidFill>
              <a:ea typeface="Times New Roman" pitchFamily="18" charset="0"/>
              <a:cs typeface="Courier New" pitchFamily="49" charset="0"/>
            </a:endParaRPr>
          </a:p>
          <a:p>
            <a:pPr marL="361913" lvl="2" indent="-180956" algn="just">
              <a:buFontTx/>
              <a:buChar char="-"/>
              <a:defRPr/>
            </a:pPr>
            <a:r>
              <a:rPr lang="en-US" sz="1100" dirty="0" smtClean="0">
                <a:solidFill>
                  <a:schemeClr val="bg1"/>
                </a:solidFill>
                <a:ea typeface="Times New Roman" pitchFamily="18" charset="0"/>
                <a:cs typeface="Courier New" pitchFamily="49" charset="0"/>
              </a:rPr>
              <a:t>They cause redness, burns (sunburn, solar </a:t>
            </a:r>
            <a:r>
              <a:rPr lang="en-US" sz="1100" dirty="0" err="1" smtClean="0">
                <a:solidFill>
                  <a:schemeClr val="bg1"/>
                </a:solidFill>
                <a:ea typeface="Times New Roman" pitchFamily="18" charset="0"/>
                <a:cs typeface="Courier New" pitchFamily="49" charset="0"/>
              </a:rPr>
              <a:t>erythema</a:t>
            </a:r>
            <a:r>
              <a:rPr lang="en-US" sz="1100" dirty="0" smtClean="0">
                <a:solidFill>
                  <a:schemeClr val="bg1"/>
                </a:solidFill>
                <a:ea typeface="Times New Roman" pitchFamily="18" charset="0"/>
                <a:cs typeface="Courier New" pitchFamily="49" charset="0"/>
              </a:rPr>
              <a:t>).</a:t>
            </a:r>
          </a:p>
          <a:p>
            <a:pPr marL="361913" lvl="2" indent="-180956" algn="just">
              <a:buFontTx/>
              <a:buChar char="-"/>
              <a:defRPr/>
            </a:pPr>
            <a:endParaRPr lang="en-US" sz="1100" dirty="0" smtClean="0">
              <a:solidFill>
                <a:schemeClr val="bg1"/>
              </a:solidFill>
              <a:ea typeface="Times New Roman" pitchFamily="18" charset="0"/>
              <a:cs typeface="Courier New" pitchFamily="49" charset="0"/>
            </a:endParaRPr>
          </a:p>
          <a:p>
            <a:pPr marL="361913" lvl="2" indent="-180956" algn="just">
              <a:buFontTx/>
              <a:buChar char="-"/>
              <a:defRPr/>
            </a:pPr>
            <a:r>
              <a:rPr lang="en-US" sz="1100" dirty="0" smtClean="0">
                <a:solidFill>
                  <a:schemeClr val="bg1"/>
                </a:solidFill>
                <a:ea typeface="Times New Roman" pitchFamily="18" charset="0"/>
                <a:cs typeface="Courier New" pitchFamily="49" charset="0"/>
              </a:rPr>
              <a:t>They alter the cellular membranes and DNA.</a:t>
            </a:r>
          </a:p>
          <a:p>
            <a:pPr marL="361913" lvl="2" indent="-180956" algn="just">
              <a:defRPr/>
            </a:pPr>
            <a:endParaRPr lang="en-US" sz="1100" dirty="0" smtClean="0">
              <a:solidFill>
                <a:schemeClr val="bg1"/>
              </a:solidFill>
              <a:ea typeface="Times New Roman" pitchFamily="18" charset="0"/>
              <a:cs typeface="Courier New" pitchFamily="49" charset="0"/>
            </a:endParaRPr>
          </a:p>
          <a:p>
            <a:pPr marL="361913" lvl="2" indent="-180956" algn="just">
              <a:buFontTx/>
              <a:buChar char="-"/>
              <a:defRPr/>
            </a:pPr>
            <a:r>
              <a:rPr lang="en-US" sz="1100" dirty="0" smtClean="0">
                <a:solidFill>
                  <a:schemeClr val="bg1"/>
                </a:solidFill>
                <a:ea typeface="Times New Roman" pitchFamily="18" charset="0"/>
                <a:cs typeface="Courier New" pitchFamily="49" charset="0"/>
              </a:rPr>
              <a:t>They decrease the immune system and cause skin cancer.</a:t>
            </a:r>
          </a:p>
          <a:p>
            <a:pPr marL="361913" lvl="2" indent="-180956" algn="just">
              <a:buFontTx/>
              <a:buChar char="-"/>
              <a:defRPr/>
            </a:pPr>
            <a:endParaRPr lang="en-US" sz="1100" dirty="0" smtClean="0">
              <a:solidFill>
                <a:schemeClr val="bg1"/>
              </a:solidFill>
              <a:ea typeface="Times New Roman" pitchFamily="18" charset="0"/>
              <a:cs typeface="Courier New" pitchFamily="49" charset="0"/>
            </a:endParaRPr>
          </a:p>
          <a:p>
            <a:pPr marL="361913" lvl="2" indent="-180956" algn="just">
              <a:buFontTx/>
              <a:buChar char="-"/>
              <a:defRPr/>
            </a:pPr>
            <a:r>
              <a:rPr lang="en-US" sz="1100" i="1" dirty="0" smtClean="0">
                <a:solidFill>
                  <a:schemeClr val="bg1"/>
                </a:solidFill>
                <a:ea typeface="Times New Roman" pitchFamily="18" charset="0"/>
                <a:cs typeface="Courier New" pitchFamily="49" charset="0"/>
              </a:rPr>
              <a:t>Mnemonic tip UVB: B like Burn.</a:t>
            </a:r>
          </a:p>
          <a:p>
            <a:pPr marL="361913" lvl="2" indent="-180956" algn="just">
              <a:buFontTx/>
              <a:buChar char="-"/>
              <a:defRPr/>
            </a:pPr>
            <a:endParaRPr lang="fr-FR" sz="1100" i="1" dirty="0" smtClean="0">
              <a:solidFill>
                <a:schemeClr val="bg1"/>
              </a:solidFill>
              <a:ea typeface="Times New Roman" pitchFamily="18" charset="0"/>
              <a:cs typeface="Courier New" pitchFamily="49" charset="0"/>
            </a:endParaRPr>
          </a:p>
          <a:p>
            <a:pPr marL="0" lvl="2" algn="just" defTabSz="914306">
              <a:defRPr/>
            </a:pPr>
            <a:endParaRPr lang="fr-FR" sz="1100" b="1" dirty="0" smtClean="0">
              <a:solidFill>
                <a:schemeClr val="bg1"/>
              </a:solidFill>
              <a:ea typeface="Times New Roman" pitchFamily="18" charset="0"/>
              <a:cs typeface="Courier New" pitchFamily="49" charset="0"/>
            </a:endParaRPr>
          </a:p>
          <a:p>
            <a:pPr marL="180956" lvl="2" indent="-180956" algn="just" defTabSz="914306">
              <a:buFont typeface="Wingdings" pitchFamily="2" charset="2"/>
              <a:buChar char="§"/>
              <a:defRPr/>
            </a:pPr>
            <a:r>
              <a:rPr lang="fr-FR" sz="1200" b="1" dirty="0" smtClean="0">
                <a:solidFill>
                  <a:schemeClr val="bg1"/>
                </a:solidFill>
                <a:ea typeface="Times New Roman" pitchFamily="18" charset="0"/>
                <a:cs typeface="Courier New" pitchFamily="49" charset="0"/>
              </a:rPr>
              <a:t>UV-C</a:t>
            </a:r>
            <a:endParaRPr lang="fr-FR" sz="1200" dirty="0" smtClean="0">
              <a:solidFill>
                <a:schemeClr val="bg1"/>
              </a:solidFill>
              <a:ea typeface="Times New Roman" pitchFamily="18" charset="0"/>
              <a:cs typeface="Courier New" pitchFamily="49" charset="0"/>
            </a:endParaRPr>
          </a:p>
          <a:p>
            <a:pPr marL="180956" lvl="2" algn="just" defTabSz="914306">
              <a:defRPr/>
            </a:pPr>
            <a:endParaRPr lang="fr-FR" sz="1100" dirty="0" smtClean="0">
              <a:solidFill>
                <a:schemeClr val="bg1"/>
              </a:solidFill>
              <a:ea typeface="Times New Roman" pitchFamily="18" charset="0"/>
              <a:cs typeface="Courier New" pitchFamily="49" charset="0"/>
            </a:endParaRPr>
          </a:p>
          <a:p>
            <a:pPr marL="361913" lvl="2" indent="-180956" algn="just">
              <a:buFontTx/>
              <a:buChar char="-"/>
              <a:defRPr/>
            </a:pPr>
            <a:r>
              <a:rPr lang="fr-FR" sz="1100" i="1" dirty="0" err="1" smtClean="0">
                <a:solidFill>
                  <a:schemeClr val="bg1"/>
                </a:solidFill>
                <a:ea typeface="Times New Roman" pitchFamily="18" charset="0"/>
                <a:cs typeface="Courier New" pitchFamily="49" charset="0"/>
              </a:rPr>
              <a:t>They</a:t>
            </a:r>
            <a:r>
              <a:rPr lang="en-US" sz="1100" dirty="0" smtClean="0">
                <a:solidFill>
                  <a:schemeClr val="bg1"/>
                </a:solidFill>
                <a:ea typeface="Times New Roman" pitchFamily="18" charset="0"/>
                <a:cs typeface="Courier New" pitchFamily="49" charset="0"/>
              </a:rPr>
              <a:t> are the most aggressive and they are stopped by the atmosphere (the ozone layer). They do not reach the epidermis or the dermis.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737"/>
          <a:stretch>
            <a:fillRect/>
          </a:stretch>
        </p:blipFill>
        <p:spPr bwMode="auto">
          <a:xfrm rot="16200000">
            <a:off x="-591380" y="4055878"/>
            <a:ext cx="4224338" cy="223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564904" y="232356"/>
            <a:ext cx="429309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000" dirty="0" smtClean="0">
                <a:solidFill>
                  <a:srgbClr val="B5A692"/>
                </a:solidFill>
                <a:latin typeface="Century Gothic" pitchFamily="34" charset="0"/>
                <a:ea typeface="ＭＳ Ｐゴシック" pitchFamily="34" charset="-128"/>
              </a:rPr>
              <a:t>SKINAGEING</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PHOTO AGEING</a:t>
            </a:r>
          </a:p>
          <a:p>
            <a:pPr algn="r" eaLnBrk="1" hangingPunct="1">
              <a:spcBef>
                <a:spcPct val="50000"/>
              </a:spcBef>
              <a:defRPr/>
            </a:pPr>
            <a:endParaRPr lang="en-US" sz="1600" dirty="0" smtClean="0">
              <a:solidFill>
                <a:schemeClr val="bg1"/>
              </a:solidFill>
              <a:latin typeface="Century Gothic"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SKIN</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DEFINITION AND ROLE</a:t>
            </a:r>
          </a:p>
        </p:txBody>
      </p:sp>
      <p:sp>
        <p:nvSpPr>
          <p:cNvPr id="3" name="ZoneTexte 2"/>
          <p:cNvSpPr txBox="1"/>
          <p:nvPr/>
        </p:nvSpPr>
        <p:spPr>
          <a:xfrm>
            <a:off x="476673" y="1336853"/>
            <a:ext cx="5976664" cy="7940635"/>
          </a:xfrm>
          <a:prstGeom prst="rect">
            <a:avLst/>
          </a:prstGeom>
          <a:noFill/>
        </p:spPr>
        <p:txBody>
          <a:bodyPr wrap="square" rtlCol="0">
            <a:spAutoFit/>
          </a:bodyPr>
          <a:lstStyle/>
          <a:p>
            <a:pPr lvl="0" algn="just"/>
            <a:r>
              <a:rPr lang="fr-FR" sz="1200" b="1" u="sng" dirty="0" smtClean="0">
                <a:solidFill>
                  <a:schemeClr val="bg1"/>
                </a:solidFill>
              </a:rPr>
              <a:t>WHAT’S SKIN?</a:t>
            </a:r>
            <a:endParaRPr lang="fr-FR" sz="1200" dirty="0" smtClean="0">
              <a:solidFill>
                <a:schemeClr val="bg1"/>
              </a:solidFill>
            </a:endParaRPr>
          </a:p>
          <a:p>
            <a:pPr lvl="0" algn="just"/>
            <a:endParaRPr lang="fr-FR" sz="1100" b="1" dirty="0" smtClean="0">
              <a:solidFill>
                <a:schemeClr val="bg1"/>
              </a:solidFill>
            </a:endParaRPr>
          </a:p>
          <a:p>
            <a:pPr marL="171450" indent="-171450" algn="just">
              <a:buFont typeface="Wingdings" pitchFamily="2" charset="2"/>
              <a:buChar char="§"/>
            </a:pPr>
            <a:r>
              <a:rPr lang="en-US" sz="1100" b="1" dirty="0">
                <a:solidFill>
                  <a:schemeClr val="bg1"/>
                </a:solidFill>
              </a:rPr>
              <a:t>A living </a:t>
            </a:r>
            <a:r>
              <a:rPr lang="en-US" sz="1100" b="1" dirty="0" smtClean="0">
                <a:solidFill>
                  <a:schemeClr val="bg1"/>
                </a:solidFill>
              </a:rPr>
              <a:t>organ </a:t>
            </a:r>
            <a:r>
              <a:rPr lang="en-US" sz="1100" dirty="0" smtClean="0">
                <a:solidFill>
                  <a:schemeClr val="bg1"/>
                </a:solidFill>
              </a:rPr>
              <a:t>made </a:t>
            </a:r>
            <a:r>
              <a:rPr lang="en-US" sz="1100" dirty="0">
                <a:solidFill>
                  <a:schemeClr val="bg1"/>
                </a:solidFill>
              </a:rPr>
              <a:t>up of about 300 million cells.</a:t>
            </a:r>
            <a:endParaRPr lang="en-US" sz="1100" b="1" dirty="0">
              <a:solidFill>
                <a:schemeClr val="bg1"/>
              </a:solidFill>
            </a:endParaRPr>
          </a:p>
          <a:p>
            <a:pPr algn="just"/>
            <a:endParaRPr lang="en-US" sz="1100" dirty="0">
              <a:solidFill>
                <a:schemeClr val="bg1"/>
              </a:solidFill>
            </a:endParaRPr>
          </a:p>
          <a:p>
            <a:pPr marL="171450" indent="-171450" algn="just">
              <a:buFont typeface="Wingdings" pitchFamily="2" charset="2"/>
              <a:buChar char="§"/>
            </a:pPr>
            <a:r>
              <a:rPr lang="en-US" sz="1100" b="1" dirty="0">
                <a:solidFill>
                  <a:schemeClr val="bg1"/>
                </a:solidFill>
              </a:rPr>
              <a:t>A protective </a:t>
            </a:r>
            <a:r>
              <a:rPr lang="en-US" sz="1100" b="1" dirty="0" smtClean="0">
                <a:solidFill>
                  <a:schemeClr val="bg1"/>
                </a:solidFill>
              </a:rPr>
              <a:t>organ</a:t>
            </a:r>
            <a:r>
              <a:rPr lang="en-US" sz="1100" dirty="0">
                <a:solidFill>
                  <a:schemeClr val="bg1"/>
                </a:solidFill>
              </a:rPr>
              <a:t> </a:t>
            </a:r>
            <a:r>
              <a:rPr lang="en-US" sz="1100" dirty="0" smtClean="0">
                <a:solidFill>
                  <a:schemeClr val="bg1"/>
                </a:solidFill>
              </a:rPr>
              <a:t>that protects </a:t>
            </a:r>
            <a:r>
              <a:rPr lang="en-US" sz="1100" dirty="0">
                <a:solidFill>
                  <a:schemeClr val="bg1"/>
                </a:solidFill>
              </a:rPr>
              <a:t>us against our environment (impacts, pollution, germs, sun (UV </a:t>
            </a:r>
            <a:r>
              <a:rPr lang="en-US" sz="1100" dirty="0" smtClean="0">
                <a:solidFill>
                  <a:schemeClr val="bg1"/>
                </a:solidFill>
              </a:rPr>
              <a:t>rays), able </a:t>
            </a:r>
            <a:r>
              <a:rPr lang="en-US" sz="1100" dirty="0">
                <a:solidFill>
                  <a:schemeClr val="bg1"/>
                </a:solidFill>
              </a:rPr>
              <a:t>to defend and repair itself after accidents from daily life (healing process).</a:t>
            </a:r>
          </a:p>
          <a:p>
            <a:pPr algn="just"/>
            <a:endParaRPr lang="en-US" sz="1100" dirty="0">
              <a:solidFill>
                <a:schemeClr val="bg1"/>
              </a:solidFill>
            </a:endParaRPr>
          </a:p>
          <a:p>
            <a:pPr marL="171450" indent="-171450" algn="just">
              <a:buFont typeface="Wingdings" pitchFamily="2" charset="2"/>
              <a:buChar char="§"/>
            </a:pPr>
            <a:r>
              <a:rPr lang="en-US" sz="1100" b="1" dirty="0">
                <a:solidFill>
                  <a:schemeClr val="bg1"/>
                </a:solidFill>
              </a:rPr>
              <a:t>An exchange organ – thermoregulation</a:t>
            </a:r>
          </a:p>
          <a:p>
            <a:pPr marL="177800" lvl="1" algn="just"/>
            <a:r>
              <a:rPr lang="en-US" sz="1100" dirty="0">
                <a:solidFill>
                  <a:schemeClr val="bg1"/>
                </a:solidFill>
              </a:rPr>
              <a:t>The skin participates in regulating our body temperature with an insulating power</a:t>
            </a:r>
            <a:r>
              <a:rPr lang="en-US" sz="1100" dirty="0" smtClean="0">
                <a:solidFill>
                  <a:schemeClr val="bg1"/>
                </a:solidFill>
              </a:rPr>
              <a:t>.</a:t>
            </a:r>
          </a:p>
          <a:p>
            <a:pPr marL="177800" lvl="4" algn="just" defTabSz="914306">
              <a:defRPr/>
            </a:pPr>
            <a:r>
              <a:rPr lang="en-US" sz="1100" dirty="0" smtClean="0">
                <a:solidFill>
                  <a:schemeClr val="bg1"/>
                </a:solidFill>
              </a:rPr>
              <a:t>Our </a:t>
            </a:r>
            <a:r>
              <a:rPr lang="en-US" sz="1100" dirty="0">
                <a:solidFill>
                  <a:schemeClr val="bg1"/>
                </a:solidFill>
              </a:rPr>
              <a:t>organism eliminates and purifies toxins through the skin (via perspiration and sebum) and the skin maintains the necessary amount of water in the body.</a:t>
            </a:r>
          </a:p>
          <a:p>
            <a:pPr marL="177800" lvl="4" algn="just" defTabSz="914306">
              <a:defRPr/>
            </a:pPr>
            <a:r>
              <a:rPr lang="en-US" sz="1100" dirty="0">
                <a:solidFill>
                  <a:schemeClr val="bg1"/>
                </a:solidFill>
              </a:rPr>
              <a:t>It also enables us to perceive our environment (sensations of hot/cold</a:t>
            </a:r>
            <a:r>
              <a:rPr lang="en-US" sz="1100" dirty="0" smtClean="0">
                <a:solidFill>
                  <a:schemeClr val="bg1"/>
                </a:solidFill>
              </a:rPr>
              <a:t>).</a:t>
            </a:r>
            <a:endParaRPr lang="en-US" sz="1100" dirty="0">
              <a:solidFill>
                <a:schemeClr val="bg1"/>
              </a:solidFill>
            </a:endParaRPr>
          </a:p>
          <a:p>
            <a:pPr algn="just"/>
            <a:endParaRPr lang="en-US" sz="1100" dirty="0">
              <a:solidFill>
                <a:schemeClr val="bg1"/>
              </a:solidFill>
            </a:endParaRPr>
          </a:p>
          <a:p>
            <a:pPr marL="171450" indent="-171450" algn="just">
              <a:buFont typeface="Wingdings" pitchFamily="2" charset="2"/>
              <a:buChar char="§"/>
            </a:pPr>
            <a:r>
              <a:rPr lang="en-US" sz="1100" b="1" dirty="0">
                <a:solidFill>
                  <a:schemeClr val="bg1"/>
                </a:solidFill>
              </a:rPr>
              <a:t>A sensory organ – indicator of our emotions and state of </a:t>
            </a:r>
            <a:r>
              <a:rPr lang="en-US" sz="1100" b="1" dirty="0" smtClean="0">
                <a:solidFill>
                  <a:schemeClr val="bg1"/>
                </a:solidFill>
              </a:rPr>
              <a:t>health. </a:t>
            </a:r>
            <a:endParaRPr lang="en-US" sz="1100" b="1" dirty="0">
              <a:solidFill>
                <a:schemeClr val="bg1"/>
              </a:solidFill>
            </a:endParaRPr>
          </a:p>
          <a:p>
            <a:pPr marL="177800" lvl="3" algn="just">
              <a:defRPr/>
            </a:pPr>
            <a:r>
              <a:rPr lang="en-US" sz="1100" dirty="0" smtClean="0">
                <a:solidFill>
                  <a:schemeClr val="bg1"/>
                </a:solidFill>
              </a:rPr>
              <a:t>It </a:t>
            </a:r>
            <a:r>
              <a:rPr lang="en-US" sz="1100" dirty="0">
                <a:solidFill>
                  <a:schemeClr val="bg1"/>
                </a:solidFill>
              </a:rPr>
              <a:t>sometimes reveals our emotions and tells about our state of health (sweat, redness, paleness</a:t>
            </a:r>
            <a:r>
              <a:rPr lang="en-US" sz="1100" dirty="0" smtClean="0">
                <a:solidFill>
                  <a:schemeClr val="bg1"/>
                </a:solidFill>
              </a:rPr>
              <a:t>).</a:t>
            </a:r>
            <a:endParaRPr lang="en-US" sz="1100" dirty="0">
              <a:solidFill>
                <a:schemeClr val="bg1"/>
              </a:solidFill>
            </a:endParaRPr>
          </a:p>
          <a:p>
            <a:pPr marL="0" lvl="3" algn="just" defTabSz="914306">
              <a:defRPr/>
            </a:pPr>
            <a:r>
              <a:rPr lang="en-US" sz="1100" dirty="0">
                <a:solidFill>
                  <a:schemeClr val="bg1"/>
                </a:solidFill>
              </a:rPr>
              <a:t> </a:t>
            </a:r>
          </a:p>
          <a:p>
            <a:pPr marL="180956" lvl="3" indent="-180956" algn="just" defTabSz="914306">
              <a:buFont typeface="Wingdings" pitchFamily="2" charset="2"/>
              <a:buChar char="§"/>
              <a:defRPr/>
            </a:pPr>
            <a:r>
              <a:rPr lang="en-US" sz="1100" b="1" dirty="0">
                <a:solidFill>
                  <a:schemeClr val="bg1"/>
                </a:solidFill>
              </a:rPr>
              <a:t>An age </a:t>
            </a:r>
            <a:r>
              <a:rPr lang="en-US" sz="1100" b="1" dirty="0" smtClean="0">
                <a:solidFill>
                  <a:schemeClr val="bg1"/>
                </a:solidFill>
              </a:rPr>
              <a:t>indicator : </a:t>
            </a:r>
            <a:r>
              <a:rPr lang="en-US" sz="1100" dirty="0">
                <a:solidFill>
                  <a:schemeClr val="bg1"/>
                </a:solidFill>
              </a:rPr>
              <a:t>t</a:t>
            </a:r>
            <a:r>
              <a:rPr lang="en-US" sz="1100" dirty="0" smtClean="0">
                <a:solidFill>
                  <a:schemeClr val="bg1"/>
                </a:solidFill>
              </a:rPr>
              <a:t>he </a:t>
            </a:r>
            <a:r>
              <a:rPr lang="en-US" sz="1100" dirty="0">
                <a:solidFill>
                  <a:schemeClr val="bg1"/>
                </a:solidFill>
              </a:rPr>
              <a:t>skin is marked by passing time (appearance of wrinkles</a:t>
            </a:r>
            <a:r>
              <a:rPr lang="en-US" sz="1100" dirty="0" smtClean="0">
                <a:solidFill>
                  <a:schemeClr val="bg1"/>
                </a:solidFill>
              </a:rPr>
              <a:t>).</a:t>
            </a:r>
            <a:endParaRPr lang="en-US" sz="1100" dirty="0">
              <a:solidFill>
                <a:schemeClr val="bg1"/>
              </a:solidFill>
            </a:endParaRPr>
          </a:p>
          <a:p>
            <a:pPr lvl="0" algn="just"/>
            <a:endParaRPr lang="fr-FR" sz="1100" b="1" dirty="0">
              <a:solidFill>
                <a:schemeClr val="bg1"/>
              </a:solidFill>
            </a:endParaRPr>
          </a:p>
          <a:p>
            <a:pPr algn="just"/>
            <a:r>
              <a:rPr lang="fr-FR" sz="1100" b="1" dirty="0" smtClean="0">
                <a:solidFill>
                  <a:schemeClr val="bg1"/>
                </a:solidFill>
              </a:rPr>
              <a:t> </a:t>
            </a:r>
          </a:p>
          <a:p>
            <a:pPr algn="just"/>
            <a:r>
              <a:rPr lang="fr-FR" sz="1100" b="1" dirty="0" smtClean="0">
                <a:solidFill>
                  <a:schemeClr val="bg1"/>
                </a:solidFill>
              </a:rPr>
              <a:t>IT IS AN ACTIVE BARRIER</a:t>
            </a:r>
            <a:endParaRPr lang="fr-FR" sz="1100" dirty="0">
              <a:solidFill>
                <a:schemeClr val="bg1"/>
              </a:solidFill>
            </a:endParaRPr>
          </a:p>
          <a:p>
            <a:pPr algn="just"/>
            <a:r>
              <a:rPr lang="fr-FR" sz="1200" dirty="0">
                <a:solidFill>
                  <a:schemeClr val="bg1"/>
                </a:solidFill>
              </a:rPr>
              <a:t> </a:t>
            </a:r>
            <a:endParaRPr lang="fr-FR" sz="1200" dirty="0" smtClean="0">
              <a:solidFill>
                <a:schemeClr val="bg1"/>
              </a:solidFill>
            </a:endParaRPr>
          </a:p>
          <a:p>
            <a:pPr lvl="0" algn="just"/>
            <a:r>
              <a:rPr lang="fr-FR" sz="1200" b="1" u="sng" dirty="0" smtClean="0">
                <a:solidFill>
                  <a:schemeClr val="bg1"/>
                </a:solidFill>
              </a:rPr>
              <a:t>THE BIOLOGICAL CHARASTERISTICS OF THE SKIN</a:t>
            </a:r>
          </a:p>
          <a:p>
            <a:pPr lvl="0" algn="just"/>
            <a:endParaRPr lang="fr-FR" sz="1200" dirty="0" smtClean="0">
              <a:solidFill>
                <a:schemeClr val="bg1"/>
              </a:solidFill>
            </a:endParaRPr>
          </a:p>
          <a:p>
            <a:pPr marL="177800" indent="-177800" algn="just">
              <a:buFont typeface="Wingdings" pitchFamily="2" charset="2"/>
              <a:buChar char="§"/>
            </a:pPr>
            <a:r>
              <a:rPr lang="fr-FR" sz="1100" b="1" dirty="0" smtClean="0">
                <a:solidFill>
                  <a:schemeClr val="bg1"/>
                </a:solidFill>
              </a:rPr>
              <a:t> </a:t>
            </a:r>
            <a:r>
              <a:rPr lang="en-US" sz="1100" b="1" dirty="0" smtClean="0">
                <a:solidFill>
                  <a:schemeClr val="bg1"/>
                </a:solidFill>
              </a:rPr>
              <a:t>The skin is the heaviest organ </a:t>
            </a:r>
            <a:r>
              <a:rPr lang="en-US" sz="1100" dirty="0" smtClean="0">
                <a:solidFill>
                  <a:schemeClr val="bg1"/>
                </a:solidFill>
              </a:rPr>
              <a:t>(weigh 4.5 kg) with </a:t>
            </a:r>
            <a:r>
              <a:rPr lang="en-US" sz="1100" b="1" dirty="0" smtClean="0">
                <a:solidFill>
                  <a:schemeClr val="bg1"/>
                </a:solidFill>
              </a:rPr>
              <a:t>the largest area </a:t>
            </a:r>
            <a:r>
              <a:rPr lang="en-US" sz="1100" dirty="0" smtClean="0">
                <a:solidFill>
                  <a:schemeClr val="bg1"/>
                </a:solidFill>
              </a:rPr>
              <a:t>in the human body (area of 2 m²) for an adult weighing 80 kg.</a:t>
            </a:r>
          </a:p>
          <a:p>
            <a:pPr marL="361913" indent="-184131" algn="just">
              <a:buFont typeface="Wingdings" pitchFamily="2" charset="2"/>
              <a:buChar char="§"/>
            </a:pPr>
            <a:endParaRPr lang="en-US" sz="1100" dirty="0" smtClean="0">
              <a:solidFill>
                <a:schemeClr val="bg1"/>
              </a:solidFill>
            </a:endParaRPr>
          </a:p>
          <a:p>
            <a:pPr marL="177800" indent="-177800" algn="just">
              <a:buFont typeface="Wingdings" pitchFamily="2" charset="2"/>
              <a:buChar char="§"/>
            </a:pPr>
            <a:r>
              <a:rPr lang="en-US" sz="1100" b="1" dirty="0" smtClean="0">
                <a:solidFill>
                  <a:schemeClr val="bg1"/>
                </a:solidFill>
              </a:rPr>
              <a:t>The skin is approximately 1.2  mm thick  </a:t>
            </a:r>
            <a:r>
              <a:rPr lang="en-US" sz="1100" dirty="0" smtClean="0">
                <a:solidFill>
                  <a:schemeClr val="bg1"/>
                </a:solidFill>
              </a:rPr>
              <a:t>and it varies according to location:</a:t>
            </a:r>
          </a:p>
          <a:p>
            <a:pPr marL="177493" algn="just" defTabSz="914306">
              <a:defRPr/>
            </a:pPr>
            <a:r>
              <a:rPr lang="en-US" sz="1100" dirty="0" smtClean="0">
                <a:solidFill>
                  <a:schemeClr val="bg1"/>
                </a:solidFill>
              </a:rPr>
              <a:t>We speak of thin skin on the eyelids 0.05 mm and of thick skin on the soles of the feet (1.2 mm).</a:t>
            </a:r>
          </a:p>
          <a:p>
            <a:pPr marL="361913" indent="-184131" algn="just"/>
            <a:endParaRPr lang="en-US" sz="1100" dirty="0" smtClean="0">
              <a:solidFill>
                <a:schemeClr val="bg1"/>
              </a:solidFill>
            </a:endParaRPr>
          </a:p>
          <a:p>
            <a:pPr marL="361913" indent="-184131" algn="just"/>
            <a:r>
              <a:rPr lang="en-US" sz="1100" b="1" dirty="0" smtClean="0">
                <a:solidFill>
                  <a:schemeClr val="bg1"/>
                </a:solidFill>
              </a:rPr>
              <a:t>The skin is composed of 3 layers:</a:t>
            </a:r>
          </a:p>
          <a:p>
            <a:pPr marL="361913" indent="-184131" algn="just"/>
            <a:endParaRPr lang="en-US" sz="1100" b="1" dirty="0" smtClean="0">
              <a:solidFill>
                <a:schemeClr val="bg1"/>
              </a:solidFill>
            </a:endParaRPr>
          </a:p>
          <a:p>
            <a:pPr marL="361913" indent="-184131" algn="just">
              <a:lnSpc>
                <a:spcPct val="110000"/>
              </a:lnSpc>
              <a:buFont typeface="Century Gothic" pitchFamily="34" charset="0"/>
              <a:buChar char="-"/>
            </a:pPr>
            <a:r>
              <a:rPr lang="en-US" sz="1100" b="1" dirty="0" smtClean="0">
                <a:solidFill>
                  <a:schemeClr val="bg1"/>
                </a:solidFill>
              </a:rPr>
              <a:t>The epidermis</a:t>
            </a:r>
            <a:r>
              <a:rPr lang="en-US" sz="1100" dirty="0" smtClean="0">
                <a:solidFill>
                  <a:schemeClr val="bg1"/>
                </a:solidFill>
              </a:rPr>
              <a:t>:  acts as a barrier, protective role and location for cellular regeneration.</a:t>
            </a:r>
          </a:p>
          <a:p>
            <a:pPr marL="361913" indent="-184131" algn="just">
              <a:lnSpc>
                <a:spcPct val="110000"/>
              </a:lnSpc>
              <a:buFont typeface="Century Gothic" pitchFamily="34" charset="0"/>
              <a:buChar char="-"/>
            </a:pPr>
            <a:endParaRPr lang="en-US" sz="1100" dirty="0" smtClean="0">
              <a:solidFill>
                <a:schemeClr val="bg1"/>
              </a:solidFill>
            </a:endParaRPr>
          </a:p>
          <a:p>
            <a:pPr marL="361913" indent="-184131" algn="just">
              <a:lnSpc>
                <a:spcPct val="110000"/>
              </a:lnSpc>
              <a:buFont typeface="Century Gothic" pitchFamily="34" charset="0"/>
              <a:buChar char="-"/>
            </a:pPr>
            <a:r>
              <a:rPr lang="en-US" sz="1100" b="1" dirty="0" smtClean="0">
                <a:solidFill>
                  <a:schemeClr val="bg1"/>
                </a:solidFill>
              </a:rPr>
              <a:t>The dermis</a:t>
            </a:r>
            <a:r>
              <a:rPr lang="en-US" sz="1100" dirty="0" smtClean="0">
                <a:solidFill>
                  <a:schemeClr val="bg1"/>
                </a:solidFill>
              </a:rPr>
              <a:t>:  water storage, network of elastin and collagen that forms a matrix, support tissue.</a:t>
            </a:r>
          </a:p>
          <a:p>
            <a:pPr marL="361913" indent="-184131" algn="just">
              <a:lnSpc>
                <a:spcPct val="110000"/>
              </a:lnSpc>
              <a:buFont typeface="Century Gothic" pitchFamily="34" charset="0"/>
              <a:buChar char="-"/>
            </a:pPr>
            <a:endParaRPr lang="en-US" sz="1100" b="1" dirty="0" smtClean="0">
              <a:solidFill>
                <a:schemeClr val="bg1"/>
              </a:solidFill>
            </a:endParaRPr>
          </a:p>
          <a:p>
            <a:pPr marL="361913" indent="-184131" algn="just">
              <a:lnSpc>
                <a:spcPct val="110000"/>
              </a:lnSpc>
              <a:buFont typeface="Century Gothic" pitchFamily="34" charset="0"/>
              <a:buChar char="-"/>
            </a:pPr>
            <a:r>
              <a:rPr lang="en-US" sz="1100" b="1" dirty="0" smtClean="0">
                <a:solidFill>
                  <a:schemeClr val="bg1"/>
                </a:solidFill>
              </a:rPr>
              <a:t>The hypodermis</a:t>
            </a:r>
            <a:r>
              <a:rPr lang="en-US" sz="1100" dirty="0" smtClean="0">
                <a:solidFill>
                  <a:schemeClr val="bg1"/>
                </a:solidFill>
              </a:rPr>
              <a:t>:  energy storage, protects against impacts and provides thermal insulation.</a:t>
            </a:r>
          </a:p>
          <a:p>
            <a:pPr marL="361913" indent="-184131" algn="just">
              <a:lnSpc>
                <a:spcPct val="110000"/>
              </a:lnSpc>
              <a:buFont typeface="Wingdings" pitchFamily="2" charset="2"/>
              <a:buChar char="§"/>
            </a:pPr>
            <a:endParaRPr lang="en-US" sz="1100" dirty="0" smtClean="0">
              <a:solidFill>
                <a:schemeClr val="bg1"/>
              </a:solidFill>
            </a:endParaRPr>
          </a:p>
          <a:p>
            <a:pPr marL="347663" indent="-347663" algn="just">
              <a:lnSpc>
                <a:spcPct val="110000"/>
              </a:lnSpc>
              <a:buFont typeface="Wingdings" pitchFamily="2" charset="2"/>
              <a:buChar char="§"/>
              <a:tabLst>
                <a:tab pos="177800" algn="l"/>
              </a:tabLst>
            </a:pPr>
            <a:r>
              <a:rPr lang="en-US" sz="1100" dirty="0" smtClean="0">
                <a:solidFill>
                  <a:schemeClr val="bg1"/>
                </a:solidFill>
              </a:rPr>
              <a:t>The </a:t>
            </a:r>
            <a:r>
              <a:rPr lang="en-US" sz="1100" dirty="0">
                <a:solidFill>
                  <a:schemeClr val="bg1"/>
                </a:solidFill>
              </a:rPr>
              <a:t>dermal-epidermal junction separates the dermis from the </a:t>
            </a:r>
            <a:r>
              <a:rPr lang="en-US" sz="1100" dirty="0" smtClean="0">
                <a:solidFill>
                  <a:schemeClr val="bg1"/>
                </a:solidFill>
              </a:rPr>
              <a:t>epidermis.</a:t>
            </a:r>
            <a:endParaRPr lang="en-US" sz="11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SKIN</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SKIN TYPES</a:t>
            </a:r>
          </a:p>
        </p:txBody>
      </p:sp>
      <p:sp>
        <p:nvSpPr>
          <p:cNvPr id="3" name="ZoneTexte 2"/>
          <p:cNvSpPr txBox="1"/>
          <p:nvPr/>
        </p:nvSpPr>
        <p:spPr>
          <a:xfrm>
            <a:off x="476673" y="1336853"/>
            <a:ext cx="5976664" cy="6724918"/>
          </a:xfrm>
          <a:prstGeom prst="rect">
            <a:avLst/>
          </a:prstGeom>
          <a:noFill/>
        </p:spPr>
        <p:txBody>
          <a:bodyPr wrap="square" rtlCol="0">
            <a:spAutoFit/>
          </a:bodyPr>
          <a:lstStyle/>
          <a:p>
            <a:pPr lvl="0"/>
            <a:endParaRPr lang="fr-FR" sz="1200" b="1" u="sng" dirty="0" smtClean="0">
              <a:solidFill>
                <a:schemeClr val="bg1"/>
              </a:solidFill>
            </a:endParaRPr>
          </a:p>
          <a:p>
            <a:pPr lvl="0" algn="just"/>
            <a:r>
              <a:rPr lang="fr-FR" sz="1200" b="1" u="sng" dirty="0" smtClean="0">
                <a:solidFill>
                  <a:schemeClr val="bg1"/>
                </a:solidFill>
              </a:rPr>
              <a:t>SKIN TYPES</a:t>
            </a:r>
          </a:p>
          <a:p>
            <a:pPr algn="just"/>
            <a:endParaRPr lang="fr-FR" sz="1100" dirty="0" smtClean="0">
              <a:solidFill>
                <a:schemeClr val="bg1"/>
              </a:solidFill>
            </a:endParaRPr>
          </a:p>
          <a:p>
            <a:pPr algn="just"/>
            <a:endParaRPr lang="fr-FR" sz="1100" dirty="0" smtClean="0">
              <a:solidFill>
                <a:schemeClr val="bg1"/>
              </a:solidFill>
            </a:endParaRPr>
          </a:p>
          <a:p>
            <a:pPr algn="just"/>
            <a:r>
              <a:rPr lang="fr-FR" sz="1100" dirty="0" smtClean="0">
                <a:solidFill>
                  <a:schemeClr val="bg1"/>
                </a:solidFill>
              </a:rPr>
              <a:t>The skin </a:t>
            </a:r>
            <a:r>
              <a:rPr lang="fr-FR" sz="1100" dirty="0" err="1" smtClean="0">
                <a:solidFill>
                  <a:schemeClr val="bg1"/>
                </a:solidFill>
              </a:rPr>
              <a:t>is</a:t>
            </a:r>
            <a:r>
              <a:rPr lang="fr-FR" sz="1100" dirty="0" smtClean="0">
                <a:solidFill>
                  <a:schemeClr val="bg1"/>
                </a:solidFill>
              </a:rPr>
              <a:t> </a:t>
            </a:r>
            <a:r>
              <a:rPr lang="fr-FR" sz="1100" dirty="0" err="1" smtClean="0">
                <a:solidFill>
                  <a:schemeClr val="bg1"/>
                </a:solidFill>
              </a:rPr>
              <a:t>classified</a:t>
            </a:r>
            <a:r>
              <a:rPr lang="fr-FR" sz="1100" dirty="0" smtClean="0">
                <a:solidFill>
                  <a:schemeClr val="bg1"/>
                </a:solidFill>
              </a:rPr>
              <a:t> </a:t>
            </a:r>
            <a:r>
              <a:rPr lang="fr-FR" sz="1100" dirty="0" err="1" smtClean="0">
                <a:solidFill>
                  <a:schemeClr val="bg1"/>
                </a:solidFill>
              </a:rPr>
              <a:t>according</a:t>
            </a:r>
            <a:r>
              <a:rPr lang="fr-FR" sz="1100" dirty="0" smtClean="0">
                <a:solidFill>
                  <a:schemeClr val="bg1"/>
                </a:solidFill>
              </a:rPr>
              <a:t> to 3 types.  Madame RUBISNTEIN </a:t>
            </a:r>
            <a:r>
              <a:rPr lang="fr-FR" sz="1100" dirty="0" err="1" smtClean="0">
                <a:solidFill>
                  <a:schemeClr val="bg1"/>
                </a:solidFill>
              </a:rPr>
              <a:t>was</a:t>
            </a:r>
            <a:r>
              <a:rPr lang="fr-FR" sz="1100" dirty="0" smtClean="0">
                <a:solidFill>
                  <a:schemeClr val="bg1"/>
                </a:solidFill>
              </a:rPr>
              <a:t> the first to </a:t>
            </a:r>
            <a:r>
              <a:rPr lang="fr-FR" sz="1100" dirty="0" err="1" smtClean="0">
                <a:solidFill>
                  <a:schemeClr val="bg1"/>
                </a:solidFill>
              </a:rPr>
              <a:t>classify</a:t>
            </a:r>
            <a:r>
              <a:rPr lang="fr-FR" sz="1100" dirty="0" smtClean="0">
                <a:solidFill>
                  <a:schemeClr val="bg1"/>
                </a:solidFill>
              </a:rPr>
              <a:t> skin types in 1910.</a:t>
            </a:r>
          </a:p>
          <a:p>
            <a:pPr algn="just"/>
            <a:endParaRPr lang="fr-FR" sz="1100" dirty="0">
              <a:solidFill>
                <a:schemeClr val="bg1"/>
              </a:solidFill>
            </a:endParaRPr>
          </a:p>
          <a:p>
            <a:pPr marL="180975" lvl="0" indent="-180975" algn="just">
              <a:buFont typeface="Wingdings" pitchFamily="2" charset="2"/>
              <a:buChar char="§"/>
            </a:pPr>
            <a:endParaRPr lang="fr-FR" sz="1100" b="1" u="sng" dirty="0" smtClean="0">
              <a:solidFill>
                <a:schemeClr val="bg1"/>
              </a:solidFill>
            </a:endParaRPr>
          </a:p>
          <a:p>
            <a:pPr marL="180975" lvl="0" indent="-180975" algn="just">
              <a:buFont typeface="Wingdings" pitchFamily="2" charset="2"/>
              <a:buChar char="§"/>
            </a:pPr>
            <a:r>
              <a:rPr lang="fr-FR" sz="1100" b="1" u="sng" dirty="0" smtClean="0">
                <a:solidFill>
                  <a:schemeClr val="bg1"/>
                </a:solidFill>
              </a:rPr>
              <a:t>DRY SKIN</a:t>
            </a:r>
          </a:p>
          <a:p>
            <a:pPr marL="180975" lvl="0" indent="-180975" algn="just">
              <a:buFont typeface="Wingdings" pitchFamily="2" charset="2"/>
              <a:buChar char="§"/>
            </a:pPr>
            <a:endParaRPr lang="fr-FR" sz="1100" dirty="0">
              <a:solidFill>
                <a:schemeClr val="bg1"/>
              </a:solidFill>
            </a:endParaRPr>
          </a:p>
          <a:p>
            <a:pPr marL="361950" indent="-180975" algn="just">
              <a:buFont typeface="Century Gothic" pitchFamily="34" charset="0"/>
              <a:buChar char="-"/>
            </a:pPr>
            <a:r>
              <a:rPr lang="en-US" sz="1100" dirty="0" smtClean="0">
                <a:solidFill>
                  <a:schemeClr val="bg1"/>
                </a:solidFill>
              </a:rPr>
              <a:t>Dry </a:t>
            </a:r>
            <a:r>
              <a:rPr lang="en-US" sz="1100" dirty="0">
                <a:solidFill>
                  <a:schemeClr val="bg1"/>
                </a:solidFill>
              </a:rPr>
              <a:t>Skin is skin that lacks moisture, lipids or both. </a:t>
            </a:r>
            <a:r>
              <a:rPr lang="en-US" sz="1100" dirty="0" smtClean="0">
                <a:solidFill>
                  <a:schemeClr val="bg1"/>
                </a:solidFill>
              </a:rPr>
              <a:t>It </a:t>
            </a:r>
            <a:r>
              <a:rPr lang="en-US" sz="1100" dirty="0">
                <a:solidFill>
                  <a:schemeClr val="bg1"/>
                </a:solidFill>
              </a:rPr>
              <a:t>reacts more strongly to aggressions. It becomes wrinkled earlier than other skin types.</a:t>
            </a:r>
          </a:p>
          <a:p>
            <a:pPr marL="180975" algn="just"/>
            <a:endParaRPr lang="fr-FR" sz="1100" dirty="0">
              <a:solidFill>
                <a:schemeClr val="bg1"/>
              </a:solidFill>
            </a:endParaRPr>
          </a:p>
          <a:p>
            <a:pPr marL="361950" indent="-180975" algn="just">
              <a:buFont typeface="Century Gothic" pitchFamily="34" charset="0"/>
              <a:buChar char="-"/>
            </a:pPr>
            <a:r>
              <a:rPr lang="en-US" sz="1100" dirty="0">
                <a:solidFill>
                  <a:schemeClr val="bg1"/>
                </a:solidFill>
              </a:rPr>
              <a:t>People who have dry skin </a:t>
            </a:r>
            <a:r>
              <a:rPr lang="en-US" sz="1100" i="1" u="sng" dirty="0">
                <a:solidFill>
                  <a:schemeClr val="bg1"/>
                </a:solidFill>
              </a:rPr>
              <a:t>feel a sensation of tautness and discomfort (more or less intense itchiness).</a:t>
            </a:r>
            <a:r>
              <a:rPr lang="en-US" sz="1100" dirty="0">
                <a:solidFill>
                  <a:schemeClr val="bg1"/>
                </a:solidFill>
              </a:rPr>
              <a:t> They look for lasting daily </a:t>
            </a:r>
            <a:r>
              <a:rPr lang="en-US" sz="1100" dirty="0" smtClean="0">
                <a:solidFill>
                  <a:schemeClr val="bg1"/>
                </a:solidFill>
              </a:rPr>
              <a:t>comfort: </a:t>
            </a:r>
            <a:r>
              <a:rPr lang="en-US" sz="1100" dirty="0">
                <a:solidFill>
                  <a:schemeClr val="bg1"/>
                </a:solidFill>
              </a:rPr>
              <a:t>non-greasy products that penetrate immediately and that can be used under makeup. </a:t>
            </a:r>
            <a:endParaRPr lang="en-US" sz="1100" dirty="0" smtClean="0">
              <a:solidFill>
                <a:schemeClr val="bg1"/>
              </a:solidFill>
            </a:endParaRPr>
          </a:p>
          <a:p>
            <a:pPr marL="180975" algn="just"/>
            <a:endParaRPr lang="fr-FR" sz="1100" dirty="0" smtClean="0">
              <a:solidFill>
                <a:schemeClr val="bg1"/>
              </a:solidFill>
            </a:endParaRPr>
          </a:p>
          <a:p>
            <a:pPr marL="180975" indent="-180975" algn="just">
              <a:buFont typeface="Wingdings" pitchFamily="2" charset="2"/>
              <a:buChar char="§"/>
            </a:pPr>
            <a:endParaRPr lang="fr-FR" sz="1100" dirty="0">
              <a:solidFill>
                <a:schemeClr val="bg1"/>
              </a:solidFill>
            </a:endParaRPr>
          </a:p>
          <a:p>
            <a:pPr marL="180975" lvl="0" indent="-180975" algn="just">
              <a:buFont typeface="Wingdings" pitchFamily="2" charset="2"/>
              <a:buChar char="§"/>
            </a:pPr>
            <a:r>
              <a:rPr lang="fr-FR" sz="1100" b="1" u="sng" dirty="0" smtClean="0">
                <a:solidFill>
                  <a:schemeClr val="bg1"/>
                </a:solidFill>
              </a:rPr>
              <a:t>OILY SKIN</a:t>
            </a:r>
          </a:p>
          <a:p>
            <a:pPr marL="180975" lvl="0" indent="-180975" algn="just">
              <a:buFont typeface="Wingdings" pitchFamily="2" charset="2"/>
              <a:buChar char="§"/>
            </a:pPr>
            <a:endParaRPr lang="fr-FR" sz="1100" dirty="0">
              <a:solidFill>
                <a:schemeClr val="bg1"/>
              </a:solidFill>
            </a:endParaRPr>
          </a:p>
          <a:p>
            <a:pPr marL="361950" indent="-180975" algn="just">
              <a:buFont typeface="Century Gothic" pitchFamily="34" charset="0"/>
              <a:buChar char="-"/>
            </a:pPr>
            <a:r>
              <a:rPr lang="en-US" sz="1100" dirty="0">
                <a:solidFill>
                  <a:schemeClr val="bg1"/>
                </a:solidFill>
              </a:rPr>
              <a:t>Oily skin is related to the abundance and nature of sebum on the skin’s </a:t>
            </a:r>
            <a:r>
              <a:rPr lang="en-US" sz="1100" dirty="0" smtClean="0">
                <a:solidFill>
                  <a:schemeClr val="bg1"/>
                </a:solidFill>
              </a:rPr>
              <a:t>surface. </a:t>
            </a:r>
            <a:r>
              <a:rPr lang="en-US" sz="1100" dirty="0">
                <a:solidFill>
                  <a:schemeClr val="bg1"/>
                </a:solidFill>
              </a:rPr>
              <a:t>Excess sebum makes the forehead, sides of the nose and chin look shiny: the "T" zone</a:t>
            </a:r>
            <a:r>
              <a:rPr lang="en-US" sz="1100" dirty="0" smtClean="0">
                <a:solidFill>
                  <a:schemeClr val="bg1"/>
                </a:solidFill>
              </a:rPr>
              <a:t>.</a:t>
            </a:r>
          </a:p>
          <a:p>
            <a:pPr marL="361950" indent="-180975" algn="just">
              <a:buFont typeface="Century Gothic" pitchFamily="34" charset="0"/>
              <a:buChar char="-"/>
            </a:pPr>
            <a:endParaRPr lang="en-US" sz="1100" dirty="0" smtClean="0">
              <a:solidFill>
                <a:schemeClr val="bg1"/>
              </a:solidFill>
            </a:endParaRPr>
          </a:p>
          <a:p>
            <a:pPr marL="361950" indent="-180975" algn="just">
              <a:buFont typeface="Century Gothic" pitchFamily="34" charset="0"/>
              <a:buChar char="-"/>
            </a:pPr>
            <a:r>
              <a:rPr lang="en-US" sz="1100" dirty="0">
                <a:solidFill>
                  <a:schemeClr val="bg1"/>
                </a:solidFill>
              </a:rPr>
              <a:t>Oily skin is thick and covered with a protective oily film. </a:t>
            </a:r>
          </a:p>
          <a:p>
            <a:pPr marL="361950" indent="-180975" algn="just">
              <a:buFont typeface="Century Gothic" pitchFamily="34" charset="0"/>
              <a:buChar char="-"/>
            </a:pPr>
            <a:endParaRPr lang="fr-FR" sz="1100" dirty="0" smtClean="0">
              <a:solidFill>
                <a:schemeClr val="bg1"/>
              </a:solidFill>
            </a:endParaRPr>
          </a:p>
          <a:p>
            <a:pPr marL="361950" indent="-180975" algn="just">
              <a:buFont typeface="Century Gothic" pitchFamily="34" charset="0"/>
              <a:buChar char="-"/>
            </a:pPr>
            <a:r>
              <a:rPr lang="en-US" sz="1100" dirty="0">
                <a:solidFill>
                  <a:schemeClr val="bg1"/>
                </a:solidFill>
              </a:rPr>
              <a:t>People who have oily skin look for light, non-greasy textures that are instantly absorbed by the skin. They like aqueous emulsions.</a:t>
            </a:r>
            <a:endParaRPr lang="fr-FR" sz="1100" dirty="0">
              <a:solidFill>
                <a:schemeClr val="bg1"/>
              </a:solidFill>
            </a:endParaRPr>
          </a:p>
          <a:p>
            <a:pPr algn="just"/>
            <a:endParaRPr lang="fr-FR" sz="1100" dirty="0" smtClean="0">
              <a:solidFill>
                <a:schemeClr val="bg1"/>
              </a:solidFill>
            </a:endParaRPr>
          </a:p>
          <a:p>
            <a:pPr algn="just"/>
            <a:endParaRPr lang="fr-FR" sz="1100" dirty="0">
              <a:solidFill>
                <a:schemeClr val="bg1"/>
              </a:solidFill>
            </a:endParaRPr>
          </a:p>
          <a:p>
            <a:pPr marL="177800" lvl="0" indent="-177800" algn="just">
              <a:buFont typeface="Wingdings" pitchFamily="2" charset="2"/>
              <a:buChar char="§"/>
            </a:pPr>
            <a:r>
              <a:rPr lang="fr-FR" sz="1100" b="1" u="sng" dirty="0" smtClean="0">
                <a:solidFill>
                  <a:schemeClr val="bg1"/>
                </a:solidFill>
              </a:rPr>
              <a:t>COMBINATION SKIN </a:t>
            </a:r>
          </a:p>
          <a:p>
            <a:pPr marL="177800" algn="just"/>
            <a:endParaRPr lang="fr-FR" sz="1100" dirty="0" smtClean="0">
              <a:solidFill>
                <a:schemeClr val="bg1"/>
              </a:solidFill>
            </a:endParaRPr>
          </a:p>
          <a:p>
            <a:pPr marL="355600" indent="-177800" algn="just">
              <a:buFont typeface="Century Gothic" pitchFamily="34" charset="0"/>
              <a:buChar char="-"/>
            </a:pPr>
            <a:r>
              <a:rPr lang="en-US" sz="1100" dirty="0" smtClean="0">
                <a:solidFill>
                  <a:schemeClr val="bg1"/>
                </a:solidFill>
              </a:rPr>
              <a:t>Combination </a:t>
            </a:r>
            <a:r>
              <a:rPr lang="en-US" sz="1100" dirty="0">
                <a:solidFill>
                  <a:schemeClr val="bg1"/>
                </a:solidFill>
              </a:rPr>
              <a:t>skin is soft to touch, even and without any visible blemishes. </a:t>
            </a:r>
          </a:p>
          <a:p>
            <a:pPr marL="355600" indent="-177800" algn="just">
              <a:buFont typeface="Century Gothic" pitchFamily="34" charset="0"/>
              <a:buChar char="-"/>
            </a:pPr>
            <a:endParaRPr lang="en-US" sz="1100" dirty="0" smtClean="0">
              <a:solidFill>
                <a:schemeClr val="bg1"/>
              </a:solidFill>
            </a:endParaRPr>
          </a:p>
          <a:p>
            <a:pPr marL="355600" indent="-177800" algn="just">
              <a:buFont typeface="Century Gothic" pitchFamily="34" charset="0"/>
              <a:buChar char="-"/>
            </a:pPr>
            <a:r>
              <a:rPr lang="en-US" sz="1100" dirty="0" smtClean="0">
                <a:solidFill>
                  <a:schemeClr val="bg1"/>
                </a:solidFill>
              </a:rPr>
              <a:t>The </a:t>
            </a:r>
            <a:r>
              <a:rPr lang="en-US" sz="1100" dirty="0">
                <a:solidFill>
                  <a:schemeClr val="bg1"/>
                </a:solidFill>
              </a:rPr>
              <a:t>"T" zone is oily and shiny (forehead, nose, chin) and there are some dehydrated areas on the rest of the face</a:t>
            </a:r>
            <a:r>
              <a:rPr lang="en-US" sz="1100" dirty="0" smtClean="0">
                <a:solidFill>
                  <a:schemeClr val="bg1"/>
                </a:solidFill>
              </a:rPr>
              <a:t>.</a:t>
            </a:r>
          </a:p>
          <a:p>
            <a:pPr marL="355600" indent="-177800" algn="just">
              <a:buFont typeface="Century Gothic" pitchFamily="34" charset="0"/>
              <a:buChar char="-"/>
            </a:pPr>
            <a:endParaRPr lang="en-US" sz="1100" dirty="0">
              <a:solidFill>
                <a:schemeClr val="bg1"/>
              </a:solidFill>
            </a:endParaRPr>
          </a:p>
          <a:p>
            <a:pPr marL="355600" indent="-177800" algn="just">
              <a:buFont typeface="Century Gothic" pitchFamily="34" charset="0"/>
              <a:buChar char="-"/>
            </a:pPr>
            <a:r>
              <a:rPr lang="en-US" sz="1100" dirty="0" smtClean="0">
                <a:solidFill>
                  <a:schemeClr val="bg1"/>
                </a:solidFill>
              </a:rPr>
              <a:t> </a:t>
            </a:r>
            <a:r>
              <a:rPr lang="en-US" sz="1100" dirty="0">
                <a:solidFill>
                  <a:schemeClr val="bg1"/>
                </a:solidFill>
              </a:rPr>
              <a:t>Sebum production is not excessive.</a:t>
            </a:r>
          </a:p>
          <a:p>
            <a:pPr algn="just"/>
            <a:endParaRPr lang="fr-FR" sz="11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EPIDERMIS</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DEFINITION AND ROLE</a:t>
            </a:r>
          </a:p>
          <a:p>
            <a:pPr algn="r" eaLnBrk="1" hangingPunct="1">
              <a:spcBef>
                <a:spcPct val="50000"/>
              </a:spcBef>
              <a:defRPr/>
            </a:pPr>
            <a:endParaRPr lang="en-US" sz="1600" dirty="0" smtClean="0">
              <a:solidFill>
                <a:schemeClr val="bg1"/>
              </a:solidFill>
              <a:latin typeface="Century Gothic" pitchFamily="34" charset="0"/>
              <a:ea typeface="ＭＳ Ｐゴシック" pitchFamily="34" charset="-128"/>
            </a:endParaRPr>
          </a:p>
        </p:txBody>
      </p:sp>
      <p:sp>
        <p:nvSpPr>
          <p:cNvPr id="3" name="ZoneTexte 2"/>
          <p:cNvSpPr txBox="1"/>
          <p:nvPr/>
        </p:nvSpPr>
        <p:spPr>
          <a:xfrm>
            <a:off x="1988840" y="1305207"/>
            <a:ext cx="4680520" cy="7371249"/>
          </a:xfrm>
          <a:prstGeom prst="rect">
            <a:avLst/>
          </a:prstGeom>
          <a:noFill/>
        </p:spPr>
        <p:txBody>
          <a:bodyPr wrap="square" rtlCol="0">
            <a:spAutoFit/>
          </a:bodyPr>
          <a:lstStyle/>
          <a:p>
            <a:endParaRPr lang="fr-FR" sz="1100" dirty="0">
              <a:solidFill>
                <a:schemeClr val="bg1"/>
              </a:solidFill>
            </a:endParaRPr>
          </a:p>
          <a:p>
            <a:pPr marL="180975" lvl="0" indent="-180975" algn="just">
              <a:buFont typeface="Wingdings" pitchFamily="2" charset="2"/>
              <a:buChar char="§"/>
            </a:pPr>
            <a:r>
              <a:rPr lang="en-US" sz="1100" b="1" dirty="0" smtClean="0">
                <a:solidFill>
                  <a:schemeClr val="bg1"/>
                </a:solidFill>
              </a:rPr>
              <a:t>The </a:t>
            </a:r>
            <a:r>
              <a:rPr lang="en-US" sz="1100" b="1" dirty="0">
                <a:solidFill>
                  <a:schemeClr val="bg1"/>
                </a:solidFill>
              </a:rPr>
              <a:t>epidermis is the outermost </a:t>
            </a:r>
            <a:r>
              <a:rPr lang="en-US" sz="1100" dirty="0">
                <a:solidFill>
                  <a:schemeClr val="bg1"/>
                </a:solidFill>
              </a:rPr>
              <a:t>and therefore, the most superficial layer of the skin</a:t>
            </a:r>
            <a:r>
              <a:rPr lang="en-US" sz="1100" dirty="0" smtClean="0">
                <a:solidFill>
                  <a:schemeClr val="bg1"/>
                </a:solidFill>
              </a:rPr>
              <a:t>.</a:t>
            </a:r>
          </a:p>
          <a:p>
            <a:pPr lvl="0" algn="just"/>
            <a:endParaRPr lang="fr-FR" sz="1100" dirty="0">
              <a:solidFill>
                <a:schemeClr val="bg1"/>
              </a:solidFill>
            </a:endParaRPr>
          </a:p>
          <a:p>
            <a:pPr marL="361950" lvl="0" indent="-180975" algn="just">
              <a:buFont typeface="Century Gothic" pitchFamily="34" charset="0"/>
              <a:buChar char="-"/>
            </a:pPr>
            <a:r>
              <a:rPr lang="fr-FR" sz="1100" dirty="0" smtClean="0">
                <a:solidFill>
                  <a:schemeClr val="bg1"/>
                </a:solidFill>
              </a:rPr>
              <a:t>Made up of 5 </a:t>
            </a:r>
            <a:r>
              <a:rPr lang="fr-FR" sz="1100" dirty="0" err="1" smtClean="0">
                <a:solidFill>
                  <a:schemeClr val="bg1"/>
                </a:solidFill>
              </a:rPr>
              <a:t>layers</a:t>
            </a:r>
            <a:r>
              <a:rPr lang="fr-FR" sz="1100" dirty="0" smtClean="0">
                <a:solidFill>
                  <a:schemeClr val="bg1"/>
                </a:solidFill>
              </a:rPr>
              <a:t> of </a:t>
            </a:r>
            <a:r>
              <a:rPr lang="fr-FR" sz="1100" dirty="0" err="1" smtClean="0">
                <a:solidFill>
                  <a:schemeClr val="bg1"/>
                </a:solidFill>
              </a:rPr>
              <a:t>cells</a:t>
            </a:r>
            <a:r>
              <a:rPr lang="fr-FR" sz="1100" dirty="0" smtClean="0">
                <a:solidFill>
                  <a:schemeClr val="bg1"/>
                </a:solidFill>
              </a:rPr>
              <a:t>:  the basal layer, the </a:t>
            </a:r>
            <a:r>
              <a:rPr lang="fr-FR" sz="1100" dirty="0" err="1" smtClean="0">
                <a:solidFill>
                  <a:schemeClr val="bg1"/>
                </a:solidFill>
              </a:rPr>
              <a:t>Malpighian</a:t>
            </a:r>
            <a:r>
              <a:rPr lang="fr-FR" sz="1100" dirty="0" smtClean="0">
                <a:solidFill>
                  <a:schemeClr val="bg1"/>
                </a:solidFill>
              </a:rPr>
              <a:t> layer, the </a:t>
            </a:r>
            <a:r>
              <a:rPr lang="fr-FR" sz="1100" dirty="0" err="1" smtClean="0">
                <a:solidFill>
                  <a:schemeClr val="bg1"/>
                </a:solidFill>
              </a:rPr>
              <a:t>granulosuem</a:t>
            </a:r>
            <a:r>
              <a:rPr lang="fr-FR" sz="1100" dirty="0" smtClean="0">
                <a:solidFill>
                  <a:schemeClr val="bg1"/>
                </a:solidFill>
              </a:rPr>
              <a:t> layer, the </a:t>
            </a:r>
            <a:r>
              <a:rPr lang="fr-FR" sz="1100" dirty="0" err="1" smtClean="0">
                <a:solidFill>
                  <a:schemeClr val="bg1"/>
                </a:solidFill>
              </a:rPr>
              <a:t>horny</a:t>
            </a:r>
            <a:r>
              <a:rPr lang="fr-FR" sz="1100" dirty="0" smtClean="0">
                <a:solidFill>
                  <a:schemeClr val="bg1"/>
                </a:solidFill>
              </a:rPr>
              <a:t> layer </a:t>
            </a:r>
            <a:r>
              <a:rPr lang="fr-FR" sz="1100" dirty="0">
                <a:solidFill>
                  <a:schemeClr val="bg1"/>
                </a:solidFill>
              </a:rPr>
              <a:t>(</a:t>
            </a:r>
            <a:r>
              <a:rPr lang="fr-FR" sz="1100" dirty="0" err="1" smtClean="0">
                <a:solidFill>
                  <a:schemeClr val="bg1"/>
                </a:solidFill>
              </a:rPr>
              <a:t>disjointed</a:t>
            </a:r>
            <a:r>
              <a:rPr lang="fr-FR" sz="1100" dirty="0" smtClean="0">
                <a:solidFill>
                  <a:schemeClr val="bg1"/>
                </a:solidFill>
              </a:rPr>
              <a:t> and compact).</a:t>
            </a:r>
          </a:p>
          <a:p>
            <a:pPr marL="180975" lvl="0" algn="just"/>
            <a:endParaRPr lang="fr-FR" sz="1100" dirty="0" smtClean="0">
              <a:solidFill>
                <a:schemeClr val="bg1"/>
              </a:solidFill>
            </a:endParaRPr>
          </a:p>
          <a:p>
            <a:pPr marL="361950" lvl="0" indent="-180975" algn="just">
              <a:buFont typeface="Century Gothic" pitchFamily="34" charset="0"/>
              <a:buChar char="-"/>
            </a:pPr>
            <a:r>
              <a:rPr lang="en-US" sz="1100" dirty="0" smtClean="0">
                <a:solidFill>
                  <a:schemeClr val="bg1"/>
                </a:solidFill>
              </a:rPr>
              <a:t>It </a:t>
            </a:r>
            <a:r>
              <a:rPr lang="en-US" sz="1100" dirty="0">
                <a:solidFill>
                  <a:schemeClr val="bg1"/>
                </a:solidFill>
              </a:rPr>
              <a:t>is truly a coating that </a:t>
            </a:r>
            <a:r>
              <a:rPr lang="en-US" sz="1100" b="1" dirty="0">
                <a:solidFill>
                  <a:schemeClr val="bg1"/>
                </a:solidFill>
              </a:rPr>
              <a:t>protects and isolates the organism from the external environment.</a:t>
            </a:r>
            <a:r>
              <a:rPr lang="en-US" sz="1100" dirty="0">
                <a:solidFill>
                  <a:schemeClr val="bg1"/>
                </a:solidFill>
              </a:rPr>
              <a:t> </a:t>
            </a:r>
            <a:endParaRPr lang="en-US" sz="1100" b="1" dirty="0">
              <a:solidFill>
                <a:schemeClr val="bg1"/>
              </a:solidFill>
            </a:endParaRPr>
          </a:p>
          <a:p>
            <a:pPr marL="180975" lvl="0" algn="just"/>
            <a:endParaRPr lang="fr-FR" sz="1100" dirty="0">
              <a:solidFill>
                <a:schemeClr val="bg1"/>
              </a:solidFill>
            </a:endParaRPr>
          </a:p>
          <a:p>
            <a:pPr marL="361950" indent="-180975" algn="just">
              <a:buFont typeface="Century Gothic" pitchFamily="34" charset="0"/>
              <a:buChar char="-"/>
            </a:pPr>
            <a:r>
              <a:rPr lang="en-US" sz="1100" dirty="0">
                <a:solidFill>
                  <a:schemeClr val="bg1"/>
                </a:solidFill>
              </a:rPr>
              <a:t>3 main characteristics: suppleness, impermeability and resistance. </a:t>
            </a:r>
            <a:endParaRPr lang="fr-FR" sz="1100" dirty="0">
              <a:solidFill>
                <a:schemeClr val="bg1"/>
              </a:solidFill>
            </a:endParaRPr>
          </a:p>
          <a:p>
            <a:pPr algn="just"/>
            <a:r>
              <a:rPr lang="fr-FR" sz="1100" dirty="0">
                <a:solidFill>
                  <a:schemeClr val="bg1"/>
                </a:solidFill>
              </a:rPr>
              <a:t> </a:t>
            </a:r>
            <a:endParaRPr lang="fr-FR" sz="1100" b="1" dirty="0">
              <a:solidFill>
                <a:schemeClr val="bg1"/>
              </a:solidFill>
            </a:endParaRPr>
          </a:p>
          <a:p>
            <a:pPr marL="180975" indent="-180975" algn="just">
              <a:buFont typeface="Wingdings" pitchFamily="2" charset="2"/>
              <a:buChar char="§"/>
            </a:pPr>
            <a:r>
              <a:rPr lang="fr-FR" sz="1100" b="1" dirty="0" smtClean="0">
                <a:solidFill>
                  <a:schemeClr val="bg1"/>
                </a:solidFill>
              </a:rPr>
              <a:t>The </a:t>
            </a:r>
            <a:r>
              <a:rPr lang="fr-FR" sz="1100" b="1" dirty="0" err="1" smtClean="0">
                <a:solidFill>
                  <a:schemeClr val="bg1"/>
                </a:solidFill>
              </a:rPr>
              <a:t>epidermis</a:t>
            </a:r>
            <a:r>
              <a:rPr lang="fr-FR" sz="1100" b="1" dirty="0" smtClean="0">
                <a:solidFill>
                  <a:schemeClr val="bg1"/>
                </a:solidFill>
              </a:rPr>
              <a:t> </a:t>
            </a:r>
            <a:r>
              <a:rPr lang="fr-FR" sz="1100" b="1" dirty="0" err="1" smtClean="0">
                <a:solidFill>
                  <a:schemeClr val="bg1"/>
                </a:solidFill>
              </a:rPr>
              <a:t>is</a:t>
            </a:r>
            <a:r>
              <a:rPr lang="fr-FR" sz="1100" b="1" dirty="0" smtClean="0">
                <a:solidFill>
                  <a:schemeClr val="bg1"/>
                </a:solidFill>
              </a:rPr>
              <a:t> made up of </a:t>
            </a:r>
            <a:r>
              <a:rPr lang="fr-FR" sz="1100" b="1" dirty="0" err="1" smtClean="0">
                <a:solidFill>
                  <a:schemeClr val="bg1"/>
                </a:solidFill>
              </a:rPr>
              <a:t>several</a:t>
            </a:r>
            <a:r>
              <a:rPr lang="fr-FR" sz="1100" b="1" dirty="0" smtClean="0">
                <a:solidFill>
                  <a:schemeClr val="bg1"/>
                </a:solidFill>
              </a:rPr>
              <a:t> </a:t>
            </a:r>
            <a:r>
              <a:rPr lang="fr-FR" sz="1100" b="1" dirty="0" err="1" smtClean="0">
                <a:solidFill>
                  <a:schemeClr val="bg1"/>
                </a:solidFill>
              </a:rPr>
              <a:t>cells</a:t>
            </a:r>
            <a:r>
              <a:rPr lang="fr-FR" sz="1100" b="1" dirty="0" smtClean="0">
                <a:solidFill>
                  <a:schemeClr val="bg1"/>
                </a:solidFill>
              </a:rPr>
              <a:t>: </a:t>
            </a:r>
          </a:p>
          <a:p>
            <a:pPr algn="just"/>
            <a:endParaRPr lang="fr-FR" sz="1100" dirty="0">
              <a:solidFill>
                <a:schemeClr val="bg1"/>
              </a:solidFill>
            </a:endParaRPr>
          </a:p>
          <a:p>
            <a:pPr marL="361950" lvl="0" indent="-180975" algn="just">
              <a:buFont typeface="Century Gothic" pitchFamily="34" charset="0"/>
              <a:buChar char="-"/>
            </a:pPr>
            <a:r>
              <a:rPr lang="fr-FR" sz="1100" b="1" dirty="0" smtClean="0">
                <a:solidFill>
                  <a:schemeClr val="bg1"/>
                </a:solidFill>
              </a:rPr>
              <a:t>KERATINOCYTES</a:t>
            </a:r>
          </a:p>
          <a:p>
            <a:pPr marL="361950" lvl="0" algn="just"/>
            <a:r>
              <a:rPr lang="fr-FR" sz="1100" dirty="0" err="1" smtClean="0">
                <a:solidFill>
                  <a:schemeClr val="bg1"/>
                </a:solidFill>
              </a:rPr>
              <a:t>That’s</a:t>
            </a:r>
            <a:r>
              <a:rPr lang="fr-FR" sz="1100" dirty="0" smtClean="0">
                <a:solidFill>
                  <a:schemeClr val="bg1"/>
                </a:solidFill>
              </a:rPr>
              <a:t> the </a:t>
            </a:r>
            <a:r>
              <a:rPr lang="fr-FR" sz="1100" dirty="0" err="1" smtClean="0">
                <a:solidFill>
                  <a:schemeClr val="bg1"/>
                </a:solidFill>
              </a:rPr>
              <a:t>majority</a:t>
            </a:r>
            <a:r>
              <a:rPr lang="fr-FR" sz="1100" dirty="0" smtClean="0">
                <a:solidFill>
                  <a:schemeClr val="bg1"/>
                </a:solidFill>
              </a:rPr>
              <a:t> of the </a:t>
            </a:r>
            <a:r>
              <a:rPr lang="fr-FR" sz="1100" dirty="0" err="1" smtClean="0">
                <a:solidFill>
                  <a:schemeClr val="bg1"/>
                </a:solidFill>
              </a:rPr>
              <a:t>cells</a:t>
            </a:r>
            <a:r>
              <a:rPr lang="fr-FR" sz="1100" dirty="0" smtClean="0">
                <a:solidFill>
                  <a:schemeClr val="bg1"/>
                </a:solidFill>
              </a:rPr>
              <a:t>: </a:t>
            </a:r>
            <a:r>
              <a:rPr lang="fr-FR" sz="1100" dirty="0" err="1" smtClean="0">
                <a:solidFill>
                  <a:schemeClr val="bg1"/>
                </a:solidFill>
              </a:rPr>
              <a:t>they</a:t>
            </a:r>
            <a:r>
              <a:rPr lang="fr-FR" sz="1100" dirty="0" smtClean="0">
                <a:solidFill>
                  <a:schemeClr val="bg1"/>
                </a:solidFill>
              </a:rPr>
              <a:t> </a:t>
            </a:r>
            <a:r>
              <a:rPr lang="fr-FR" sz="1100" dirty="0" err="1" smtClean="0">
                <a:solidFill>
                  <a:schemeClr val="bg1"/>
                </a:solidFill>
              </a:rPr>
              <a:t>account</a:t>
            </a:r>
            <a:r>
              <a:rPr lang="fr-FR" sz="1100" dirty="0" smtClean="0">
                <a:solidFill>
                  <a:schemeClr val="bg1"/>
                </a:solidFill>
              </a:rPr>
              <a:t> 95 </a:t>
            </a:r>
            <a:r>
              <a:rPr lang="fr-FR" sz="1100" dirty="0">
                <a:solidFill>
                  <a:schemeClr val="bg1"/>
                </a:solidFill>
              </a:rPr>
              <a:t>% </a:t>
            </a:r>
            <a:r>
              <a:rPr lang="fr-FR" sz="1100" dirty="0" smtClean="0">
                <a:solidFill>
                  <a:schemeClr val="bg1"/>
                </a:solidFill>
              </a:rPr>
              <a:t>of </a:t>
            </a:r>
            <a:r>
              <a:rPr lang="fr-FR" sz="1100" dirty="0" err="1" smtClean="0">
                <a:solidFill>
                  <a:schemeClr val="bg1"/>
                </a:solidFill>
              </a:rPr>
              <a:t>cells</a:t>
            </a:r>
            <a:r>
              <a:rPr lang="fr-FR" sz="1100" dirty="0" smtClean="0">
                <a:solidFill>
                  <a:schemeClr val="bg1"/>
                </a:solidFill>
              </a:rPr>
              <a:t> in the </a:t>
            </a:r>
            <a:r>
              <a:rPr lang="fr-FR" sz="1100" dirty="0" err="1" smtClean="0">
                <a:solidFill>
                  <a:schemeClr val="bg1"/>
                </a:solidFill>
              </a:rPr>
              <a:t>epidermis</a:t>
            </a:r>
            <a:r>
              <a:rPr lang="fr-FR" sz="1100" dirty="0" smtClean="0">
                <a:solidFill>
                  <a:schemeClr val="bg1"/>
                </a:solidFill>
              </a:rPr>
              <a:t>. </a:t>
            </a:r>
            <a:endParaRPr lang="fr-FR" sz="1100" dirty="0">
              <a:solidFill>
                <a:schemeClr val="bg1"/>
              </a:solidFill>
            </a:endParaRPr>
          </a:p>
          <a:p>
            <a:pPr marL="361950" lvl="0" algn="just"/>
            <a:r>
              <a:rPr lang="fr-FR" sz="1100" dirty="0" err="1" smtClean="0">
                <a:solidFill>
                  <a:schemeClr val="bg1"/>
                </a:solidFill>
              </a:rPr>
              <a:t>They</a:t>
            </a:r>
            <a:r>
              <a:rPr lang="fr-FR" sz="1100" dirty="0" smtClean="0">
                <a:solidFill>
                  <a:schemeClr val="bg1"/>
                </a:solidFill>
              </a:rPr>
              <a:t> </a:t>
            </a:r>
            <a:r>
              <a:rPr lang="fr-FR" sz="1100" dirty="0" err="1" smtClean="0">
                <a:solidFill>
                  <a:schemeClr val="bg1"/>
                </a:solidFill>
              </a:rPr>
              <a:t>synthetize</a:t>
            </a:r>
            <a:r>
              <a:rPr lang="fr-FR" sz="1100" dirty="0" smtClean="0">
                <a:solidFill>
                  <a:schemeClr val="bg1"/>
                </a:solidFill>
              </a:rPr>
              <a:t> </a:t>
            </a:r>
            <a:r>
              <a:rPr lang="fr-FR" sz="1100" dirty="0" err="1" smtClean="0">
                <a:solidFill>
                  <a:schemeClr val="bg1"/>
                </a:solidFill>
              </a:rPr>
              <a:t>keratin</a:t>
            </a:r>
            <a:r>
              <a:rPr lang="fr-FR" sz="1100" dirty="0" smtClean="0">
                <a:solidFill>
                  <a:schemeClr val="bg1"/>
                </a:solidFill>
              </a:rPr>
              <a:t> and </a:t>
            </a:r>
            <a:r>
              <a:rPr lang="fr-FR" sz="1100" dirty="0" err="1" smtClean="0">
                <a:solidFill>
                  <a:schemeClr val="bg1"/>
                </a:solidFill>
              </a:rPr>
              <a:t>maintain</a:t>
            </a:r>
            <a:r>
              <a:rPr lang="fr-FR" sz="1100" dirty="0" smtClean="0">
                <a:solidFill>
                  <a:schemeClr val="bg1"/>
                </a:solidFill>
              </a:rPr>
              <a:t> </a:t>
            </a:r>
            <a:r>
              <a:rPr lang="fr-FR" sz="1100" dirty="0" err="1" smtClean="0">
                <a:solidFill>
                  <a:schemeClr val="bg1"/>
                </a:solidFill>
              </a:rPr>
              <a:t>moisture</a:t>
            </a:r>
            <a:r>
              <a:rPr lang="fr-FR" sz="1100" dirty="0" smtClean="0">
                <a:solidFill>
                  <a:schemeClr val="bg1"/>
                </a:solidFill>
              </a:rPr>
              <a:t> in the skin.</a:t>
            </a:r>
            <a:endParaRPr lang="fr-FR" sz="1100" dirty="0">
              <a:solidFill>
                <a:schemeClr val="bg1"/>
              </a:solidFill>
            </a:endParaRPr>
          </a:p>
          <a:p>
            <a:pPr marL="361950" lvl="0" algn="just"/>
            <a:r>
              <a:rPr lang="fr-FR" sz="1100" dirty="0" err="1" smtClean="0">
                <a:solidFill>
                  <a:schemeClr val="bg1"/>
                </a:solidFill>
              </a:rPr>
              <a:t>They</a:t>
            </a:r>
            <a:r>
              <a:rPr lang="fr-FR" sz="1100" dirty="0" smtClean="0">
                <a:solidFill>
                  <a:schemeClr val="bg1"/>
                </a:solidFill>
              </a:rPr>
              <a:t> </a:t>
            </a:r>
            <a:r>
              <a:rPr lang="fr-FR" sz="1100" dirty="0" err="1" smtClean="0">
                <a:solidFill>
                  <a:schemeClr val="bg1"/>
                </a:solidFill>
              </a:rPr>
              <a:t>play</a:t>
            </a:r>
            <a:r>
              <a:rPr lang="fr-FR" sz="1100" dirty="0" smtClean="0">
                <a:solidFill>
                  <a:schemeClr val="bg1"/>
                </a:solidFill>
              </a:rPr>
              <a:t> an important </a:t>
            </a:r>
            <a:r>
              <a:rPr lang="fr-FR" sz="1100" dirty="0" err="1" smtClean="0">
                <a:solidFill>
                  <a:schemeClr val="bg1"/>
                </a:solidFill>
              </a:rPr>
              <a:t>role</a:t>
            </a:r>
            <a:r>
              <a:rPr lang="fr-FR" sz="1100" dirty="0" smtClean="0">
                <a:solidFill>
                  <a:schemeClr val="bg1"/>
                </a:solidFill>
              </a:rPr>
              <a:t> </a:t>
            </a:r>
            <a:r>
              <a:rPr lang="fr-FR" sz="1100" dirty="0" err="1" smtClean="0">
                <a:solidFill>
                  <a:schemeClr val="bg1"/>
                </a:solidFill>
              </a:rPr>
              <a:t>during</a:t>
            </a:r>
            <a:r>
              <a:rPr lang="fr-FR" sz="1100" dirty="0" smtClean="0">
                <a:solidFill>
                  <a:schemeClr val="bg1"/>
                </a:solidFill>
              </a:rPr>
              <a:t> the cellular </a:t>
            </a:r>
            <a:r>
              <a:rPr lang="fr-FR" sz="1100" dirty="0" err="1" smtClean="0">
                <a:solidFill>
                  <a:schemeClr val="bg1"/>
                </a:solidFill>
              </a:rPr>
              <a:t>regeneration</a:t>
            </a:r>
            <a:r>
              <a:rPr lang="fr-FR" sz="1100" dirty="0" smtClean="0">
                <a:solidFill>
                  <a:schemeClr val="bg1"/>
                </a:solidFill>
              </a:rPr>
              <a:t> </a:t>
            </a:r>
            <a:r>
              <a:rPr lang="fr-FR" sz="1100" dirty="0" err="1" smtClean="0">
                <a:solidFill>
                  <a:schemeClr val="bg1"/>
                </a:solidFill>
              </a:rPr>
              <a:t>process</a:t>
            </a:r>
            <a:r>
              <a:rPr lang="fr-FR" sz="1100" dirty="0" smtClean="0">
                <a:solidFill>
                  <a:schemeClr val="bg1"/>
                </a:solidFill>
              </a:rPr>
              <a:t>.</a:t>
            </a:r>
            <a:endParaRPr lang="fr-FR" sz="1100" dirty="0">
              <a:solidFill>
                <a:schemeClr val="bg1"/>
              </a:solidFill>
            </a:endParaRPr>
          </a:p>
          <a:p>
            <a:pPr algn="just"/>
            <a:endParaRPr lang="fr-FR" sz="1100" b="1" dirty="0" smtClean="0">
              <a:solidFill>
                <a:schemeClr val="bg1"/>
              </a:solidFill>
            </a:endParaRPr>
          </a:p>
          <a:p>
            <a:pPr marL="361950" lvl="0" indent="-180975" algn="just">
              <a:buFont typeface="Century Gothic" pitchFamily="34" charset="0"/>
              <a:buChar char="-"/>
            </a:pPr>
            <a:r>
              <a:rPr lang="fr-FR" sz="1100" b="1" dirty="0" smtClean="0">
                <a:solidFill>
                  <a:schemeClr val="bg1"/>
                </a:solidFill>
              </a:rPr>
              <a:t>MELANOCYTES</a:t>
            </a:r>
          </a:p>
          <a:p>
            <a:pPr marL="361950" algn="just"/>
            <a:r>
              <a:rPr lang="fr-FR" sz="1100" dirty="0">
                <a:solidFill>
                  <a:schemeClr val="bg1"/>
                </a:solidFill>
              </a:rPr>
              <a:t>T</a:t>
            </a:r>
            <a:r>
              <a:rPr lang="fr-FR" sz="1100" dirty="0" smtClean="0">
                <a:solidFill>
                  <a:schemeClr val="bg1"/>
                </a:solidFill>
              </a:rPr>
              <a:t>he </a:t>
            </a:r>
            <a:r>
              <a:rPr lang="fr-FR" sz="1100" dirty="0" err="1" smtClean="0">
                <a:solidFill>
                  <a:schemeClr val="bg1"/>
                </a:solidFill>
              </a:rPr>
              <a:t>melanocytes</a:t>
            </a:r>
            <a:r>
              <a:rPr lang="fr-FR" sz="1100" dirty="0" smtClean="0">
                <a:solidFill>
                  <a:schemeClr val="bg1"/>
                </a:solidFill>
              </a:rPr>
              <a:t> </a:t>
            </a:r>
            <a:r>
              <a:rPr lang="en-US" sz="1100" dirty="0">
                <a:solidFill>
                  <a:schemeClr val="bg1"/>
                </a:solidFill>
                <a:sym typeface="Wingdings" pitchFamily="2" charset="2"/>
              </a:rPr>
              <a:t>are cells located in the deepest part of the epidermis at the basal layer level on the DEJ</a:t>
            </a:r>
            <a:r>
              <a:rPr lang="en-US" sz="1100" dirty="0" smtClean="0">
                <a:solidFill>
                  <a:schemeClr val="bg1"/>
                </a:solidFill>
                <a:sym typeface="Wingdings" pitchFamily="2" charset="2"/>
              </a:rPr>
              <a:t>.</a:t>
            </a:r>
            <a:r>
              <a:rPr lang="en-US" sz="1100" dirty="0">
                <a:solidFill>
                  <a:schemeClr val="bg1"/>
                </a:solidFill>
                <a:sym typeface="Wingdings" pitchFamily="2" charset="2"/>
              </a:rPr>
              <a:t> </a:t>
            </a:r>
            <a:endParaRPr lang="en-US" sz="1100" dirty="0" smtClean="0">
              <a:solidFill>
                <a:schemeClr val="bg1"/>
              </a:solidFill>
              <a:sym typeface="Wingdings" pitchFamily="2" charset="2"/>
            </a:endParaRPr>
          </a:p>
          <a:p>
            <a:pPr marL="361950" algn="just"/>
            <a:r>
              <a:rPr lang="en-US" sz="1100" dirty="0" smtClean="0">
                <a:solidFill>
                  <a:schemeClr val="bg1"/>
                </a:solidFill>
                <a:sym typeface="Wingdings" pitchFamily="2" charset="2"/>
              </a:rPr>
              <a:t>They </a:t>
            </a:r>
            <a:r>
              <a:rPr lang="en-US" sz="1100" dirty="0">
                <a:solidFill>
                  <a:schemeClr val="bg1"/>
                </a:solidFill>
                <a:sym typeface="Wingdings" pitchFamily="2" charset="2"/>
              </a:rPr>
              <a:t>produce melanin either spontaneously, as do deeper shaded skins, or after being stimulated by the sun’s ray, as for fair skins.  </a:t>
            </a:r>
          </a:p>
          <a:p>
            <a:pPr marL="361950" algn="just"/>
            <a:r>
              <a:rPr lang="fr-FR" sz="1100" b="1" dirty="0">
                <a:solidFill>
                  <a:schemeClr val="bg1"/>
                </a:solidFill>
              </a:rPr>
              <a:t> </a:t>
            </a:r>
          </a:p>
          <a:p>
            <a:pPr marL="361950" indent="-180975" algn="just">
              <a:buFont typeface="Century Gothic" pitchFamily="34" charset="0"/>
              <a:buChar char="-"/>
            </a:pPr>
            <a:r>
              <a:rPr lang="fr-FR" sz="1100" b="1" u="sng" dirty="0" smtClean="0">
                <a:solidFill>
                  <a:schemeClr val="bg1"/>
                </a:solidFill>
              </a:rPr>
              <a:t>Langerhans </a:t>
            </a:r>
            <a:r>
              <a:rPr lang="fr-FR" sz="1100" b="1" u="sng" dirty="0" err="1" smtClean="0">
                <a:solidFill>
                  <a:schemeClr val="bg1"/>
                </a:solidFill>
              </a:rPr>
              <a:t>Cells</a:t>
            </a:r>
            <a:r>
              <a:rPr lang="fr-FR" sz="1100" b="1" u="sng" dirty="0" smtClean="0">
                <a:solidFill>
                  <a:schemeClr val="bg1"/>
                </a:solidFill>
              </a:rPr>
              <a:t> </a:t>
            </a:r>
            <a:endParaRPr lang="fr-FR" sz="1100" b="1" dirty="0">
              <a:solidFill>
                <a:schemeClr val="bg1"/>
              </a:solidFill>
            </a:endParaRPr>
          </a:p>
          <a:p>
            <a:pPr marL="361950" indent="-180975" algn="just"/>
            <a:r>
              <a:rPr lang="fr-FR" sz="1100" dirty="0" smtClean="0">
                <a:solidFill>
                  <a:schemeClr val="bg1"/>
                </a:solidFill>
              </a:rPr>
              <a:t>	</a:t>
            </a:r>
            <a:r>
              <a:rPr lang="en-US" sz="1100" dirty="0">
                <a:solidFill>
                  <a:schemeClr val="bg1"/>
                </a:solidFill>
              </a:rPr>
              <a:t>They capture foreign substances, transmit messages to the immune system and participate in eliminating the "aggressor". </a:t>
            </a:r>
            <a:endParaRPr lang="en-US" sz="1100" dirty="0" smtClean="0">
              <a:solidFill>
                <a:schemeClr val="bg1"/>
              </a:solidFill>
            </a:endParaRPr>
          </a:p>
          <a:p>
            <a:pPr marL="361950" indent="-180975" algn="just"/>
            <a:endParaRPr lang="fr-FR" sz="1100" dirty="0">
              <a:solidFill>
                <a:schemeClr val="bg1"/>
              </a:solidFill>
            </a:endParaRPr>
          </a:p>
          <a:p>
            <a:pPr marL="361950" lvl="0" indent="-180975" algn="just">
              <a:buFont typeface="Century Gothic" pitchFamily="34" charset="0"/>
              <a:buChar char="-"/>
            </a:pPr>
            <a:r>
              <a:rPr lang="fr-FR" sz="1100" b="1" u="sng" dirty="0" err="1" smtClean="0">
                <a:solidFill>
                  <a:schemeClr val="bg1"/>
                </a:solidFill>
              </a:rPr>
              <a:t>Merkel</a:t>
            </a:r>
            <a:r>
              <a:rPr lang="fr-FR" sz="1100" b="1" u="sng" dirty="0" smtClean="0">
                <a:solidFill>
                  <a:schemeClr val="bg1"/>
                </a:solidFill>
              </a:rPr>
              <a:t> </a:t>
            </a:r>
            <a:r>
              <a:rPr lang="fr-FR" sz="1100" b="1" u="sng" dirty="0" err="1" smtClean="0">
                <a:solidFill>
                  <a:schemeClr val="bg1"/>
                </a:solidFill>
              </a:rPr>
              <a:t>Cells</a:t>
            </a:r>
            <a:r>
              <a:rPr lang="fr-FR" sz="1100" b="1" u="sng" dirty="0" smtClean="0">
                <a:solidFill>
                  <a:schemeClr val="bg1"/>
                </a:solidFill>
              </a:rPr>
              <a:t> </a:t>
            </a:r>
            <a:endParaRPr lang="fr-FR" sz="1100" b="1" dirty="0">
              <a:solidFill>
                <a:schemeClr val="bg1"/>
              </a:solidFill>
            </a:endParaRPr>
          </a:p>
          <a:p>
            <a:pPr marL="361950" lvl="0" algn="just"/>
            <a:r>
              <a:rPr lang="fr-FR" sz="1100" dirty="0">
                <a:solidFill>
                  <a:schemeClr val="bg1"/>
                </a:solidFill>
              </a:rPr>
              <a:t>T</a:t>
            </a:r>
            <a:r>
              <a:rPr lang="en-US" sz="1100" dirty="0" err="1" smtClean="0">
                <a:solidFill>
                  <a:schemeClr val="bg1"/>
                </a:solidFill>
              </a:rPr>
              <a:t>hese</a:t>
            </a:r>
            <a:r>
              <a:rPr lang="en-US" sz="1100" dirty="0" smtClean="0">
                <a:solidFill>
                  <a:schemeClr val="bg1"/>
                </a:solidFill>
              </a:rPr>
              <a:t> </a:t>
            </a:r>
            <a:r>
              <a:rPr lang="en-US" sz="1100" dirty="0">
                <a:solidFill>
                  <a:schemeClr val="bg1"/>
                </a:solidFill>
              </a:rPr>
              <a:t>cells are always in contact with a nerve ending. They play a role as sensory receptors (tactile sensitivity):  the sense of touch.</a:t>
            </a:r>
            <a:endParaRPr lang="fr-FR" sz="1100" dirty="0" smtClean="0">
              <a:solidFill>
                <a:schemeClr val="bg1"/>
              </a:solidFill>
            </a:endParaRPr>
          </a:p>
          <a:p>
            <a:pPr marL="361950" lvl="0" algn="just"/>
            <a:endParaRPr lang="fr-FR" sz="1100" dirty="0" smtClean="0">
              <a:solidFill>
                <a:schemeClr val="bg1"/>
              </a:solidFill>
            </a:endParaRPr>
          </a:p>
          <a:p>
            <a:pPr marL="177800" lvl="0" indent="-177800" algn="just">
              <a:buFont typeface="Wingdings" pitchFamily="2" charset="2"/>
              <a:buChar char="§"/>
            </a:pPr>
            <a:r>
              <a:rPr lang="fr-FR" sz="1100" b="1" dirty="0" smtClean="0">
                <a:solidFill>
                  <a:schemeClr val="bg1"/>
                </a:solidFill>
              </a:rPr>
              <a:t>The </a:t>
            </a:r>
            <a:r>
              <a:rPr lang="fr-FR" sz="1100" b="1" dirty="0" err="1" smtClean="0">
                <a:solidFill>
                  <a:schemeClr val="bg1"/>
                </a:solidFill>
              </a:rPr>
              <a:t>cells</a:t>
            </a:r>
            <a:r>
              <a:rPr lang="fr-FR" sz="1100" b="1" dirty="0" smtClean="0">
                <a:solidFill>
                  <a:schemeClr val="bg1"/>
                </a:solidFill>
              </a:rPr>
              <a:t> of the </a:t>
            </a:r>
            <a:r>
              <a:rPr lang="fr-FR" sz="1100" b="1" dirty="0" err="1" smtClean="0">
                <a:solidFill>
                  <a:schemeClr val="bg1"/>
                </a:solidFill>
              </a:rPr>
              <a:t>epidermis</a:t>
            </a:r>
            <a:r>
              <a:rPr lang="fr-FR" sz="1100" b="1" dirty="0" smtClean="0">
                <a:solidFill>
                  <a:schemeClr val="bg1"/>
                </a:solidFill>
              </a:rPr>
              <a:t> </a:t>
            </a:r>
            <a:r>
              <a:rPr lang="fr-FR" sz="1100" b="1" dirty="0" err="1" smtClean="0">
                <a:solidFill>
                  <a:schemeClr val="bg1"/>
                </a:solidFill>
              </a:rPr>
              <a:t>regenerate</a:t>
            </a:r>
            <a:r>
              <a:rPr lang="fr-FR" sz="1100" b="1" dirty="0" smtClean="0">
                <a:solidFill>
                  <a:schemeClr val="bg1"/>
                </a:solidFill>
              </a:rPr>
              <a:t> </a:t>
            </a:r>
            <a:r>
              <a:rPr lang="fr-FR" sz="1100" b="1" dirty="0" err="1" smtClean="0">
                <a:solidFill>
                  <a:schemeClr val="bg1"/>
                </a:solidFill>
              </a:rPr>
              <a:t>continuously</a:t>
            </a:r>
            <a:r>
              <a:rPr lang="fr-FR" sz="1100" b="1" dirty="0" smtClean="0">
                <a:solidFill>
                  <a:schemeClr val="bg1"/>
                </a:solidFill>
              </a:rPr>
              <a:t> (28 </a:t>
            </a:r>
            <a:r>
              <a:rPr lang="fr-FR" sz="1100" b="1" dirty="0" err="1" smtClean="0">
                <a:solidFill>
                  <a:schemeClr val="bg1"/>
                </a:solidFill>
              </a:rPr>
              <a:t>days</a:t>
            </a:r>
            <a:r>
              <a:rPr lang="fr-FR" sz="1100" b="1" dirty="0" smtClean="0">
                <a:solidFill>
                  <a:schemeClr val="bg1"/>
                </a:solidFill>
              </a:rPr>
              <a:t>) </a:t>
            </a:r>
            <a:r>
              <a:rPr lang="fr-FR" sz="1100" dirty="0" err="1" smtClean="0">
                <a:solidFill>
                  <a:schemeClr val="bg1"/>
                </a:solidFill>
              </a:rPr>
              <a:t>from</a:t>
            </a:r>
            <a:r>
              <a:rPr lang="fr-FR" sz="1100" dirty="0" smtClean="0">
                <a:solidFill>
                  <a:schemeClr val="bg1"/>
                </a:solidFill>
              </a:rPr>
              <a:t> a </a:t>
            </a:r>
            <a:r>
              <a:rPr lang="fr-FR" sz="1100" dirty="0" err="1" smtClean="0">
                <a:solidFill>
                  <a:schemeClr val="bg1"/>
                </a:solidFill>
              </a:rPr>
              <a:t>very</a:t>
            </a:r>
            <a:r>
              <a:rPr lang="fr-FR" sz="1100" dirty="0" smtClean="0">
                <a:solidFill>
                  <a:schemeClr val="bg1"/>
                </a:solidFill>
              </a:rPr>
              <a:t>  </a:t>
            </a:r>
            <a:r>
              <a:rPr lang="fr-FR" sz="1100" dirty="0" err="1" smtClean="0">
                <a:solidFill>
                  <a:schemeClr val="bg1"/>
                </a:solidFill>
              </a:rPr>
              <a:t>small</a:t>
            </a:r>
            <a:r>
              <a:rPr lang="fr-FR" sz="1100" dirty="0" smtClean="0">
                <a:solidFill>
                  <a:schemeClr val="bg1"/>
                </a:solidFill>
              </a:rPr>
              <a:t> </a:t>
            </a:r>
            <a:r>
              <a:rPr lang="fr-FR" sz="1100" dirty="0" err="1" smtClean="0">
                <a:solidFill>
                  <a:schemeClr val="bg1"/>
                </a:solidFill>
              </a:rPr>
              <a:t>number</a:t>
            </a:r>
            <a:r>
              <a:rPr lang="fr-FR" sz="1100" dirty="0" smtClean="0">
                <a:solidFill>
                  <a:schemeClr val="bg1"/>
                </a:solidFill>
              </a:rPr>
              <a:t> of </a:t>
            </a:r>
            <a:r>
              <a:rPr lang="fr-FR" sz="1100" dirty="0" err="1" smtClean="0">
                <a:solidFill>
                  <a:schemeClr val="bg1"/>
                </a:solidFill>
              </a:rPr>
              <a:t>cells</a:t>
            </a:r>
            <a:r>
              <a:rPr lang="fr-FR" sz="1100" dirty="0" smtClean="0">
                <a:solidFill>
                  <a:schemeClr val="bg1"/>
                </a:solidFill>
              </a:rPr>
              <a:t> </a:t>
            </a:r>
            <a:r>
              <a:rPr lang="fr-FR" sz="1100" dirty="0" err="1" smtClean="0">
                <a:solidFill>
                  <a:schemeClr val="bg1"/>
                </a:solidFill>
              </a:rPr>
              <a:t>called</a:t>
            </a:r>
            <a:r>
              <a:rPr lang="fr-FR" sz="1100" dirty="0" smtClean="0">
                <a:solidFill>
                  <a:schemeClr val="bg1"/>
                </a:solidFill>
              </a:rPr>
              <a:t> stem </a:t>
            </a:r>
            <a:r>
              <a:rPr lang="fr-FR" sz="1100" dirty="0" err="1" smtClean="0">
                <a:solidFill>
                  <a:schemeClr val="bg1"/>
                </a:solidFill>
              </a:rPr>
              <a:t>cells</a:t>
            </a:r>
            <a:r>
              <a:rPr lang="fr-FR" sz="1100" dirty="0" smtClean="0">
                <a:solidFill>
                  <a:schemeClr val="bg1"/>
                </a:solidFill>
              </a:rPr>
              <a:t>.</a:t>
            </a:r>
            <a:endParaRPr lang="fr-FR" sz="1100" dirty="0">
              <a:solidFill>
                <a:schemeClr val="bg1"/>
              </a:solidFill>
            </a:endParaRPr>
          </a:p>
        </p:txBody>
      </p:sp>
      <p:grpSp>
        <p:nvGrpSpPr>
          <p:cNvPr id="4" name="Groupe 3"/>
          <p:cNvGrpSpPr/>
          <p:nvPr/>
        </p:nvGrpSpPr>
        <p:grpSpPr>
          <a:xfrm>
            <a:off x="287075" y="1697690"/>
            <a:ext cx="1529380" cy="2010214"/>
            <a:chOff x="251520" y="1772816"/>
            <a:chExt cx="2798140" cy="3522382"/>
          </a:xfrm>
        </p:grpSpPr>
        <p:pic>
          <p:nvPicPr>
            <p:cNvPr id="5" name="Picture 2"/>
            <p:cNvPicPr>
              <a:picLocks noChangeAspect="1" noChangeArrowheads="1"/>
            </p:cNvPicPr>
            <p:nvPr/>
          </p:nvPicPr>
          <p:blipFill>
            <a:blip r:embed="rId3" cstate="print"/>
            <a:srcRect l="11341" t="11535" r="54652" b="19972"/>
            <a:stretch>
              <a:fillRect/>
            </a:stretch>
          </p:blipFill>
          <p:spPr bwMode="auto">
            <a:xfrm>
              <a:off x="251520" y="1772816"/>
              <a:ext cx="2798140" cy="352238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23528" y="1916833"/>
              <a:ext cx="2664296" cy="7920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 name="Groupe 21"/>
          <p:cNvGrpSpPr/>
          <p:nvPr/>
        </p:nvGrpSpPr>
        <p:grpSpPr>
          <a:xfrm>
            <a:off x="392769" y="4139952"/>
            <a:ext cx="1317990" cy="3935179"/>
            <a:chOff x="392769" y="4499992"/>
            <a:chExt cx="1317990" cy="3935179"/>
          </a:xfrm>
        </p:grpSpPr>
        <p:grpSp>
          <p:nvGrpSpPr>
            <p:cNvPr id="20" name="Groupe 19"/>
            <p:cNvGrpSpPr/>
            <p:nvPr/>
          </p:nvGrpSpPr>
          <p:grpSpPr>
            <a:xfrm>
              <a:off x="500973" y="4499992"/>
              <a:ext cx="1101584" cy="1152128"/>
              <a:chOff x="500973" y="4782014"/>
              <a:chExt cx="1101584" cy="1152128"/>
            </a:xfrm>
          </p:grpSpPr>
          <p:pic>
            <p:nvPicPr>
              <p:cNvPr id="8" name="Picture 2"/>
              <p:cNvPicPr>
                <a:picLocks noChangeAspect="1" noChangeArrowheads="1"/>
              </p:cNvPicPr>
              <p:nvPr/>
            </p:nvPicPr>
            <p:blipFill>
              <a:blip r:embed="rId4" cstate="print"/>
              <a:srcRect l="13435" t="14334" r="50975" b="25855"/>
              <a:stretch>
                <a:fillRect/>
              </a:stretch>
            </p:blipFill>
            <p:spPr bwMode="auto">
              <a:xfrm>
                <a:off x="611090" y="4782014"/>
                <a:ext cx="881351" cy="925714"/>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500973" y="5672532"/>
                <a:ext cx="1101584" cy="261610"/>
              </a:xfrm>
              <a:prstGeom prst="rect">
                <a:avLst/>
              </a:prstGeom>
              <a:noFill/>
            </p:spPr>
            <p:txBody>
              <a:bodyPr wrap="none" rtlCol="0">
                <a:spAutoFit/>
              </a:bodyPr>
              <a:lstStyle/>
              <a:p>
                <a:r>
                  <a:rPr lang="fr-FR" sz="1100" dirty="0" err="1" smtClean="0">
                    <a:solidFill>
                      <a:schemeClr val="bg1"/>
                    </a:solidFill>
                  </a:rPr>
                  <a:t>keratinocytes</a:t>
                </a:r>
                <a:endParaRPr lang="fr-FR" sz="1100" dirty="0">
                  <a:solidFill>
                    <a:schemeClr val="bg1"/>
                  </a:solidFill>
                </a:endParaRPr>
              </a:p>
            </p:txBody>
          </p:sp>
        </p:grpSp>
        <p:grpSp>
          <p:nvGrpSpPr>
            <p:cNvPr id="17" name="Groupe 16"/>
            <p:cNvGrpSpPr/>
            <p:nvPr/>
          </p:nvGrpSpPr>
          <p:grpSpPr>
            <a:xfrm>
              <a:off x="514599" y="5966574"/>
              <a:ext cx="1074333" cy="1053698"/>
              <a:chOff x="488172" y="6084168"/>
              <a:chExt cx="1074333" cy="1053698"/>
            </a:xfrm>
          </p:grpSpPr>
          <p:pic>
            <p:nvPicPr>
              <p:cNvPr id="10" name="Picture 2"/>
              <p:cNvPicPr>
                <a:picLocks noChangeAspect="1" noChangeArrowheads="1"/>
              </p:cNvPicPr>
              <p:nvPr/>
            </p:nvPicPr>
            <p:blipFill>
              <a:blip r:embed="rId5" cstate="print"/>
              <a:srcRect l="12256" t="14334" r="50975" b="30296"/>
              <a:stretch>
                <a:fillRect/>
              </a:stretch>
            </p:blipFill>
            <p:spPr bwMode="auto">
              <a:xfrm>
                <a:off x="589116" y="6084168"/>
                <a:ext cx="872444" cy="821124"/>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488172" y="6876256"/>
                <a:ext cx="1074333" cy="261610"/>
              </a:xfrm>
              <a:prstGeom prst="rect">
                <a:avLst/>
              </a:prstGeom>
              <a:noFill/>
            </p:spPr>
            <p:txBody>
              <a:bodyPr wrap="none" rtlCol="0">
                <a:spAutoFit/>
              </a:bodyPr>
              <a:lstStyle/>
              <a:p>
                <a:r>
                  <a:rPr lang="fr-FR" sz="1100" dirty="0" err="1" smtClean="0">
                    <a:solidFill>
                      <a:schemeClr val="bg1"/>
                    </a:solidFill>
                  </a:rPr>
                  <a:t>melanocytes</a:t>
                </a:r>
                <a:endParaRPr lang="fr-FR" sz="1100" dirty="0">
                  <a:solidFill>
                    <a:schemeClr val="bg1"/>
                  </a:solidFill>
                </a:endParaRPr>
              </a:p>
            </p:txBody>
          </p:sp>
        </p:grpSp>
        <p:grpSp>
          <p:nvGrpSpPr>
            <p:cNvPr id="19" name="Groupe 18"/>
            <p:cNvGrpSpPr/>
            <p:nvPr/>
          </p:nvGrpSpPr>
          <p:grpSpPr>
            <a:xfrm>
              <a:off x="392769" y="7354864"/>
              <a:ext cx="1317990" cy="1080307"/>
              <a:chOff x="392770" y="7308117"/>
              <a:chExt cx="1317990" cy="1080307"/>
            </a:xfrm>
          </p:grpSpPr>
          <p:pic>
            <p:nvPicPr>
              <p:cNvPr id="15" name="Picture 2"/>
              <p:cNvPicPr>
                <a:picLocks noChangeAspect="1" noChangeArrowheads="1"/>
              </p:cNvPicPr>
              <p:nvPr/>
            </p:nvPicPr>
            <p:blipFill>
              <a:blip r:embed="rId6" cstate="print"/>
              <a:srcRect l="12160" t="15315" r="50975" b="25855"/>
              <a:stretch>
                <a:fillRect/>
              </a:stretch>
            </p:blipFill>
            <p:spPr bwMode="auto">
              <a:xfrm>
                <a:off x="620688" y="7308117"/>
                <a:ext cx="866533" cy="864283"/>
              </a:xfrm>
              <a:prstGeom prst="rect">
                <a:avLst/>
              </a:prstGeom>
              <a:ln>
                <a:noFill/>
              </a:ln>
              <a:effectLst>
                <a:outerShdw blurRad="292100" dist="139700" dir="2700000" algn="tl" rotWithShape="0">
                  <a:srgbClr val="333333">
                    <a:alpha val="65000"/>
                  </a:srgbClr>
                </a:outerShdw>
              </a:effectLst>
            </p:spPr>
          </p:pic>
          <p:sp>
            <p:nvSpPr>
              <p:cNvPr id="18" name="ZoneTexte 17"/>
              <p:cNvSpPr txBox="1"/>
              <p:nvPr/>
            </p:nvSpPr>
            <p:spPr>
              <a:xfrm>
                <a:off x="392770" y="8126814"/>
                <a:ext cx="1317990" cy="261610"/>
              </a:xfrm>
              <a:prstGeom prst="rect">
                <a:avLst/>
              </a:prstGeom>
              <a:noFill/>
            </p:spPr>
            <p:txBody>
              <a:bodyPr wrap="none" rtlCol="0">
                <a:spAutoFit/>
              </a:bodyPr>
              <a:lstStyle/>
              <a:p>
                <a:pPr algn="ctr"/>
                <a:r>
                  <a:rPr lang="fr-FR" sz="1100" dirty="0" smtClean="0">
                    <a:solidFill>
                      <a:schemeClr val="bg1"/>
                    </a:solidFill>
                  </a:rPr>
                  <a:t>Langerhans </a:t>
                </a:r>
                <a:r>
                  <a:rPr lang="fr-FR" sz="1100" dirty="0" err="1" smtClean="0">
                    <a:solidFill>
                      <a:schemeClr val="bg1"/>
                    </a:solidFill>
                  </a:rPr>
                  <a:t>cells</a:t>
                </a:r>
                <a:endParaRPr lang="fr-FR" sz="1100" dirty="0">
                  <a:solidFill>
                    <a:schemeClr val="bg1"/>
                  </a:solidFill>
                </a:endParaRPr>
              </a:p>
            </p:txBody>
          </p:sp>
        </p:gr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EPIDERMIS</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THE DIFFERENT LAYERS</a:t>
            </a:r>
          </a:p>
        </p:txBody>
      </p:sp>
      <p:pic>
        <p:nvPicPr>
          <p:cNvPr id="4" name="Image 3"/>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0485" t="59179" r="26952" b="19225"/>
          <a:stretch/>
        </p:blipFill>
        <p:spPr>
          <a:xfrm>
            <a:off x="404664" y="2339752"/>
            <a:ext cx="6109237" cy="3180545"/>
          </a:xfrm>
          <a:prstGeom prst="rect">
            <a:avLst/>
          </a:prstGeom>
        </p:spPr>
      </p:pic>
      <p:sp>
        <p:nvSpPr>
          <p:cNvPr id="5" name="Rectangle 4"/>
          <p:cNvSpPr/>
          <p:nvPr/>
        </p:nvSpPr>
        <p:spPr>
          <a:xfrm>
            <a:off x="1556792" y="1475656"/>
            <a:ext cx="3730724" cy="369332"/>
          </a:xfrm>
          <a:prstGeom prst="rect">
            <a:avLst/>
          </a:prstGeom>
        </p:spPr>
        <p:txBody>
          <a:bodyPr wrap="square">
            <a:spAutoFit/>
          </a:bodyPr>
          <a:lstStyle/>
          <a:p>
            <a:r>
              <a:rPr lang="fr-FR" b="1" u="sng" dirty="0" smtClean="0">
                <a:solidFill>
                  <a:schemeClr val="bg1"/>
                </a:solidFill>
              </a:rPr>
              <a:t>THE 5 LAYERS OF THE EPIDERMIS</a:t>
            </a:r>
            <a:r>
              <a:rPr lang="fr-FR" sz="1600" dirty="0" smtClean="0">
                <a:solidFill>
                  <a:schemeClr val="bg1"/>
                </a:solidFill>
              </a:rPr>
              <a:t> </a:t>
            </a:r>
          </a:p>
        </p:txBody>
      </p:sp>
      <p:sp>
        <p:nvSpPr>
          <p:cNvPr id="6" name="Rectangle 5"/>
          <p:cNvSpPr/>
          <p:nvPr/>
        </p:nvSpPr>
        <p:spPr>
          <a:xfrm>
            <a:off x="260648" y="6715397"/>
            <a:ext cx="2160240" cy="1600438"/>
          </a:xfrm>
          <a:prstGeom prst="rect">
            <a:avLst/>
          </a:prstGeom>
          <a:ln>
            <a:solidFill>
              <a:schemeClr val="bg1"/>
            </a:solidFill>
          </a:ln>
        </p:spPr>
        <p:txBody>
          <a:bodyPr wrap="square">
            <a:spAutoFit/>
          </a:bodyPr>
          <a:lstStyle/>
          <a:p>
            <a:pPr marL="177800" indent="-177800"/>
            <a:r>
              <a:rPr lang="fr-FR" sz="1400" i="1" u="sng" dirty="0" err="1" smtClean="0">
                <a:solidFill>
                  <a:schemeClr val="bg1"/>
                </a:solidFill>
              </a:rPr>
              <a:t>Keratine</a:t>
            </a:r>
            <a:r>
              <a:rPr lang="fr-FR" sz="1400" i="1" dirty="0" smtClean="0">
                <a:solidFill>
                  <a:schemeClr val="bg1"/>
                </a:solidFill>
              </a:rPr>
              <a:t>:</a:t>
            </a:r>
          </a:p>
          <a:p>
            <a:pPr marL="177800" indent="-177800" algn="just"/>
            <a:endParaRPr lang="en-US" sz="1400" i="1" dirty="0">
              <a:solidFill>
                <a:schemeClr val="bg1"/>
              </a:solidFill>
            </a:endParaRPr>
          </a:p>
          <a:p>
            <a:pPr marL="177800" indent="-177800" algn="just"/>
            <a:r>
              <a:rPr lang="en-US" sz="1400" i="1" dirty="0">
                <a:solidFill>
                  <a:schemeClr val="bg1"/>
                </a:solidFill>
              </a:rPr>
              <a:t>F</a:t>
            </a:r>
            <a:r>
              <a:rPr lang="en-US" sz="1400" i="1" dirty="0" smtClean="0">
                <a:solidFill>
                  <a:schemeClr val="bg1"/>
                </a:solidFill>
              </a:rPr>
              <a:t>ibrous </a:t>
            </a:r>
            <a:r>
              <a:rPr lang="en-US" sz="1400" i="1" dirty="0">
                <a:solidFill>
                  <a:schemeClr val="bg1"/>
                </a:solidFill>
              </a:rPr>
              <a:t>protein </a:t>
            </a:r>
            <a:r>
              <a:rPr lang="en-US" sz="1400" i="1" dirty="0" smtClean="0">
                <a:solidFill>
                  <a:schemeClr val="bg1"/>
                </a:solidFill>
              </a:rPr>
              <a:t>that</a:t>
            </a:r>
          </a:p>
          <a:p>
            <a:pPr marL="177800" indent="-177800" algn="just"/>
            <a:r>
              <a:rPr lang="en-US" sz="1400" i="1" dirty="0" smtClean="0">
                <a:solidFill>
                  <a:schemeClr val="bg1"/>
                </a:solidFill>
              </a:rPr>
              <a:t>ensures </a:t>
            </a:r>
            <a:r>
              <a:rPr lang="en-US" sz="1400" i="1" dirty="0">
                <a:solidFill>
                  <a:schemeClr val="bg1"/>
                </a:solidFill>
              </a:rPr>
              <a:t>the </a:t>
            </a:r>
            <a:r>
              <a:rPr lang="en-US" sz="1400" i="1" dirty="0" smtClean="0">
                <a:solidFill>
                  <a:schemeClr val="bg1"/>
                </a:solidFill>
              </a:rPr>
              <a:t>skin’s</a:t>
            </a:r>
          </a:p>
          <a:p>
            <a:pPr marL="177800" indent="-177800" algn="just"/>
            <a:r>
              <a:rPr lang="en-US" sz="1400" i="1" dirty="0" smtClean="0">
                <a:solidFill>
                  <a:schemeClr val="bg1"/>
                </a:solidFill>
              </a:rPr>
              <a:t>impermeability and</a:t>
            </a:r>
          </a:p>
          <a:p>
            <a:pPr marL="177800" indent="-177800" algn="just"/>
            <a:r>
              <a:rPr lang="en-US" sz="1400" i="1" dirty="0" smtClean="0">
                <a:solidFill>
                  <a:schemeClr val="bg1"/>
                </a:solidFill>
              </a:rPr>
              <a:t>protection </a:t>
            </a:r>
            <a:r>
              <a:rPr lang="en-US" sz="1400" i="1" dirty="0">
                <a:solidFill>
                  <a:schemeClr val="bg1"/>
                </a:solidFill>
              </a:rPr>
              <a:t>against </a:t>
            </a:r>
            <a:r>
              <a:rPr lang="en-US" sz="1400" i="1" dirty="0" smtClean="0">
                <a:solidFill>
                  <a:schemeClr val="bg1"/>
                </a:solidFill>
              </a:rPr>
              <a:t>the</a:t>
            </a:r>
          </a:p>
          <a:p>
            <a:pPr marL="177800" indent="-177800" algn="just"/>
            <a:r>
              <a:rPr lang="en-US" sz="1400" i="1" dirty="0" smtClean="0">
                <a:solidFill>
                  <a:schemeClr val="bg1"/>
                </a:solidFill>
              </a:rPr>
              <a:t>external </a:t>
            </a:r>
            <a:r>
              <a:rPr lang="en-US" sz="1400" i="1" dirty="0">
                <a:solidFill>
                  <a:schemeClr val="bg1"/>
                </a:solidFill>
              </a:rPr>
              <a:t>environment</a:t>
            </a:r>
            <a:endParaRPr lang="fr-FR" sz="1400" i="1" dirty="0" smtClean="0">
              <a:solidFill>
                <a:schemeClr val="bg1"/>
              </a:solidFill>
            </a:endParaRPr>
          </a:p>
        </p:txBody>
      </p:sp>
      <p:sp>
        <p:nvSpPr>
          <p:cNvPr id="7" name="Rectangle 6"/>
          <p:cNvSpPr/>
          <p:nvPr/>
        </p:nvSpPr>
        <p:spPr>
          <a:xfrm>
            <a:off x="3140968" y="6715397"/>
            <a:ext cx="3429000" cy="1600438"/>
          </a:xfrm>
          <a:prstGeom prst="rect">
            <a:avLst/>
          </a:prstGeom>
          <a:ln>
            <a:solidFill>
              <a:schemeClr val="bg1"/>
            </a:solidFill>
          </a:ln>
        </p:spPr>
        <p:txBody>
          <a:bodyPr>
            <a:spAutoFit/>
          </a:bodyPr>
          <a:lstStyle/>
          <a:p>
            <a:r>
              <a:rPr lang="fr-FR" sz="1400" i="1" u="sng" dirty="0" err="1" smtClean="0">
                <a:solidFill>
                  <a:schemeClr val="bg1"/>
                </a:solidFill>
              </a:rPr>
              <a:t>Melanine</a:t>
            </a:r>
            <a:r>
              <a:rPr lang="fr-FR" sz="1400" i="1" u="sng" dirty="0" smtClean="0">
                <a:solidFill>
                  <a:schemeClr val="bg1"/>
                </a:solidFill>
              </a:rPr>
              <a:t>:</a:t>
            </a:r>
            <a:endParaRPr lang="fr-FR" sz="1400" i="1" dirty="0" smtClean="0">
              <a:solidFill>
                <a:schemeClr val="bg1"/>
              </a:solidFill>
            </a:endParaRPr>
          </a:p>
          <a:p>
            <a:endParaRPr lang="fr-FR" sz="1400" i="1" dirty="0" smtClean="0">
              <a:solidFill>
                <a:schemeClr val="bg1"/>
              </a:solidFill>
            </a:endParaRPr>
          </a:p>
          <a:p>
            <a:pPr algn="just"/>
            <a:r>
              <a:rPr lang="en-US" sz="1400" i="1" dirty="0" smtClean="0">
                <a:solidFill>
                  <a:schemeClr val="bg1"/>
                </a:solidFill>
              </a:rPr>
              <a:t>Pigment </a:t>
            </a:r>
            <a:r>
              <a:rPr lang="en-US" sz="1400" i="1" dirty="0">
                <a:solidFill>
                  <a:schemeClr val="bg1"/>
                </a:solidFill>
              </a:rPr>
              <a:t>that collects around the keratinocytes’ vital organs and absorbs Ultraviolet (UV) rays in order to protect the epidermis, giving the epidermis color</a:t>
            </a:r>
            <a:r>
              <a:rPr lang="en-US" sz="1400" i="1" dirty="0" smtClean="0">
                <a:solidFill>
                  <a:schemeClr val="bg1"/>
                </a:solidFill>
              </a:rPr>
              <a:t>.</a:t>
            </a:r>
            <a:endParaRPr lang="en-US" sz="1400" i="1" dirty="0">
              <a:solidFill>
                <a:schemeClr val="bg1"/>
              </a:solidFill>
            </a:endParaRPr>
          </a:p>
        </p:txBody>
      </p:sp>
      <p:sp>
        <p:nvSpPr>
          <p:cNvPr id="8" name="ZoneTexte 7"/>
          <p:cNvSpPr txBox="1"/>
          <p:nvPr/>
        </p:nvSpPr>
        <p:spPr>
          <a:xfrm>
            <a:off x="659479" y="5796136"/>
            <a:ext cx="5599610" cy="338554"/>
          </a:xfrm>
          <a:prstGeom prst="rect">
            <a:avLst/>
          </a:prstGeom>
          <a:noFill/>
        </p:spPr>
        <p:txBody>
          <a:bodyPr wrap="none" rtlCol="0">
            <a:spAutoFit/>
          </a:bodyPr>
          <a:lstStyle/>
          <a:p>
            <a:pPr algn="ctr"/>
            <a:r>
              <a:rPr lang="fr-FR" sz="1600" b="1" dirty="0" smtClean="0">
                <a:solidFill>
                  <a:srgbClr val="FF0000"/>
                </a:solidFill>
              </a:rPr>
              <a:t>CELLS TO REMEMBER: KERATINOCYTES &amp; MELANOCYTES</a:t>
            </a:r>
            <a:endParaRPr lang="fr-FR" sz="1600" b="1" dirty="0">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EPIDERMIS</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THE DIFFERENT LAYERS</a:t>
            </a:r>
          </a:p>
        </p:txBody>
      </p:sp>
      <p:sp>
        <p:nvSpPr>
          <p:cNvPr id="3" name="ZoneTexte 2"/>
          <p:cNvSpPr txBox="1"/>
          <p:nvPr/>
        </p:nvSpPr>
        <p:spPr>
          <a:xfrm>
            <a:off x="1988840" y="1259632"/>
            <a:ext cx="4824536" cy="7571303"/>
          </a:xfrm>
          <a:prstGeom prst="rect">
            <a:avLst/>
          </a:prstGeom>
          <a:noFill/>
        </p:spPr>
        <p:txBody>
          <a:bodyPr wrap="square" rtlCol="0">
            <a:spAutoFit/>
          </a:bodyPr>
          <a:lstStyle/>
          <a:p>
            <a:endParaRPr lang="fr-FR" sz="1200" b="1" u="sng" dirty="0" smtClean="0">
              <a:solidFill>
                <a:schemeClr val="bg1"/>
              </a:solidFill>
            </a:endParaRPr>
          </a:p>
          <a:p>
            <a:pPr algn="just"/>
            <a:r>
              <a:rPr lang="fr-FR" sz="1200" b="1" u="sng" dirty="0" smtClean="0">
                <a:solidFill>
                  <a:schemeClr val="bg1"/>
                </a:solidFill>
              </a:rPr>
              <a:t>THE EPIDERMIS IS MADE UP OF 5 LAYERS OF CELLS</a:t>
            </a:r>
            <a:r>
              <a:rPr lang="fr-FR" sz="1100" b="1" dirty="0" smtClean="0">
                <a:solidFill>
                  <a:schemeClr val="bg1"/>
                </a:solidFill>
              </a:rPr>
              <a:t>:</a:t>
            </a:r>
            <a:r>
              <a:rPr lang="fr-FR" sz="1100" dirty="0" smtClean="0">
                <a:solidFill>
                  <a:schemeClr val="bg1"/>
                </a:solidFill>
              </a:rPr>
              <a:t> </a:t>
            </a:r>
          </a:p>
          <a:p>
            <a:pPr algn="just"/>
            <a:endParaRPr lang="fr-FR" sz="1100" dirty="0">
              <a:solidFill>
                <a:schemeClr val="bg1"/>
              </a:solidFill>
            </a:endParaRPr>
          </a:p>
          <a:p>
            <a:pPr marL="177800" lvl="0" indent="-177800" algn="just">
              <a:buFont typeface="Wingdings" pitchFamily="2" charset="2"/>
              <a:buChar char="§"/>
            </a:pPr>
            <a:r>
              <a:rPr lang="fr-FR" sz="1100" b="1" dirty="0" smtClean="0">
                <a:solidFill>
                  <a:schemeClr val="bg1"/>
                </a:solidFill>
              </a:rPr>
              <a:t>The basal layer or the germinative layer. </a:t>
            </a:r>
            <a:endParaRPr lang="fr-FR" sz="1100" dirty="0">
              <a:solidFill>
                <a:schemeClr val="bg1"/>
              </a:solidFill>
            </a:endParaRPr>
          </a:p>
          <a:p>
            <a:pPr marL="355600" lvl="0" indent="-177800" algn="just">
              <a:buFont typeface="Century Gothic" pitchFamily="34" charset="0"/>
              <a:buChar char="-"/>
            </a:pPr>
            <a:r>
              <a:rPr lang="en-US" sz="1100" dirty="0" smtClean="0">
                <a:solidFill>
                  <a:schemeClr val="bg1"/>
                </a:solidFill>
              </a:rPr>
              <a:t>It </a:t>
            </a:r>
            <a:r>
              <a:rPr lang="en-US" sz="1100" dirty="0">
                <a:solidFill>
                  <a:schemeClr val="bg1"/>
                </a:solidFill>
              </a:rPr>
              <a:t>is the deepest layer in the </a:t>
            </a:r>
            <a:r>
              <a:rPr lang="en-US" sz="1100" dirty="0" smtClean="0">
                <a:solidFill>
                  <a:schemeClr val="bg1"/>
                </a:solidFill>
              </a:rPr>
              <a:t>epidermis.</a:t>
            </a:r>
          </a:p>
          <a:p>
            <a:pPr marL="355600" lvl="0" indent="-177800" algn="just">
              <a:buFont typeface="Century Gothic" pitchFamily="34" charset="0"/>
              <a:buChar char="-"/>
            </a:pPr>
            <a:r>
              <a:rPr lang="en-US" sz="1100" dirty="0" smtClean="0">
                <a:solidFill>
                  <a:schemeClr val="bg1"/>
                </a:solidFill>
              </a:rPr>
              <a:t>It </a:t>
            </a:r>
            <a:r>
              <a:rPr lang="en-US" sz="1100" dirty="0">
                <a:solidFill>
                  <a:schemeClr val="bg1"/>
                </a:solidFill>
              </a:rPr>
              <a:t>is located at the dermal-epidermal junction </a:t>
            </a:r>
            <a:r>
              <a:rPr lang="en-US" sz="1100" dirty="0" smtClean="0">
                <a:solidFill>
                  <a:schemeClr val="bg1"/>
                </a:solidFill>
              </a:rPr>
              <a:t>level.</a:t>
            </a:r>
          </a:p>
          <a:p>
            <a:pPr marL="355600" lvl="0" indent="-177800" algn="just">
              <a:buFont typeface="Century Gothic" pitchFamily="34" charset="0"/>
              <a:buChar char="-"/>
            </a:pPr>
            <a:r>
              <a:rPr lang="en-US" sz="1100" dirty="0" smtClean="0">
                <a:solidFill>
                  <a:schemeClr val="bg1"/>
                </a:solidFill>
              </a:rPr>
              <a:t>It </a:t>
            </a:r>
            <a:r>
              <a:rPr lang="en-US" sz="1100" dirty="0">
                <a:solidFill>
                  <a:schemeClr val="bg1"/>
                </a:solidFill>
              </a:rPr>
              <a:t>is the area where keratinocytes multiply. The cells constantly multiply in this area to feed the upper layers of the epidermis.</a:t>
            </a:r>
          </a:p>
          <a:p>
            <a:pPr marL="355600" lvl="0" indent="-177800" algn="just">
              <a:buFont typeface="Century Gothic" pitchFamily="34" charset="0"/>
              <a:buChar char="-"/>
            </a:pPr>
            <a:endParaRPr lang="fr-FR" sz="1100" dirty="0" smtClean="0">
              <a:solidFill>
                <a:schemeClr val="bg1"/>
              </a:solidFill>
            </a:endParaRPr>
          </a:p>
          <a:p>
            <a:pPr marL="355600" lvl="0" indent="-177800" algn="just"/>
            <a:endParaRPr lang="fr-FR" sz="1100" dirty="0">
              <a:solidFill>
                <a:schemeClr val="bg1"/>
              </a:solidFill>
            </a:endParaRPr>
          </a:p>
          <a:p>
            <a:pPr lvl="0" indent="177800" algn="just">
              <a:buFont typeface="Wingdings" pitchFamily="2" charset="2"/>
              <a:buChar char="§"/>
            </a:pPr>
            <a:r>
              <a:rPr lang="fr-FR" sz="1100" b="1" dirty="0" smtClean="0">
                <a:solidFill>
                  <a:schemeClr val="bg1"/>
                </a:solidFill>
              </a:rPr>
              <a:t>The </a:t>
            </a:r>
            <a:r>
              <a:rPr lang="fr-FR" sz="1100" b="1" dirty="0" err="1" smtClean="0">
                <a:solidFill>
                  <a:schemeClr val="bg1"/>
                </a:solidFill>
              </a:rPr>
              <a:t>Malpighian</a:t>
            </a:r>
            <a:r>
              <a:rPr lang="fr-FR" sz="1100" b="1" dirty="0" smtClean="0">
                <a:solidFill>
                  <a:schemeClr val="bg1"/>
                </a:solidFill>
              </a:rPr>
              <a:t> layer or </a:t>
            </a:r>
            <a:r>
              <a:rPr lang="fr-FR" sz="1100" b="1" dirty="0" err="1" smtClean="0">
                <a:solidFill>
                  <a:schemeClr val="bg1"/>
                </a:solidFill>
              </a:rPr>
              <a:t>prickly</a:t>
            </a:r>
            <a:r>
              <a:rPr lang="fr-FR" sz="1100" b="1" dirty="0" smtClean="0">
                <a:solidFill>
                  <a:schemeClr val="bg1"/>
                </a:solidFill>
              </a:rPr>
              <a:t> layer </a:t>
            </a:r>
            <a:endParaRPr lang="fr-FR" sz="1100" dirty="0">
              <a:solidFill>
                <a:schemeClr val="bg1"/>
              </a:solidFill>
            </a:endParaRPr>
          </a:p>
          <a:p>
            <a:pPr marL="355600" lvl="0" indent="-177800" algn="just">
              <a:buFont typeface="Century Gothic" pitchFamily="34" charset="0"/>
              <a:buChar char="-"/>
            </a:pPr>
            <a:r>
              <a:rPr lang="en-US" sz="1100" dirty="0" smtClean="0">
                <a:solidFill>
                  <a:schemeClr val="bg1"/>
                </a:solidFill>
              </a:rPr>
              <a:t>It </a:t>
            </a:r>
            <a:r>
              <a:rPr lang="en-US" sz="1100" dirty="0">
                <a:solidFill>
                  <a:schemeClr val="bg1"/>
                </a:solidFill>
              </a:rPr>
              <a:t>is located above the basal layer. </a:t>
            </a:r>
            <a:endParaRPr lang="en-US" sz="1100" dirty="0" smtClean="0">
              <a:solidFill>
                <a:schemeClr val="bg1"/>
              </a:solidFill>
            </a:endParaRPr>
          </a:p>
          <a:p>
            <a:pPr marL="355600" lvl="0" indent="-177800" algn="just">
              <a:buFont typeface="Century Gothic" pitchFamily="34" charset="0"/>
              <a:buChar char="-"/>
            </a:pPr>
            <a:r>
              <a:rPr lang="en-US" sz="1100" dirty="0" smtClean="0">
                <a:solidFill>
                  <a:schemeClr val="bg1"/>
                </a:solidFill>
              </a:rPr>
              <a:t>The </a:t>
            </a:r>
            <a:r>
              <a:rPr lang="en-US" sz="1100" dirty="0">
                <a:solidFill>
                  <a:schemeClr val="bg1"/>
                </a:solidFill>
              </a:rPr>
              <a:t>Langerhans cells, or "alarm signal" cells, are found in this layer.</a:t>
            </a:r>
          </a:p>
          <a:p>
            <a:pPr marL="355600" lvl="0" indent="-177800" algn="just">
              <a:buFont typeface="Century Gothic" pitchFamily="34" charset="0"/>
              <a:buChar char="-"/>
            </a:pPr>
            <a:endParaRPr lang="fr-FR" sz="1100" dirty="0" smtClean="0">
              <a:solidFill>
                <a:schemeClr val="bg1"/>
              </a:solidFill>
            </a:endParaRPr>
          </a:p>
          <a:p>
            <a:pPr marL="355600" lvl="0" indent="-177800" algn="just">
              <a:buFont typeface="Century Gothic" pitchFamily="34" charset="0"/>
              <a:buChar char="-"/>
            </a:pPr>
            <a:endParaRPr lang="fr-FR" sz="1100" dirty="0">
              <a:solidFill>
                <a:schemeClr val="bg1"/>
              </a:solidFill>
            </a:endParaRPr>
          </a:p>
          <a:p>
            <a:pPr algn="just"/>
            <a:r>
              <a:rPr lang="fr-FR" sz="1100" dirty="0">
                <a:solidFill>
                  <a:schemeClr val="bg1"/>
                </a:solidFill>
              </a:rPr>
              <a:t> </a:t>
            </a:r>
          </a:p>
          <a:p>
            <a:pPr marL="177800" lvl="0" indent="-177800" algn="just">
              <a:buFont typeface="Wingdings" pitchFamily="2" charset="2"/>
              <a:buChar char="§"/>
            </a:pPr>
            <a:r>
              <a:rPr lang="fr-FR" sz="1100" b="1" dirty="0" smtClean="0">
                <a:solidFill>
                  <a:schemeClr val="bg1"/>
                </a:solidFill>
              </a:rPr>
              <a:t>The </a:t>
            </a:r>
            <a:r>
              <a:rPr lang="fr-FR" sz="1100" b="1" dirty="0" err="1" smtClean="0">
                <a:solidFill>
                  <a:schemeClr val="bg1"/>
                </a:solidFill>
              </a:rPr>
              <a:t>Granulosum</a:t>
            </a:r>
            <a:r>
              <a:rPr lang="fr-FR" sz="1100" b="1" dirty="0" smtClean="0">
                <a:solidFill>
                  <a:schemeClr val="bg1"/>
                </a:solidFill>
              </a:rPr>
              <a:t> layer</a:t>
            </a:r>
            <a:endParaRPr lang="fr-FR" sz="1100" dirty="0">
              <a:solidFill>
                <a:schemeClr val="bg1"/>
              </a:solidFill>
            </a:endParaRPr>
          </a:p>
          <a:p>
            <a:pPr marL="355600" indent="-177800" algn="just">
              <a:buFont typeface="Century Gothic" pitchFamily="34" charset="0"/>
              <a:buChar char="-"/>
            </a:pPr>
            <a:r>
              <a:rPr lang="en-US" sz="1100" dirty="0" smtClean="0">
                <a:solidFill>
                  <a:schemeClr val="bg1"/>
                </a:solidFill>
              </a:rPr>
              <a:t>It </a:t>
            </a:r>
            <a:r>
              <a:rPr lang="en-US" sz="1100" dirty="0">
                <a:solidFill>
                  <a:schemeClr val="bg1"/>
                </a:solidFill>
              </a:rPr>
              <a:t>is located above </a:t>
            </a:r>
            <a:r>
              <a:rPr lang="en-US" sz="1100" dirty="0" smtClean="0">
                <a:solidFill>
                  <a:schemeClr val="bg1"/>
                </a:solidFill>
              </a:rPr>
              <a:t>the </a:t>
            </a:r>
            <a:r>
              <a:rPr lang="en-US" sz="1100" dirty="0" err="1" smtClean="0">
                <a:solidFill>
                  <a:schemeClr val="bg1"/>
                </a:solidFill>
              </a:rPr>
              <a:t>Malpighian</a:t>
            </a:r>
            <a:r>
              <a:rPr lang="en-US" sz="1100" dirty="0" smtClean="0">
                <a:solidFill>
                  <a:schemeClr val="bg1"/>
                </a:solidFill>
              </a:rPr>
              <a:t> layer </a:t>
            </a:r>
            <a:r>
              <a:rPr lang="en-US" sz="1100" dirty="0">
                <a:solidFill>
                  <a:schemeClr val="bg1"/>
                </a:solidFill>
              </a:rPr>
              <a:t>and is made up of 2 to 3 layers of keratinocytes.</a:t>
            </a:r>
          </a:p>
          <a:p>
            <a:pPr marL="355600" indent="-177800" algn="just">
              <a:buFont typeface="Century Gothic" pitchFamily="34" charset="0"/>
              <a:buChar char="-"/>
            </a:pPr>
            <a:endParaRPr lang="fr-FR" sz="1100" dirty="0" smtClean="0">
              <a:solidFill>
                <a:schemeClr val="bg1"/>
              </a:solidFill>
            </a:endParaRPr>
          </a:p>
          <a:p>
            <a:pPr marL="355600" indent="-177800" algn="just">
              <a:buFont typeface="Century Gothic" pitchFamily="34" charset="0"/>
              <a:buChar char="-"/>
            </a:pPr>
            <a:endParaRPr lang="fr-FR" sz="1100" dirty="0">
              <a:solidFill>
                <a:schemeClr val="bg1"/>
              </a:solidFill>
            </a:endParaRPr>
          </a:p>
          <a:p>
            <a:pPr marL="177800" lvl="0" indent="-177800" algn="just">
              <a:buFont typeface="Wingdings" pitchFamily="2" charset="2"/>
              <a:buChar char="§"/>
            </a:pPr>
            <a:endParaRPr lang="fr-FR" sz="1100" b="1" dirty="0" smtClean="0">
              <a:solidFill>
                <a:schemeClr val="bg1"/>
              </a:solidFill>
            </a:endParaRPr>
          </a:p>
          <a:p>
            <a:pPr marL="177800" lvl="0" indent="-177800" algn="just">
              <a:buFont typeface="Wingdings" pitchFamily="2" charset="2"/>
              <a:buChar char="§"/>
            </a:pPr>
            <a:endParaRPr lang="fr-FR" sz="1100" b="1" dirty="0" smtClean="0">
              <a:solidFill>
                <a:schemeClr val="bg1"/>
              </a:solidFill>
            </a:endParaRPr>
          </a:p>
          <a:p>
            <a:pPr marL="177800" lvl="0" indent="-177800" algn="just">
              <a:buFont typeface="Wingdings" pitchFamily="2" charset="2"/>
              <a:buChar char="§"/>
            </a:pPr>
            <a:endParaRPr lang="fr-FR" sz="1100" b="1" dirty="0">
              <a:solidFill>
                <a:schemeClr val="bg1"/>
              </a:solidFill>
            </a:endParaRPr>
          </a:p>
          <a:p>
            <a:pPr marL="177800" lvl="0" indent="-177800" algn="just">
              <a:buFont typeface="Wingdings" pitchFamily="2" charset="2"/>
              <a:buChar char="§"/>
            </a:pPr>
            <a:r>
              <a:rPr lang="fr-FR" sz="1100" b="1" dirty="0" smtClean="0">
                <a:solidFill>
                  <a:schemeClr val="bg1"/>
                </a:solidFill>
              </a:rPr>
              <a:t>The Horny layer or </a:t>
            </a:r>
            <a:r>
              <a:rPr lang="fr-FR" sz="1100" b="1" dirty="0" err="1" smtClean="0">
                <a:solidFill>
                  <a:schemeClr val="bg1"/>
                </a:solidFill>
              </a:rPr>
              <a:t>corneum</a:t>
            </a:r>
            <a:r>
              <a:rPr lang="fr-FR" sz="1100" b="1" dirty="0" smtClean="0">
                <a:solidFill>
                  <a:schemeClr val="bg1"/>
                </a:solidFill>
              </a:rPr>
              <a:t> layer</a:t>
            </a:r>
            <a:endParaRPr lang="fr-FR" sz="1100" dirty="0">
              <a:solidFill>
                <a:schemeClr val="bg1"/>
              </a:solidFill>
            </a:endParaRPr>
          </a:p>
          <a:p>
            <a:pPr marL="355600" lvl="0" indent="-177800" algn="just">
              <a:buFont typeface="Century Gothic" pitchFamily="34" charset="0"/>
              <a:buChar char="-"/>
            </a:pPr>
            <a:r>
              <a:rPr lang="en-US" sz="1100" dirty="0" smtClean="0">
                <a:solidFill>
                  <a:schemeClr val="bg1"/>
                </a:solidFill>
              </a:rPr>
              <a:t>It </a:t>
            </a:r>
            <a:r>
              <a:rPr lang="en-US" sz="1100" dirty="0">
                <a:solidFill>
                  <a:schemeClr val="bg1"/>
                </a:solidFill>
              </a:rPr>
              <a:t>is the last layer of the epidermis that is in contact with the external </a:t>
            </a:r>
            <a:r>
              <a:rPr lang="en-US" sz="1100" dirty="0" smtClean="0">
                <a:solidFill>
                  <a:schemeClr val="bg1"/>
                </a:solidFill>
              </a:rPr>
              <a:t>environment.</a:t>
            </a:r>
          </a:p>
          <a:p>
            <a:pPr marL="355600" lvl="0" indent="-177800" algn="just">
              <a:buFont typeface="Century Gothic" pitchFamily="34" charset="0"/>
              <a:buChar char="-"/>
            </a:pPr>
            <a:r>
              <a:rPr lang="en-US" sz="1100" dirty="0" smtClean="0">
                <a:solidFill>
                  <a:schemeClr val="bg1"/>
                </a:solidFill>
              </a:rPr>
              <a:t>Its </a:t>
            </a:r>
            <a:r>
              <a:rPr lang="en-US" sz="1100" dirty="0">
                <a:solidFill>
                  <a:schemeClr val="bg1"/>
                </a:solidFill>
              </a:rPr>
              <a:t>role is to ensure final protection for the skin: barrier effect between the outside and inside of the </a:t>
            </a:r>
            <a:r>
              <a:rPr lang="en-US" sz="1100" dirty="0" smtClean="0">
                <a:solidFill>
                  <a:schemeClr val="bg1"/>
                </a:solidFill>
              </a:rPr>
              <a:t>body.</a:t>
            </a:r>
          </a:p>
          <a:p>
            <a:pPr marL="355600" lvl="0" indent="-177800" algn="just">
              <a:buFont typeface="Century Gothic" pitchFamily="34" charset="0"/>
              <a:buChar char="-"/>
            </a:pPr>
            <a:r>
              <a:rPr lang="en-US" sz="1100" dirty="0" smtClean="0">
                <a:solidFill>
                  <a:schemeClr val="bg1"/>
                </a:solidFill>
              </a:rPr>
              <a:t>It </a:t>
            </a:r>
            <a:r>
              <a:rPr lang="en-US" sz="1100" dirty="0">
                <a:solidFill>
                  <a:schemeClr val="bg1"/>
                </a:solidFill>
              </a:rPr>
              <a:t>has 2 parts: the compact </a:t>
            </a:r>
            <a:r>
              <a:rPr lang="en-US" sz="1100" dirty="0" err="1">
                <a:solidFill>
                  <a:schemeClr val="bg1"/>
                </a:solidFill>
              </a:rPr>
              <a:t>corneum</a:t>
            </a:r>
            <a:r>
              <a:rPr lang="en-US" sz="1100" dirty="0">
                <a:solidFill>
                  <a:schemeClr val="bg1"/>
                </a:solidFill>
              </a:rPr>
              <a:t> and the </a:t>
            </a:r>
            <a:r>
              <a:rPr lang="en-US" sz="1100" dirty="0" err="1">
                <a:solidFill>
                  <a:schemeClr val="bg1"/>
                </a:solidFill>
              </a:rPr>
              <a:t>desquamative</a:t>
            </a:r>
            <a:r>
              <a:rPr lang="en-US" sz="1100" dirty="0">
                <a:solidFill>
                  <a:schemeClr val="bg1"/>
                </a:solidFill>
              </a:rPr>
              <a:t>, disjointed </a:t>
            </a:r>
            <a:r>
              <a:rPr lang="en-US" sz="1100" dirty="0" err="1">
                <a:solidFill>
                  <a:schemeClr val="bg1"/>
                </a:solidFill>
              </a:rPr>
              <a:t>corneum</a:t>
            </a:r>
            <a:r>
              <a:rPr lang="en-US" sz="1100" dirty="0">
                <a:solidFill>
                  <a:schemeClr val="bg1"/>
                </a:solidFill>
              </a:rPr>
              <a:t>.</a:t>
            </a:r>
          </a:p>
          <a:p>
            <a:pPr algn="just"/>
            <a:endParaRPr lang="fr-FR" sz="1100" dirty="0" smtClean="0">
              <a:solidFill>
                <a:schemeClr val="bg1"/>
              </a:solidFill>
            </a:endParaRPr>
          </a:p>
          <a:p>
            <a:pPr algn="just"/>
            <a:endParaRPr lang="fr-FR" sz="1100" dirty="0">
              <a:solidFill>
                <a:schemeClr val="bg1"/>
              </a:solidFill>
            </a:endParaRPr>
          </a:p>
          <a:p>
            <a:pPr marL="177800" lvl="0" algn="just"/>
            <a:r>
              <a:rPr lang="fr-FR" sz="1100" u="sng" dirty="0" smtClean="0">
                <a:solidFill>
                  <a:schemeClr val="bg1"/>
                </a:solidFill>
              </a:rPr>
              <a:t>The </a:t>
            </a:r>
            <a:r>
              <a:rPr lang="fr-FR" sz="1100" u="sng" dirty="0" err="1" smtClean="0">
                <a:solidFill>
                  <a:schemeClr val="bg1"/>
                </a:solidFill>
              </a:rPr>
              <a:t>horny</a:t>
            </a:r>
            <a:r>
              <a:rPr lang="fr-FR" sz="1100" u="sng" dirty="0" smtClean="0">
                <a:solidFill>
                  <a:schemeClr val="bg1"/>
                </a:solidFill>
              </a:rPr>
              <a:t>  layer </a:t>
            </a:r>
            <a:r>
              <a:rPr lang="fr-FR" sz="1100" u="sng" dirty="0" err="1" smtClean="0">
                <a:solidFill>
                  <a:schemeClr val="bg1"/>
                </a:solidFill>
              </a:rPr>
              <a:t>is</a:t>
            </a:r>
            <a:r>
              <a:rPr lang="fr-FR" sz="1100" u="sng" dirty="0" smtClean="0">
                <a:solidFill>
                  <a:schemeClr val="bg1"/>
                </a:solidFill>
              </a:rPr>
              <a:t> </a:t>
            </a:r>
            <a:r>
              <a:rPr lang="fr-FR" sz="1100" u="sng" dirty="0" err="1" smtClean="0">
                <a:solidFill>
                  <a:schemeClr val="bg1"/>
                </a:solidFill>
              </a:rPr>
              <a:t>coaed</a:t>
            </a:r>
            <a:r>
              <a:rPr lang="fr-FR" sz="1100" u="sng" dirty="0" smtClean="0">
                <a:solidFill>
                  <a:schemeClr val="bg1"/>
                </a:solidFill>
              </a:rPr>
              <a:t> of  </a:t>
            </a:r>
            <a:r>
              <a:rPr lang="fr-FR" sz="1100" u="sng" dirty="0">
                <a:solidFill>
                  <a:schemeClr val="bg1"/>
                </a:solidFill>
              </a:rPr>
              <a:t>2  </a:t>
            </a:r>
            <a:r>
              <a:rPr lang="fr-FR" sz="1100" u="sng" dirty="0" smtClean="0">
                <a:solidFill>
                  <a:schemeClr val="bg1"/>
                </a:solidFill>
              </a:rPr>
              <a:t>important </a:t>
            </a:r>
            <a:r>
              <a:rPr lang="fr-FR" sz="1100" u="sng" dirty="0" err="1" smtClean="0">
                <a:solidFill>
                  <a:schemeClr val="bg1"/>
                </a:solidFill>
              </a:rPr>
              <a:t>elements</a:t>
            </a:r>
            <a:r>
              <a:rPr lang="fr-FR" sz="1100" dirty="0" smtClean="0">
                <a:solidFill>
                  <a:schemeClr val="bg1"/>
                </a:solidFill>
              </a:rPr>
              <a:t>:</a:t>
            </a:r>
          </a:p>
          <a:p>
            <a:pPr marL="355600" lvl="0" algn="just"/>
            <a:endParaRPr lang="fr-FR" sz="1100" b="1" dirty="0">
              <a:solidFill>
                <a:schemeClr val="bg1"/>
              </a:solidFill>
            </a:endParaRPr>
          </a:p>
          <a:p>
            <a:pPr marL="534988" lvl="0" indent="-179388" algn="just">
              <a:buFont typeface="Wingdings" pitchFamily="2" charset="2"/>
              <a:buChar char="ü"/>
            </a:pPr>
            <a:r>
              <a:rPr lang="en-US" sz="1100" b="1" dirty="0" err="1" smtClean="0">
                <a:solidFill>
                  <a:schemeClr val="bg1"/>
                </a:solidFill>
              </a:rPr>
              <a:t>Hydrolipid</a:t>
            </a:r>
            <a:r>
              <a:rPr lang="en-US" sz="1100" b="1" dirty="0" smtClean="0">
                <a:solidFill>
                  <a:schemeClr val="bg1"/>
                </a:solidFill>
              </a:rPr>
              <a:t> </a:t>
            </a:r>
            <a:r>
              <a:rPr lang="en-US" sz="1100" b="1" dirty="0">
                <a:solidFill>
                  <a:schemeClr val="bg1"/>
                </a:solidFill>
              </a:rPr>
              <a:t>film</a:t>
            </a:r>
            <a:r>
              <a:rPr lang="en-US" sz="1100" dirty="0">
                <a:solidFill>
                  <a:schemeClr val="bg1"/>
                </a:solidFill>
              </a:rPr>
              <a:t>: natural emulsion on the skin’s surface made of sebum, perspiration and desquamated cells. It protects the skin, ensures its suppleness. It is an essential indicator that defines skin type. (dry – oily – combination</a:t>
            </a:r>
            <a:r>
              <a:rPr lang="en-US" sz="1100" dirty="0" smtClean="0">
                <a:solidFill>
                  <a:schemeClr val="bg1"/>
                </a:solidFill>
              </a:rPr>
              <a:t>).</a:t>
            </a:r>
          </a:p>
          <a:p>
            <a:pPr marL="534988" lvl="0" indent="-179388" algn="just">
              <a:buFont typeface="Wingdings" pitchFamily="2" charset="2"/>
              <a:buChar char="ü"/>
            </a:pPr>
            <a:endParaRPr lang="en-US" sz="1100" b="1" dirty="0">
              <a:solidFill>
                <a:schemeClr val="bg1"/>
              </a:solidFill>
            </a:endParaRPr>
          </a:p>
          <a:p>
            <a:pPr marL="534988" lvl="0" indent="-179388" algn="just">
              <a:buFont typeface="Wingdings" pitchFamily="2" charset="2"/>
              <a:buChar char="ü"/>
            </a:pPr>
            <a:r>
              <a:rPr lang="en-US" sz="1100" b="1" dirty="0" smtClean="0">
                <a:solidFill>
                  <a:schemeClr val="bg1"/>
                </a:solidFill>
              </a:rPr>
              <a:t>Natural </a:t>
            </a:r>
            <a:r>
              <a:rPr lang="en-US" sz="1100" b="1" dirty="0">
                <a:solidFill>
                  <a:schemeClr val="bg1"/>
                </a:solidFill>
              </a:rPr>
              <a:t>microbial bacterial flora</a:t>
            </a:r>
          </a:p>
          <a:p>
            <a:pPr marL="534988" indent="-268288" algn="just"/>
            <a:r>
              <a:rPr lang="en-US" sz="1100" dirty="0">
                <a:solidFill>
                  <a:schemeClr val="bg1"/>
                </a:solidFill>
              </a:rPr>
              <a:t>	</a:t>
            </a:r>
            <a:r>
              <a:rPr lang="en-US" sz="1100" dirty="0" smtClean="0">
                <a:solidFill>
                  <a:schemeClr val="bg1"/>
                </a:solidFill>
              </a:rPr>
              <a:t>Plays </a:t>
            </a:r>
            <a:r>
              <a:rPr lang="en-US" sz="1100" dirty="0">
                <a:solidFill>
                  <a:schemeClr val="bg1"/>
                </a:solidFill>
              </a:rPr>
              <a:t>a protective role on the skin’s surface. It is essential against external aggressions</a:t>
            </a:r>
            <a:r>
              <a:rPr lang="en-US" sz="1100" dirty="0" smtClean="0">
                <a:solidFill>
                  <a:schemeClr val="bg1"/>
                </a:solidFill>
              </a:rPr>
              <a:t>.</a:t>
            </a:r>
            <a:endParaRPr lang="en-US" sz="1100" dirty="0">
              <a:solidFill>
                <a:schemeClr val="bg1"/>
              </a:solidFill>
            </a:endParaRPr>
          </a:p>
        </p:txBody>
      </p:sp>
      <p:pic>
        <p:nvPicPr>
          <p:cNvPr id="4" name="Picture 2"/>
          <p:cNvPicPr>
            <a:picLocks noChangeAspect="1" noChangeArrowheads="1"/>
          </p:cNvPicPr>
          <p:nvPr/>
        </p:nvPicPr>
        <p:blipFill>
          <a:blip r:embed="rId3" cstate="print"/>
          <a:srcRect l="11341" t="21843" r="51686" b="31738"/>
          <a:stretch>
            <a:fillRect/>
          </a:stretch>
        </p:blipFill>
        <p:spPr bwMode="auto">
          <a:xfrm>
            <a:off x="477277" y="1691680"/>
            <a:ext cx="1078910" cy="913136"/>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l="11341" t="20218" r="52178" b="34679"/>
          <a:stretch>
            <a:fillRect/>
          </a:stretch>
        </p:blipFill>
        <p:spPr bwMode="auto">
          <a:xfrm>
            <a:off x="477277" y="2987824"/>
            <a:ext cx="1078910" cy="833703"/>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cstate="print"/>
          <a:srcRect l="10418" t="19959" r="51588" b="31738"/>
          <a:stretch>
            <a:fillRect/>
          </a:stretch>
        </p:blipFill>
        <p:spPr bwMode="auto">
          <a:xfrm>
            <a:off x="483787" y="4211960"/>
            <a:ext cx="1065890" cy="882744"/>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6" cstate="print"/>
          <a:srcRect l="10418" t="20345" r="53027" b="33699"/>
          <a:stretch>
            <a:fillRect/>
          </a:stretch>
        </p:blipFill>
        <p:spPr bwMode="auto">
          <a:xfrm>
            <a:off x="486194" y="5652120"/>
            <a:ext cx="1061077" cy="8337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EPIDERMIS</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THE DERMAL-EPIDERMAL JUNCTION</a:t>
            </a:r>
          </a:p>
        </p:txBody>
      </p:sp>
      <p:sp>
        <p:nvSpPr>
          <p:cNvPr id="3" name="ZoneTexte 2"/>
          <p:cNvSpPr txBox="1"/>
          <p:nvPr/>
        </p:nvSpPr>
        <p:spPr>
          <a:xfrm>
            <a:off x="2636912" y="1654364"/>
            <a:ext cx="4104456" cy="3500958"/>
          </a:xfrm>
          <a:prstGeom prst="rect">
            <a:avLst/>
          </a:prstGeom>
          <a:noFill/>
        </p:spPr>
        <p:txBody>
          <a:bodyPr wrap="square" rtlCol="0">
            <a:spAutoFit/>
          </a:bodyPr>
          <a:lstStyle/>
          <a:p>
            <a:pPr marL="534988" lvl="0" indent="-179388"/>
            <a:endParaRPr lang="fr-FR" sz="1100" dirty="0">
              <a:solidFill>
                <a:schemeClr val="bg1"/>
              </a:solidFill>
            </a:endParaRPr>
          </a:p>
          <a:p>
            <a:r>
              <a:rPr lang="fr-FR" sz="1100" dirty="0">
                <a:solidFill>
                  <a:schemeClr val="bg1"/>
                </a:solidFill>
              </a:rPr>
              <a:t> </a:t>
            </a:r>
          </a:p>
          <a:p>
            <a:pPr algn="just">
              <a:lnSpc>
                <a:spcPct val="150000"/>
              </a:lnSpc>
            </a:pPr>
            <a:r>
              <a:rPr lang="fr-FR" sz="1200" b="1" u="sng" dirty="0" smtClean="0">
                <a:solidFill>
                  <a:schemeClr val="bg1"/>
                </a:solidFill>
              </a:rPr>
              <a:t>WHAT IS THE DERMAL-EPIDERMAL JUNCTION?</a:t>
            </a:r>
          </a:p>
          <a:p>
            <a:pPr lvl="0" algn="just">
              <a:lnSpc>
                <a:spcPct val="150000"/>
              </a:lnSpc>
            </a:pPr>
            <a:endParaRPr lang="fr-FR" sz="1100" dirty="0" smtClean="0">
              <a:solidFill>
                <a:schemeClr val="bg1"/>
              </a:solidFill>
            </a:endParaRPr>
          </a:p>
          <a:p>
            <a:pPr lvl="0" algn="just">
              <a:lnSpc>
                <a:spcPct val="150000"/>
              </a:lnSpc>
            </a:pPr>
            <a:endParaRPr lang="fr-FR" sz="1100" dirty="0" smtClean="0">
              <a:solidFill>
                <a:schemeClr val="bg1"/>
              </a:solidFill>
            </a:endParaRPr>
          </a:p>
          <a:p>
            <a:pPr marL="177800" lvl="0" indent="-177800" algn="just">
              <a:lnSpc>
                <a:spcPct val="150000"/>
              </a:lnSpc>
              <a:buFont typeface="Wingdings" pitchFamily="2" charset="2"/>
              <a:buChar char="§"/>
            </a:pPr>
            <a:r>
              <a:rPr lang="en-US" sz="1100" dirty="0" smtClean="0">
                <a:solidFill>
                  <a:schemeClr val="bg1"/>
                </a:solidFill>
              </a:rPr>
              <a:t>The </a:t>
            </a:r>
            <a:r>
              <a:rPr lang="en-US" sz="1100" dirty="0">
                <a:solidFill>
                  <a:schemeClr val="bg1"/>
                </a:solidFill>
              </a:rPr>
              <a:t>dermal-epidermal junction is an </a:t>
            </a:r>
            <a:r>
              <a:rPr lang="en-US" sz="1100" b="1" dirty="0">
                <a:solidFill>
                  <a:schemeClr val="bg1"/>
                </a:solidFill>
              </a:rPr>
              <a:t>area that is located on the boundary between the dermis and the epidermis </a:t>
            </a:r>
            <a:r>
              <a:rPr lang="en-US" sz="1100" dirty="0">
                <a:solidFill>
                  <a:schemeClr val="bg1"/>
                </a:solidFill>
              </a:rPr>
              <a:t>with a thickness of 75 nm</a:t>
            </a:r>
            <a:r>
              <a:rPr lang="en-US" sz="1100" dirty="0" smtClean="0">
                <a:solidFill>
                  <a:schemeClr val="bg1"/>
                </a:solidFill>
              </a:rPr>
              <a:t>. This is not a layer of cells.</a:t>
            </a:r>
            <a:endParaRPr lang="en-US" sz="1100" dirty="0">
              <a:solidFill>
                <a:schemeClr val="bg1"/>
              </a:solidFill>
            </a:endParaRPr>
          </a:p>
          <a:p>
            <a:pPr marL="171432" indent="-171432" algn="just" defTabSz="912824">
              <a:defRPr/>
            </a:pPr>
            <a:endParaRPr lang="en-US" sz="1100" dirty="0">
              <a:solidFill>
                <a:schemeClr val="bg1"/>
              </a:solidFill>
            </a:endParaRPr>
          </a:p>
          <a:p>
            <a:pPr marL="171432" indent="-171432" algn="just" defTabSz="912824">
              <a:buFont typeface="Wingdings" pitchFamily="2" charset="2"/>
              <a:buChar char="§"/>
              <a:defRPr/>
            </a:pPr>
            <a:r>
              <a:rPr lang="en-US" sz="1100" dirty="0">
                <a:solidFill>
                  <a:schemeClr val="bg1"/>
                </a:solidFill>
              </a:rPr>
              <a:t>It </a:t>
            </a:r>
            <a:r>
              <a:rPr lang="en-US" sz="1100" dirty="0" smtClean="0">
                <a:solidFill>
                  <a:schemeClr val="bg1"/>
                </a:solidFill>
              </a:rPr>
              <a:t>plays </a:t>
            </a:r>
            <a:r>
              <a:rPr lang="en-US" sz="1100" b="1" dirty="0" smtClean="0">
                <a:solidFill>
                  <a:schemeClr val="bg1"/>
                </a:solidFill>
              </a:rPr>
              <a:t>a </a:t>
            </a:r>
            <a:r>
              <a:rPr lang="en-US" sz="1100" b="1" dirty="0">
                <a:solidFill>
                  <a:schemeClr val="bg1"/>
                </a:solidFill>
              </a:rPr>
              <a:t>mechanical support </a:t>
            </a:r>
            <a:r>
              <a:rPr lang="en-US" sz="1100" b="1" dirty="0" smtClean="0">
                <a:solidFill>
                  <a:schemeClr val="bg1"/>
                </a:solidFill>
              </a:rPr>
              <a:t>role</a:t>
            </a:r>
            <a:r>
              <a:rPr lang="en-US" sz="1100" dirty="0" smtClean="0">
                <a:solidFill>
                  <a:schemeClr val="bg1"/>
                </a:solidFill>
              </a:rPr>
              <a:t>, </a:t>
            </a:r>
            <a:r>
              <a:rPr lang="en-US" sz="1100" b="1" dirty="0" smtClean="0">
                <a:solidFill>
                  <a:schemeClr val="bg1"/>
                </a:solidFill>
              </a:rPr>
              <a:t>a </a:t>
            </a:r>
            <a:r>
              <a:rPr lang="en-US" sz="1100" b="1" dirty="0">
                <a:solidFill>
                  <a:schemeClr val="bg1"/>
                </a:solidFill>
              </a:rPr>
              <a:t>selective barrier role </a:t>
            </a:r>
            <a:r>
              <a:rPr lang="en-US" sz="1100" b="1" dirty="0" smtClean="0">
                <a:solidFill>
                  <a:schemeClr val="bg1"/>
                </a:solidFill>
              </a:rPr>
              <a:t> and a </a:t>
            </a:r>
            <a:r>
              <a:rPr lang="en-US" sz="1100" b="1" dirty="0">
                <a:solidFill>
                  <a:schemeClr val="bg1"/>
                </a:solidFill>
              </a:rPr>
              <a:t>biological role in providing </a:t>
            </a:r>
            <a:r>
              <a:rPr lang="en-US" sz="1100" b="1" dirty="0" smtClean="0">
                <a:solidFill>
                  <a:schemeClr val="bg1"/>
                </a:solidFill>
              </a:rPr>
              <a:t>nutrition</a:t>
            </a:r>
            <a:r>
              <a:rPr lang="en-US" sz="1100" dirty="0" smtClean="0">
                <a:solidFill>
                  <a:schemeClr val="bg1"/>
                </a:solidFill>
              </a:rPr>
              <a:t>.</a:t>
            </a:r>
            <a:endParaRPr lang="en-US" sz="1100" dirty="0">
              <a:solidFill>
                <a:schemeClr val="bg1"/>
              </a:solidFill>
            </a:endParaRPr>
          </a:p>
          <a:p>
            <a:pPr marL="177800" lvl="0" indent="-177800">
              <a:lnSpc>
                <a:spcPct val="150000"/>
              </a:lnSpc>
              <a:buFont typeface="Wingdings" pitchFamily="2" charset="2"/>
              <a:buChar char="§"/>
            </a:pPr>
            <a:endParaRPr lang="fr-FR" sz="1100" u="sng" dirty="0">
              <a:solidFill>
                <a:schemeClr val="bg1"/>
              </a:solidFill>
            </a:endParaRPr>
          </a:p>
          <a:p>
            <a:pPr marL="177800" lvl="0" indent="-177800">
              <a:lnSpc>
                <a:spcPct val="150000"/>
              </a:lnSpc>
              <a:buFont typeface="Wingdings" pitchFamily="2" charset="2"/>
              <a:buChar char="§"/>
            </a:pPr>
            <a:endParaRPr lang="fr-FR" sz="1100" u="sng" dirty="0" smtClean="0">
              <a:solidFill>
                <a:schemeClr val="bg1"/>
              </a:solidFill>
            </a:endParaRPr>
          </a:p>
          <a:p>
            <a:pPr marL="177800" lvl="0" indent="-177800">
              <a:lnSpc>
                <a:spcPct val="150000"/>
              </a:lnSpc>
            </a:pPr>
            <a:r>
              <a:rPr lang="fr-FR" sz="1100" dirty="0" smtClean="0">
                <a:solidFill>
                  <a:schemeClr val="bg1"/>
                </a:solidFill>
              </a:rPr>
              <a:t>	</a:t>
            </a:r>
            <a:endParaRPr lang="fr-FR" sz="1100" dirty="0">
              <a:solidFill>
                <a:schemeClr val="bg1"/>
              </a:solidFill>
            </a:endParaRPr>
          </a:p>
        </p:txBody>
      </p:sp>
      <p:sp>
        <p:nvSpPr>
          <p:cNvPr id="5" name="Text Box 10"/>
          <p:cNvSpPr txBox="1">
            <a:spLocks noChangeArrowheads="1"/>
          </p:cNvSpPr>
          <p:nvPr/>
        </p:nvSpPr>
        <p:spPr bwMode="auto">
          <a:xfrm>
            <a:off x="2996952" y="5489521"/>
            <a:ext cx="3024336" cy="954107"/>
          </a:xfrm>
          <a:prstGeom prst="rect">
            <a:avLst/>
          </a:prstGeom>
          <a:noFill/>
          <a:ln w="28575">
            <a:solidFill>
              <a:schemeClr val="bg1"/>
            </a:solidFill>
            <a:miter lim="800000"/>
            <a:headEnd/>
            <a:tailEnd/>
          </a:ln>
          <a:effectLst/>
        </p:spPr>
        <p:txBody>
          <a:bodyPr wrap="square">
            <a:spAutoFit/>
          </a:bodyPr>
          <a:lstStyle/>
          <a:p>
            <a:pPr algn="ctr"/>
            <a:endParaRPr lang="fr-FR" sz="1400" b="1" dirty="0" smtClean="0">
              <a:solidFill>
                <a:schemeClr val="bg1">
                  <a:lumMod val="95000"/>
                </a:schemeClr>
              </a:solidFill>
            </a:endParaRPr>
          </a:p>
          <a:p>
            <a:pPr algn="ctr"/>
            <a:r>
              <a:rPr lang="fr-FR" sz="1400" b="1" dirty="0" smtClean="0">
                <a:solidFill>
                  <a:schemeClr val="bg1">
                    <a:lumMod val="95000"/>
                  </a:schemeClr>
                </a:solidFill>
              </a:rPr>
              <a:t>Area </a:t>
            </a:r>
            <a:r>
              <a:rPr lang="fr-FR" sz="1400" b="1" dirty="0" err="1" smtClean="0">
                <a:solidFill>
                  <a:schemeClr val="bg1">
                    <a:lumMod val="95000"/>
                  </a:schemeClr>
                </a:solidFill>
              </a:rPr>
              <a:t>where</a:t>
            </a:r>
            <a:r>
              <a:rPr lang="fr-FR" sz="1400" b="1" dirty="0" smtClean="0">
                <a:solidFill>
                  <a:schemeClr val="bg1">
                    <a:lumMod val="95000"/>
                  </a:schemeClr>
                </a:solidFill>
              </a:rPr>
              <a:t> </a:t>
            </a:r>
            <a:r>
              <a:rPr lang="fr-FR" sz="1400" b="1" dirty="0" err="1" smtClean="0">
                <a:solidFill>
                  <a:schemeClr val="bg1">
                    <a:lumMod val="95000"/>
                  </a:schemeClr>
                </a:solidFill>
              </a:rPr>
              <a:t>wrinkles</a:t>
            </a:r>
            <a:endParaRPr lang="fr-FR" sz="1400" b="1" dirty="0" smtClean="0">
              <a:solidFill>
                <a:schemeClr val="bg1">
                  <a:lumMod val="95000"/>
                </a:schemeClr>
              </a:solidFill>
            </a:endParaRPr>
          </a:p>
          <a:p>
            <a:pPr algn="ctr"/>
            <a:r>
              <a:rPr lang="fr-FR" sz="1400" b="1" dirty="0" smtClean="0">
                <a:solidFill>
                  <a:schemeClr val="bg1">
                    <a:lumMod val="95000"/>
                  </a:schemeClr>
                </a:solidFill>
              </a:rPr>
              <a:t> are </a:t>
            </a:r>
            <a:r>
              <a:rPr lang="fr-FR" sz="1400" b="1" dirty="0" err="1" smtClean="0">
                <a:solidFill>
                  <a:schemeClr val="bg1">
                    <a:lumMod val="95000"/>
                  </a:schemeClr>
                </a:solidFill>
              </a:rPr>
              <a:t>formed</a:t>
            </a:r>
            <a:r>
              <a:rPr lang="fr-FR" sz="1400" b="1" dirty="0" smtClean="0">
                <a:solidFill>
                  <a:schemeClr val="bg1">
                    <a:lumMod val="95000"/>
                  </a:schemeClr>
                </a:solidFill>
              </a:rPr>
              <a:t>  !</a:t>
            </a:r>
          </a:p>
          <a:p>
            <a:pPr algn="ctr"/>
            <a:endParaRPr lang="fr-FR" sz="1400" b="1" dirty="0">
              <a:solidFill>
                <a:schemeClr val="bg1">
                  <a:lumMod val="95000"/>
                </a:schemeClr>
              </a:solidFill>
            </a:endParaRPr>
          </a:p>
        </p:txBody>
      </p:sp>
      <p:grpSp>
        <p:nvGrpSpPr>
          <p:cNvPr id="17" name="Groupe 16"/>
          <p:cNvGrpSpPr/>
          <p:nvPr/>
        </p:nvGrpSpPr>
        <p:grpSpPr>
          <a:xfrm>
            <a:off x="141169" y="2175366"/>
            <a:ext cx="2480923" cy="2088232"/>
            <a:chOff x="141169" y="2175366"/>
            <a:chExt cx="2480923" cy="2088232"/>
          </a:xfrm>
        </p:grpSpPr>
        <p:pic>
          <p:nvPicPr>
            <p:cNvPr id="7" name="Picture 2"/>
            <p:cNvPicPr>
              <a:picLocks noChangeAspect="1" noChangeArrowheads="1"/>
            </p:cNvPicPr>
            <p:nvPr/>
          </p:nvPicPr>
          <p:blipFill>
            <a:blip r:embed="rId3" cstate="print"/>
            <a:srcRect l="14095" t="18257" r="53427" b="21932"/>
            <a:stretch>
              <a:fillRect/>
            </a:stretch>
          </p:blipFill>
          <p:spPr bwMode="auto">
            <a:xfrm>
              <a:off x="141169" y="2175366"/>
              <a:ext cx="1814366" cy="2088232"/>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2132856" y="2465185"/>
              <a:ext cx="489236" cy="307777"/>
            </a:xfrm>
            <a:prstGeom prst="rect">
              <a:avLst/>
            </a:prstGeom>
            <a:noFill/>
          </p:spPr>
          <p:txBody>
            <a:bodyPr wrap="none" rtlCol="0">
              <a:spAutoFit/>
            </a:bodyPr>
            <a:lstStyle/>
            <a:p>
              <a:pPr algn="ctr"/>
              <a:r>
                <a:rPr lang="fr-FR" sz="1400" b="1" dirty="0" smtClean="0">
                  <a:solidFill>
                    <a:schemeClr val="bg2"/>
                  </a:solidFill>
                </a:rPr>
                <a:t>DJE</a:t>
              </a:r>
              <a:endParaRPr lang="fr-FR" sz="1400" b="1" dirty="0">
                <a:solidFill>
                  <a:schemeClr val="bg2"/>
                </a:solidFill>
              </a:endParaRPr>
            </a:p>
          </p:txBody>
        </p:sp>
        <p:cxnSp>
          <p:nvCxnSpPr>
            <p:cNvPr id="12" name="Connecteur droit avec flèche 11"/>
            <p:cNvCxnSpPr/>
            <p:nvPr/>
          </p:nvCxnSpPr>
          <p:spPr>
            <a:xfrm flipH="1">
              <a:off x="1693692" y="2681209"/>
              <a:ext cx="439164" cy="72008"/>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grpSp>
      <p:grpSp>
        <p:nvGrpSpPr>
          <p:cNvPr id="16" name="Groupe 15"/>
          <p:cNvGrpSpPr/>
          <p:nvPr/>
        </p:nvGrpSpPr>
        <p:grpSpPr>
          <a:xfrm>
            <a:off x="116632" y="4788024"/>
            <a:ext cx="2505460" cy="1296144"/>
            <a:chOff x="116632" y="4553417"/>
            <a:chExt cx="2505460" cy="1296144"/>
          </a:xfrm>
        </p:grpSpPr>
        <p:pic>
          <p:nvPicPr>
            <p:cNvPr id="8" name="Picture 2" descr="D:\Projets en cours\Formation\Helena-Rubinsten\images\young.jpg"/>
            <p:cNvPicPr>
              <a:picLocks noChangeAspect="1" noChangeArrowheads="1"/>
            </p:cNvPicPr>
            <p:nvPr/>
          </p:nvPicPr>
          <p:blipFill>
            <a:blip r:embed="rId4" cstate="print"/>
            <a:srcRect/>
            <a:stretch>
              <a:fillRect/>
            </a:stretch>
          </p:blipFill>
          <p:spPr bwMode="auto">
            <a:xfrm>
              <a:off x="116632" y="4553417"/>
              <a:ext cx="1865092" cy="1296144"/>
            </a:xfrm>
            <a:prstGeom prst="rect">
              <a:avLst/>
            </a:prstGeom>
            <a:noFill/>
          </p:spPr>
        </p:pic>
        <p:sp>
          <p:nvSpPr>
            <p:cNvPr id="10" name="ZoneTexte 9"/>
            <p:cNvSpPr txBox="1"/>
            <p:nvPr/>
          </p:nvSpPr>
          <p:spPr>
            <a:xfrm>
              <a:off x="2132856" y="4605680"/>
              <a:ext cx="489236" cy="307777"/>
            </a:xfrm>
            <a:prstGeom prst="rect">
              <a:avLst/>
            </a:prstGeom>
            <a:noFill/>
          </p:spPr>
          <p:txBody>
            <a:bodyPr wrap="none" rtlCol="0">
              <a:spAutoFit/>
            </a:bodyPr>
            <a:lstStyle/>
            <a:p>
              <a:pPr algn="ctr"/>
              <a:r>
                <a:rPr lang="fr-FR" sz="1400" b="1" dirty="0" smtClean="0">
                  <a:solidFill>
                    <a:schemeClr val="bg2"/>
                  </a:solidFill>
                </a:rPr>
                <a:t>DJE</a:t>
              </a:r>
              <a:endParaRPr lang="fr-FR" sz="1400" b="1" dirty="0">
                <a:solidFill>
                  <a:schemeClr val="bg2"/>
                </a:solidFill>
              </a:endParaRPr>
            </a:p>
          </p:txBody>
        </p:sp>
        <p:cxnSp>
          <p:nvCxnSpPr>
            <p:cNvPr id="13" name="Connecteur droit avec flèche 12"/>
            <p:cNvCxnSpPr/>
            <p:nvPr/>
          </p:nvCxnSpPr>
          <p:spPr>
            <a:xfrm flipH="1">
              <a:off x="1628800" y="4841449"/>
              <a:ext cx="504056" cy="72008"/>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DERMIS</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DEFINITION AND ROLE</a:t>
            </a:r>
          </a:p>
        </p:txBody>
      </p:sp>
      <p:sp>
        <p:nvSpPr>
          <p:cNvPr id="3" name="ZoneTexte 2"/>
          <p:cNvSpPr txBox="1"/>
          <p:nvPr/>
        </p:nvSpPr>
        <p:spPr>
          <a:xfrm>
            <a:off x="1988839" y="1331640"/>
            <a:ext cx="4680521" cy="7879080"/>
          </a:xfrm>
          <a:prstGeom prst="rect">
            <a:avLst/>
          </a:prstGeom>
          <a:noFill/>
        </p:spPr>
        <p:txBody>
          <a:bodyPr wrap="square" rtlCol="0">
            <a:spAutoFit/>
          </a:bodyPr>
          <a:lstStyle/>
          <a:p>
            <a:endParaRPr lang="fr-FR" sz="1100" dirty="0">
              <a:solidFill>
                <a:schemeClr val="bg1"/>
              </a:solidFill>
            </a:endParaRPr>
          </a:p>
          <a:p>
            <a:pPr indent="-177800" algn="just">
              <a:buFont typeface="Wingdings" pitchFamily="2" charset="2"/>
              <a:buChar char="§"/>
            </a:pPr>
            <a:r>
              <a:rPr lang="en-US" sz="1100" dirty="0" smtClean="0">
                <a:solidFill>
                  <a:schemeClr val="bg1"/>
                </a:solidFill>
              </a:rPr>
              <a:t>The </a:t>
            </a:r>
            <a:r>
              <a:rPr lang="en-US" sz="1100" dirty="0">
                <a:solidFill>
                  <a:schemeClr val="bg1"/>
                </a:solidFill>
              </a:rPr>
              <a:t>dermis is </a:t>
            </a:r>
            <a:r>
              <a:rPr lang="en-US" sz="1100" b="1" dirty="0">
                <a:solidFill>
                  <a:schemeClr val="bg1"/>
                </a:solidFill>
              </a:rPr>
              <a:t>the support tissue </a:t>
            </a:r>
            <a:r>
              <a:rPr lang="en-US" sz="1100" dirty="0">
                <a:solidFill>
                  <a:schemeClr val="bg1"/>
                </a:solidFill>
              </a:rPr>
              <a:t>for the </a:t>
            </a:r>
            <a:r>
              <a:rPr lang="en-US" sz="1100" dirty="0" smtClean="0">
                <a:solidFill>
                  <a:schemeClr val="bg1"/>
                </a:solidFill>
              </a:rPr>
              <a:t>skin:</a:t>
            </a:r>
            <a:endParaRPr lang="en-US" sz="1100" dirty="0">
              <a:solidFill>
                <a:schemeClr val="bg1"/>
              </a:solidFill>
            </a:endParaRPr>
          </a:p>
          <a:p>
            <a:pPr lvl="0" algn="just"/>
            <a:endParaRPr lang="fr-FR" sz="1100" dirty="0">
              <a:solidFill>
                <a:schemeClr val="bg1"/>
              </a:solidFill>
            </a:endParaRPr>
          </a:p>
          <a:p>
            <a:pPr marL="355600" indent="-177800" algn="just">
              <a:buFont typeface="Century Gothic" pitchFamily="34" charset="0"/>
              <a:buChar char="-"/>
            </a:pPr>
            <a:r>
              <a:rPr lang="fr-FR" sz="1100" dirty="0" smtClean="0">
                <a:solidFill>
                  <a:schemeClr val="bg1"/>
                </a:solidFill>
              </a:rPr>
              <a:t>I</a:t>
            </a:r>
            <a:r>
              <a:rPr lang="en-US" sz="1100" dirty="0" smtClean="0">
                <a:solidFill>
                  <a:schemeClr val="bg1"/>
                </a:solidFill>
              </a:rPr>
              <a:t>t </a:t>
            </a:r>
            <a:r>
              <a:rPr lang="en-US" sz="1100" dirty="0">
                <a:solidFill>
                  <a:schemeClr val="bg1"/>
                </a:solidFill>
              </a:rPr>
              <a:t>is located below the epidermis and is separated from the epidermis by the dermal-epidermal </a:t>
            </a:r>
            <a:r>
              <a:rPr lang="en-US" sz="1100" dirty="0" smtClean="0">
                <a:solidFill>
                  <a:schemeClr val="bg1"/>
                </a:solidFill>
              </a:rPr>
              <a:t>junction.</a:t>
            </a:r>
          </a:p>
          <a:p>
            <a:pPr marL="355600" indent="-177800" algn="just">
              <a:buFont typeface="Century Gothic" pitchFamily="34" charset="0"/>
              <a:buChar char="-"/>
            </a:pPr>
            <a:endParaRPr lang="en-US" sz="1100" dirty="0">
              <a:solidFill>
                <a:schemeClr val="bg1"/>
              </a:solidFill>
            </a:endParaRPr>
          </a:p>
          <a:p>
            <a:pPr marL="355600" indent="-177800" algn="just">
              <a:buFont typeface="Century Gothic" pitchFamily="34" charset="0"/>
              <a:buChar char="-"/>
            </a:pPr>
            <a:r>
              <a:rPr lang="en-US" sz="1100" dirty="0" smtClean="0">
                <a:solidFill>
                  <a:schemeClr val="bg1"/>
                </a:solidFill>
              </a:rPr>
              <a:t>It </a:t>
            </a:r>
            <a:r>
              <a:rPr lang="en-US" sz="1100" dirty="0">
                <a:solidFill>
                  <a:schemeClr val="bg1"/>
                </a:solidFill>
              </a:rPr>
              <a:t>is usually thicker than the epidermis and its thickness varies according to the part of the body where it is </a:t>
            </a:r>
            <a:r>
              <a:rPr lang="en-US" sz="1100" dirty="0" smtClean="0">
                <a:solidFill>
                  <a:schemeClr val="bg1"/>
                </a:solidFill>
              </a:rPr>
              <a:t>located.</a:t>
            </a:r>
          </a:p>
          <a:p>
            <a:pPr marL="355600" indent="-177800" algn="just">
              <a:buFont typeface="Century Gothic" pitchFamily="34" charset="0"/>
              <a:buChar char="-"/>
            </a:pPr>
            <a:endParaRPr lang="en-US" sz="1100" dirty="0">
              <a:solidFill>
                <a:schemeClr val="bg1"/>
              </a:solidFill>
            </a:endParaRPr>
          </a:p>
          <a:p>
            <a:pPr marL="355600" indent="-177800" algn="just">
              <a:buFont typeface="Century Gothic" pitchFamily="34" charset="0"/>
              <a:buChar char="-"/>
            </a:pPr>
            <a:r>
              <a:rPr lang="en-US" sz="1100" dirty="0" smtClean="0">
                <a:solidFill>
                  <a:schemeClr val="bg1"/>
                </a:solidFill>
              </a:rPr>
              <a:t>It </a:t>
            </a:r>
            <a:r>
              <a:rPr lang="en-US" sz="1100" dirty="0">
                <a:solidFill>
                  <a:schemeClr val="bg1"/>
                </a:solidFill>
              </a:rPr>
              <a:t>is </a:t>
            </a:r>
            <a:r>
              <a:rPr lang="en-US" sz="1100" b="1" dirty="0">
                <a:solidFill>
                  <a:schemeClr val="bg1"/>
                </a:solidFill>
              </a:rPr>
              <a:t>made up of 2 parts: </a:t>
            </a:r>
            <a:r>
              <a:rPr lang="en-US" sz="1100" dirty="0">
                <a:solidFill>
                  <a:schemeClr val="bg1"/>
                </a:solidFill>
              </a:rPr>
              <a:t>the dermal papillae and the reticular </a:t>
            </a:r>
            <a:r>
              <a:rPr lang="en-US" sz="1100" dirty="0" smtClean="0">
                <a:solidFill>
                  <a:schemeClr val="bg1"/>
                </a:solidFill>
              </a:rPr>
              <a:t>dermis.</a:t>
            </a:r>
            <a:endParaRPr lang="en-US" sz="1100" dirty="0">
              <a:solidFill>
                <a:schemeClr val="bg1"/>
              </a:solidFill>
            </a:endParaRPr>
          </a:p>
          <a:p>
            <a:pPr marL="355600" indent="-177800" algn="just">
              <a:buFont typeface="Century Gothic" pitchFamily="34" charset="0"/>
              <a:buChar char="-"/>
            </a:pPr>
            <a:endParaRPr lang="fr-FR" sz="1100" dirty="0">
              <a:solidFill>
                <a:schemeClr val="bg1"/>
              </a:solidFill>
            </a:endParaRPr>
          </a:p>
          <a:p>
            <a:pPr marL="355600" indent="-177800" algn="just">
              <a:buFont typeface="Century Gothic" pitchFamily="34" charset="0"/>
              <a:buChar char="-"/>
            </a:pPr>
            <a:r>
              <a:rPr lang="en-US" sz="1100" dirty="0" smtClean="0">
                <a:solidFill>
                  <a:schemeClr val="bg1"/>
                </a:solidFill>
              </a:rPr>
              <a:t>It </a:t>
            </a:r>
            <a:r>
              <a:rPr lang="en-US" sz="1100" dirty="0">
                <a:solidFill>
                  <a:schemeClr val="bg1"/>
                </a:solidFill>
              </a:rPr>
              <a:t>serves as </a:t>
            </a:r>
            <a:r>
              <a:rPr lang="en-US" sz="1100" b="1" dirty="0">
                <a:solidFill>
                  <a:schemeClr val="bg1"/>
                </a:solidFill>
              </a:rPr>
              <a:t>water storage and a matrix for the skin  </a:t>
            </a:r>
            <a:r>
              <a:rPr lang="en-US" sz="1100" dirty="0">
                <a:solidFill>
                  <a:schemeClr val="bg1"/>
                </a:solidFill>
              </a:rPr>
              <a:t>which provides firmness and suppleness.</a:t>
            </a:r>
          </a:p>
          <a:p>
            <a:pPr marL="177493" indent="-177493" algn="just" defTabSz="912824">
              <a:defRPr/>
            </a:pPr>
            <a:endParaRPr lang="en-US" sz="1100" dirty="0"/>
          </a:p>
          <a:p>
            <a:pPr marL="171432" indent="-171432" algn="just" defTabSz="912824">
              <a:buFont typeface="Wingdings" pitchFamily="2" charset="2"/>
              <a:buChar char="§"/>
              <a:defRPr/>
            </a:pPr>
            <a:r>
              <a:rPr lang="en-US" sz="1100" b="1" dirty="0">
                <a:solidFill>
                  <a:schemeClr val="bg1"/>
                </a:solidFill>
              </a:rPr>
              <a:t>The dermis contains</a:t>
            </a:r>
            <a:r>
              <a:rPr lang="en-US" sz="1100" b="1" dirty="0" smtClean="0">
                <a:solidFill>
                  <a:schemeClr val="bg1"/>
                </a:solidFill>
              </a:rPr>
              <a:t>:</a:t>
            </a:r>
            <a:endParaRPr lang="fr-FR" sz="1100" dirty="0" smtClean="0">
              <a:solidFill>
                <a:schemeClr val="bg1"/>
              </a:solidFill>
            </a:endParaRPr>
          </a:p>
          <a:p>
            <a:pPr algn="just"/>
            <a:endParaRPr lang="fr-FR" sz="1100" dirty="0">
              <a:solidFill>
                <a:schemeClr val="bg1"/>
              </a:solidFill>
            </a:endParaRPr>
          </a:p>
          <a:p>
            <a:pPr marL="355600" indent="-177800" algn="just">
              <a:buFont typeface="Century Gothic" pitchFamily="34" charset="0"/>
              <a:buChar char="-"/>
            </a:pPr>
            <a:r>
              <a:rPr lang="fr-FR" sz="1100" b="1" dirty="0" smtClean="0">
                <a:solidFill>
                  <a:schemeClr val="bg1"/>
                </a:solidFill>
              </a:rPr>
              <a:t>FIBROBLASTS</a:t>
            </a:r>
            <a:r>
              <a:rPr lang="fr-FR" sz="1100" dirty="0" smtClean="0">
                <a:solidFill>
                  <a:schemeClr val="bg1"/>
                </a:solidFill>
              </a:rPr>
              <a:t>:  </a:t>
            </a:r>
            <a:r>
              <a:rPr lang="fr-FR" sz="1100" dirty="0" err="1" smtClean="0">
                <a:solidFill>
                  <a:schemeClr val="bg1"/>
                </a:solidFill>
              </a:rPr>
              <a:t>cells</a:t>
            </a:r>
            <a:r>
              <a:rPr lang="fr-FR" sz="1100" dirty="0" smtClean="0">
                <a:solidFill>
                  <a:schemeClr val="bg1"/>
                </a:solidFill>
              </a:rPr>
              <a:t> in </a:t>
            </a:r>
            <a:r>
              <a:rPr lang="fr-FR" sz="1100" dirty="0" err="1" smtClean="0">
                <a:solidFill>
                  <a:schemeClr val="bg1"/>
                </a:solidFill>
              </a:rPr>
              <a:t>majority</a:t>
            </a:r>
            <a:r>
              <a:rPr lang="fr-FR" sz="1100" dirty="0" smtClean="0">
                <a:solidFill>
                  <a:schemeClr val="bg1"/>
                </a:solidFill>
              </a:rPr>
              <a:t> in the </a:t>
            </a:r>
            <a:r>
              <a:rPr lang="fr-FR" sz="1100" dirty="0" err="1" smtClean="0">
                <a:solidFill>
                  <a:schemeClr val="bg1"/>
                </a:solidFill>
              </a:rPr>
              <a:t>dermis</a:t>
            </a:r>
            <a:r>
              <a:rPr lang="fr-FR" sz="1100" dirty="0" smtClean="0">
                <a:solidFill>
                  <a:schemeClr val="bg1"/>
                </a:solidFill>
              </a:rPr>
              <a:t>  </a:t>
            </a:r>
            <a:r>
              <a:rPr lang="fr-FR" sz="1100" dirty="0" err="1" smtClean="0">
                <a:solidFill>
                  <a:schemeClr val="bg1"/>
                </a:solidFill>
              </a:rPr>
              <a:t>that</a:t>
            </a:r>
            <a:r>
              <a:rPr lang="fr-FR" sz="1100" dirty="0" smtClean="0">
                <a:solidFill>
                  <a:schemeClr val="bg1"/>
                </a:solidFill>
              </a:rPr>
              <a:t> </a:t>
            </a:r>
            <a:r>
              <a:rPr lang="fr-FR" sz="1100" dirty="0" err="1" smtClean="0">
                <a:solidFill>
                  <a:schemeClr val="bg1"/>
                </a:solidFill>
              </a:rPr>
              <a:t>produce</a:t>
            </a:r>
            <a:r>
              <a:rPr lang="fr-FR" sz="1100" dirty="0" smtClean="0">
                <a:solidFill>
                  <a:schemeClr val="bg1"/>
                </a:solidFill>
              </a:rPr>
              <a:t>: </a:t>
            </a:r>
          </a:p>
          <a:p>
            <a:pPr marL="355600" indent="-177800" algn="just">
              <a:buFont typeface="Century Gothic" pitchFamily="34" charset="0"/>
              <a:buChar char="-"/>
            </a:pPr>
            <a:endParaRPr lang="fr-FR" sz="1100" dirty="0">
              <a:solidFill>
                <a:schemeClr val="bg1"/>
              </a:solidFill>
            </a:endParaRPr>
          </a:p>
          <a:p>
            <a:pPr marL="628650" lvl="0" indent="-177800" algn="just">
              <a:buFont typeface="Wingdings" pitchFamily="2" charset="2"/>
              <a:buChar char="Ø"/>
            </a:pPr>
            <a:r>
              <a:rPr lang="fr-FR" sz="1100" b="1" i="1" dirty="0" smtClean="0">
                <a:solidFill>
                  <a:schemeClr val="bg1"/>
                </a:solidFill>
              </a:rPr>
              <a:t>An </a:t>
            </a:r>
            <a:r>
              <a:rPr lang="fr-FR" sz="1100" b="1" i="1" dirty="0" err="1" smtClean="0">
                <a:solidFill>
                  <a:schemeClr val="bg1"/>
                </a:solidFill>
              </a:rPr>
              <a:t>intercellular</a:t>
            </a:r>
            <a:r>
              <a:rPr lang="fr-FR" sz="1100" b="1" i="1" dirty="0" smtClean="0">
                <a:solidFill>
                  <a:schemeClr val="bg1"/>
                </a:solidFill>
              </a:rPr>
              <a:t> substance </a:t>
            </a:r>
            <a:r>
              <a:rPr lang="fr-FR" sz="1100" i="1" dirty="0" smtClean="0">
                <a:solidFill>
                  <a:schemeClr val="bg1"/>
                </a:solidFill>
              </a:rPr>
              <a:t>(an </a:t>
            </a:r>
            <a:r>
              <a:rPr lang="fr-FR" sz="1100" i="1" dirty="0" err="1" smtClean="0">
                <a:solidFill>
                  <a:schemeClr val="bg1"/>
                </a:solidFill>
              </a:rPr>
              <a:t>aqueous</a:t>
            </a:r>
            <a:r>
              <a:rPr lang="fr-FR" sz="1100" i="1" dirty="0" smtClean="0">
                <a:solidFill>
                  <a:schemeClr val="bg1"/>
                </a:solidFill>
              </a:rPr>
              <a:t> gel made of large </a:t>
            </a:r>
            <a:r>
              <a:rPr lang="fr-FR" sz="1100" i="1" dirty="0" err="1" smtClean="0">
                <a:solidFill>
                  <a:schemeClr val="bg1"/>
                </a:solidFill>
              </a:rPr>
              <a:t>molecules</a:t>
            </a:r>
            <a:r>
              <a:rPr lang="fr-FR" sz="1100" i="1" dirty="0" smtClean="0">
                <a:solidFill>
                  <a:schemeClr val="bg1"/>
                </a:solidFill>
              </a:rPr>
              <a:t>: the </a:t>
            </a:r>
            <a:r>
              <a:rPr lang="fr-FR" sz="1100" i="1" dirty="0" err="1" smtClean="0">
                <a:solidFill>
                  <a:schemeClr val="bg1"/>
                </a:solidFill>
              </a:rPr>
              <a:t>proteoglycanes</a:t>
            </a:r>
            <a:r>
              <a:rPr lang="fr-FR" sz="1100" i="1" dirty="0" smtClean="0">
                <a:solidFill>
                  <a:schemeClr val="bg1"/>
                </a:solidFill>
              </a:rPr>
              <a:t>  the </a:t>
            </a:r>
            <a:r>
              <a:rPr lang="fr-FR" sz="1100" i="1" dirty="0" err="1" smtClean="0">
                <a:solidFill>
                  <a:schemeClr val="bg1"/>
                </a:solidFill>
              </a:rPr>
              <a:t>glycoaminoglycanes</a:t>
            </a:r>
            <a:r>
              <a:rPr lang="fr-FR" sz="1100" i="1" dirty="0" smtClean="0">
                <a:solidFill>
                  <a:schemeClr val="bg1"/>
                </a:solidFill>
              </a:rPr>
              <a:t> </a:t>
            </a:r>
            <a:r>
              <a:rPr lang="fr-FR" sz="1100" i="1" dirty="0">
                <a:solidFill>
                  <a:schemeClr val="bg1"/>
                </a:solidFill>
              </a:rPr>
              <a:t>(GAGS) </a:t>
            </a:r>
            <a:r>
              <a:rPr lang="fr-FR" sz="1100" i="1" dirty="0" smtClean="0">
                <a:solidFill>
                  <a:schemeClr val="bg1"/>
                </a:solidFill>
              </a:rPr>
              <a:t>and </a:t>
            </a:r>
            <a:r>
              <a:rPr lang="fr-FR" sz="1100" i="1" dirty="0" err="1" smtClean="0">
                <a:solidFill>
                  <a:schemeClr val="bg1"/>
                </a:solidFill>
              </a:rPr>
              <a:t>hyaluronic</a:t>
            </a:r>
            <a:r>
              <a:rPr lang="fr-FR" sz="1100" i="1" dirty="0" smtClean="0">
                <a:solidFill>
                  <a:schemeClr val="bg1"/>
                </a:solidFill>
              </a:rPr>
              <a:t> </a:t>
            </a:r>
            <a:r>
              <a:rPr lang="fr-FR" sz="1100" i="1" dirty="0" err="1" smtClean="0">
                <a:solidFill>
                  <a:schemeClr val="bg1"/>
                </a:solidFill>
              </a:rPr>
              <a:t>acid</a:t>
            </a:r>
            <a:r>
              <a:rPr lang="fr-FR" sz="1100" i="1" dirty="0" smtClean="0">
                <a:solidFill>
                  <a:schemeClr val="bg1"/>
                </a:solidFill>
              </a:rPr>
              <a:t>.      The  </a:t>
            </a:r>
            <a:r>
              <a:rPr lang="fr-FR" sz="1100" i="1" dirty="0">
                <a:solidFill>
                  <a:schemeClr val="bg1"/>
                </a:solidFill>
              </a:rPr>
              <a:t>GAGS </a:t>
            </a:r>
            <a:r>
              <a:rPr lang="fr-FR" sz="1100" i="1" dirty="0" smtClean="0">
                <a:solidFill>
                  <a:schemeClr val="bg1"/>
                </a:solidFill>
              </a:rPr>
              <a:t>capture water and </a:t>
            </a:r>
            <a:r>
              <a:rPr lang="fr-FR" sz="1100" i="1" dirty="0" err="1" smtClean="0">
                <a:solidFill>
                  <a:schemeClr val="bg1"/>
                </a:solidFill>
              </a:rPr>
              <a:t>transform</a:t>
            </a:r>
            <a:r>
              <a:rPr lang="fr-FR" sz="1100" i="1" dirty="0" smtClean="0">
                <a:solidFill>
                  <a:schemeClr val="bg1"/>
                </a:solidFill>
              </a:rPr>
              <a:t> the </a:t>
            </a:r>
            <a:r>
              <a:rPr lang="fr-FR" sz="1100" i="1" dirty="0" err="1" smtClean="0">
                <a:solidFill>
                  <a:schemeClr val="bg1"/>
                </a:solidFill>
              </a:rPr>
              <a:t>dermis</a:t>
            </a:r>
            <a:r>
              <a:rPr lang="fr-FR" sz="1100" i="1" dirty="0" smtClean="0">
                <a:solidFill>
                  <a:schemeClr val="bg1"/>
                </a:solidFill>
              </a:rPr>
              <a:t> </a:t>
            </a:r>
            <a:r>
              <a:rPr lang="fr-FR" sz="1100" i="1" dirty="0" err="1" smtClean="0">
                <a:solidFill>
                  <a:schemeClr val="bg1"/>
                </a:solidFill>
              </a:rPr>
              <a:t>into</a:t>
            </a:r>
            <a:r>
              <a:rPr lang="fr-FR" sz="1100" i="1" dirty="0" smtClean="0">
                <a:solidFill>
                  <a:schemeClr val="bg1"/>
                </a:solidFill>
              </a:rPr>
              <a:t> a </a:t>
            </a:r>
            <a:r>
              <a:rPr lang="fr-FR" sz="1100" i="1" dirty="0" err="1" smtClean="0">
                <a:solidFill>
                  <a:schemeClr val="bg1"/>
                </a:solidFill>
              </a:rPr>
              <a:t>natural</a:t>
            </a:r>
            <a:r>
              <a:rPr lang="fr-FR" sz="1100" i="1" dirty="0" smtClean="0">
                <a:solidFill>
                  <a:schemeClr val="bg1"/>
                </a:solidFill>
              </a:rPr>
              <a:t> water </a:t>
            </a:r>
            <a:r>
              <a:rPr lang="fr-FR" sz="1100" i="1" dirty="0" err="1" smtClean="0">
                <a:solidFill>
                  <a:schemeClr val="bg1"/>
                </a:solidFill>
              </a:rPr>
              <a:t>reservoir</a:t>
            </a:r>
            <a:r>
              <a:rPr lang="fr-FR" sz="1100" i="1" dirty="0" smtClean="0">
                <a:solidFill>
                  <a:schemeClr val="bg1"/>
                </a:solidFill>
              </a:rPr>
              <a:t> for the skin  </a:t>
            </a:r>
            <a:r>
              <a:rPr lang="fr-FR" sz="1100" b="1" i="1" dirty="0" smtClean="0">
                <a:solidFill>
                  <a:schemeClr val="bg1"/>
                </a:solidFill>
              </a:rPr>
              <a:t>(made of 80 </a:t>
            </a:r>
            <a:r>
              <a:rPr lang="fr-FR" sz="1100" b="1" i="1" dirty="0">
                <a:solidFill>
                  <a:schemeClr val="bg1"/>
                </a:solidFill>
              </a:rPr>
              <a:t>% </a:t>
            </a:r>
            <a:r>
              <a:rPr lang="fr-FR" sz="1100" b="1" i="1" dirty="0" smtClean="0">
                <a:solidFill>
                  <a:schemeClr val="bg1"/>
                </a:solidFill>
              </a:rPr>
              <a:t>water).</a:t>
            </a:r>
          </a:p>
          <a:p>
            <a:pPr marL="628650" lvl="0" indent="-177800" algn="just">
              <a:buFont typeface="Wingdings" pitchFamily="2" charset="2"/>
              <a:buChar char="Ø"/>
            </a:pPr>
            <a:endParaRPr lang="fr-FR" sz="1100" i="1" dirty="0">
              <a:solidFill>
                <a:schemeClr val="bg1"/>
              </a:solidFill>
            </a:endParaRPr>
          </a:p>
          <a:p>
            <a:pPr marL="628586" indent="-180956" algn="just" defTabSz="912824">
              <a:buFont typeface="Wingdings" pitchFamily="2" charset="2"/>
              <a:buChar char="Ø"/>
              <a:defRPr/>
            </a:pPr>
            <a:r>
              <a:rPr lang="fr-FR" sz="1100" b="1" i="1" dirty="0" smtClean="0">
                <a:solidFill>
                  <a:schemeClr val="bg1"/>
                </a:solidFill>
              </a:rPr>
              <a:t>ELASTIN FIBERS</a:t>
            </a:r>
            <a:r>
              <a:rPr lang="fr-FR" sz="1100" i="1" dirty="0" smtClean="0">
                <a:solidFill>
                  <a:schemeClr val="bg1"/>
                </a:solidFill>
              </a:rPr>
              <a:t> </a:t>
            </a:r>
            <a:r>
              <a:rPr lang="en-US" sz="1100" dirty="0">
                <a:solidFill>
                  <a:schemeClr val="bg1"/>
                </a:solidFill>
              </a:rPr>
              <a:t>ensure the skin’s </a:t>
            </a:r>
            <a:r>
              <a:rPr lang="en-US" sz="1100" dirty="0" smtClean="0">
                <a:solidFill>
                  <a:schemeClr val="bg1"/>
                </a:solidFill>
              </a:rPr>
              <a:t>elasticity.</a:t>
            </a:r>
            <a:r>
              <a:rPr lang="en-US" sz="1100" i="1" dirty="0" smtClean="0">
                <a:solidFill>
                  <a:schemeClr val="bg1"/>
                </a:solidFill>
              </a:rPr>
              <a:t> Just </a:t>
            </a:r>
            <a:r>
              <a:rPr lang="en-US" sz="1100" i="1" dirty="0">
                <a:solidFill>
                  <a:schemeClr val="bg1"/>
                </a:solidFill>
              </a:rPr>
              <a:t>under the epidermis, elastin forms a discontinuous network that is thicker on the </a:t>
            </a:r>
            <a:r>
              <a:rPr lang="en-US" sz="1100" i="1" dirty="0" smtClean="0">
                <a:solidFill>
                  <a:schemeClr val="bg1"/>
                </a:solidFill>
              </a:rPr>
              <a:t>face.</a:t>
            </a:r>
          </a:p>
          <a:p>
            <a:pPr marL="628586" indent="-180956" algn="just" defTabSz="912824">
              <a:buFont typeface="Wingdings" pitchFamily="2" charset="2"/>
              <a:buChar char="Ø"/>
              <a:defRPr/>
            </a:pPr>
            <a:endParaRPr lang="fr-FR" sz="1100" b="1" i="1" dirty="0" smtClean="0">
              <a:solidFill>
                <a:schemeClr val="bg1"/>
              </a:solidFill>
            </a:endParaRPr>
          </a:p>
          <a:p>
            <a:pPr marL="628650" lvl="0" indent="-177800" algn="just">
              <a:buFont typeface="Wingdings" pitchFamily="2" charset="2"/>
              <a:buChar char="Ø"/>
            </a:pPr>
            <a:r>
              <a:rPr lang="fr-FR" sz="1100" b="1" i="1" dirty="0" smtClean="0">
                <a:solidFill>
                  <a:schemeClr val="bg1"/>
                </a:solidFill>
              </a:rPr>
              <a:t>COLLAGEN FIBERS  </a:t>
            </a:r>
            <a:r>
              <a:rPr lang="fr-FR" sz="1100" i="1" dirty="0" err="1" smtClean="0">
                <a:solidFill>
                  <a:schemeClr val="bg1"/>
                </a:solidFill>
              </a:rPr>
              <a:t>ensure</a:t>
            </a:r>
            <a:r>
              <a:rPr lang="fr-FR" sz="1100" i="1" dirty="0" smtClean="0">
                <a:solidFill>
                  <a:schemeClr val="bg1"/>
                </a:solidFill>
              </a:rPr>
              <a:t> the </a:t>
            </a:r>
            <a:r>
              <a:rPr lang="fr-FR" sz="1100" i="1" dirty="0" err="1" smtClean="0">
                <a:solidFill>
                  <a:schemeClr val="bg1"/>
                </a:solidFill>
              </a:rPr>
              <a:t>skin’s</a:t>
            </a:r>
            <a:r>
              <a:rPr lang="fr-FR" sz="1100" i="1" dirty="0" smtClean="0">
                <a:solidFill>
                  <a:schemeClr val="bg1"/>
                </a:solidFill>
              </a:rPr>
              <a:t> </a:t>
            </a:r>
            <a:r>
              <a:rPr lang="fr-FR" sz="1100" i="1" dirty="0" err="1" smtClean="0">
                <a:solidFill>
                  <a:schemeClr val="bg1"/>
                </a:solidFill>
              </a:rPr>
              <a:t>firmness</a:t>
            </a:r>
            <a:r>
              <a:rPr lang="fr-FR" sz="1100" i="1" dirty="0" smtClean="0">
                <a:solidFill>
                  <a:schemeClr val="bg1"/>
                </a:solidFill>
              </a:rPr>
              <a:t>.</a:t>
            </a:r>
          </a:p>
          <a:p>
            <a:pPr marL="355600" lvl="0" indent="-177800" algn="just">
              <a:buFont typeface="Century Gothic" pitchFamily="34" charset="0"/>
              <a:buChar char="-"/>
            </a:pPr>
            <a:endParaRPr lang="fr-FR" sz="1100" dirty="0">
              <a:solidFill>
                <a:schemeClr val="bg1"/>
              </a:solidFill>
            </a:endParaRPr>
          </a:p>
          <a:p>
            <a:pPr marL="355600" lvl="0" indent="-177800" algn="just">
              <a:buFont typeface="Century Gothic" pitchFamily="34" charset="0"/>
              <a:buChar char="-"/>
            </a:pPr>
            <a:r>
              <a:rPr lang="en-US" sz="1100" b="1" dirty="0" smtClean="0">
                <a:solidFill>
                  <a:schemeClr val="bg1"/>
                </a:solidFill>
              </a:rPr>
              <a:t>Blood </a:t>
            </a:r>
            <a:r>
              <a:rPr lang="en-US" sz="1100" b="1" dirty="0">
                <a:solidFill>
                  <a:schemeClr val="bg1"/>
                </a:solidFill>
              </a:rPr>
              <a:t>vessels </a:t>
            </a:r>
            <a:r>
              <a:rPr lang="en-US" sz="1100">
                <a:solidFill>
                  <a:schemeClr val="bg1"/>
                </a:solidFill>
              </a:rPr>
              <a:t>bring </a:t>
            </a:r>
            <a:r>
              <a:rPr lang="en-US" sz="1100" smtClean="0">
                <a:solidFill>
                  <a:schemeClr val="bg1"/>
                </a:solidFill>
              </a:rPr>
              <a:t>nutriments </a:t>
            </a:r>
            <a:r>
              <a:rPr lang="en-US" sz="1100" dirty="0">
                <a:solidFill>
                  <a:schemeClr val="bg1"/>
                </a:solidFill>
              </a:rPr>
              <a:t>and oxygen to surrounding </a:t>
            </a:r>
            <a:r>
              <a:rPr lang="en-US" sz="1100" dirty="0" smtClean="0">
                <a:solidFill>
                  <a:schemeClr val="bg1"/>
                </a:solidFill>
              </a:rPr>
              <a:t>cells, </a:t>
            </a:r>
          </a:p>
          <a:p>
            <a:pPr marL="355600" lvl="0" indent="-177800" algn="just">
              <a:buFont typeface="Century Gothic" pitchFamily="34" charset="0"/>
              <a:buChar char="-"/>
            </a:pPr>
            <a:endParaRPr lang="en-US" sz="1100" dirty="0">
              <a:solidFill>
                <a:schemeClr val="bg1"/>
              </a:solidFill>
            </a:endParaRPr>
          </a:p>
          <a:p>
            <a:pPr marL="355600" indent="-177800" algn="just">
              <a:buFont typeface="Century Gothic" pitchFamily="34" charset="0"/>
              <a:buChar char="-"/>
            </a:pPr>
            <a:r>
              <a:rPr lang="en-US" sz="1100" b="1" dirty="0" smtClean="0">
                <a:solidFill>
                  <a:schemeClr val="bg1"/>
                </a:solidFill>
              </a:rPr>
              <a:t>Nerves</a:t>
            </a:r>
            <a:r>
              <a:rPr lang="en-US" sz="1100" dirty="0" smtClean="0">
                <a:solidFill>
                  <a:schemeClr val="bg1"/>
                </a:solidFill>
              </a:rPr>
              <a:t>: sensory </a:t>
            </a:r>
            <a:r>
              <a:rPr lang="en-US" sz="1100" dirty="0">
                <a:solidFill>
                  <a:schemeClr val="bg1"/>
                </a:solidFill>
              </a:rPr>
              <a:t>receptors sensitive to different stimuli (temperature, pressure, ...).</a:t>
            </a:r>
          </a:p>
          <a:p>
            <a:pPr marL="177800" lvl="0" algn="just"/>
            <a:endParaRPr lang="en-US" sz="1100" dirty="0">
              <a:solidFill>
                <a:schemeClr val="bg1"/>
              </a:solidFill>
            </a:endParaRPr>
          </a:p>
          <a:p>
            <a:pPr marL="355600" lvl="0" indent="-177800" algn="just">
              <a:buFont typeface="Century Gothic" pitchFamily="34" charset="0"/>
              <a:buChar char="-"/>
            </a:pPr>
            <a:r>
              <a:rPr lang="en-US" sz="1100" b="1" dirty="0" smtClean="0">
                <a:solidFill>
                  <a:schemeClr val="bg1"/>
                </a:solidFill>
              </a:rPr>
              <a:t>The </a:t>
            </a:r>
            <a:r>
              <a:rPr lang="en-US" sz="1100" b="1" dirty="0">
                <a:solidFill>
                  <a:schemeClr val="bg1"/>
                </a:solidFill>
              </a:rPr>
              <a:t>lymphatic system </a:t>
            </a:r>
            <a:r>
              <a:rPr lang="en-US" sz="1100" dirty="0">
                <a:solidFill>
                  <a:schemeClr val="bg1"/>
                </a:solidFill>
              </a:rPr>
              <a:t>is a circulatory </a:t>
            </a:r>
            <a:r>
              <a:rPr lang="en-US" sz="1100" dirty="0" smtClean="0">
                <a:solidFill>
                  <a:schemeClr val="bg1"/>
                </a:solidFill>
              </a:rPr>
              <a:t>system. </a:t>
            </a:r>
            <a:r>
              <a:rPr lang="en-US" sz="1100" dirty="0">
                <a:solidFill>
                  <a:schemeClr val="bg1"/>
                </a:solidFill>
              </a:rPr>
              <a:t>Lymph collects waste products from cells and eliminates toxins. It participates in the organism’s immune system. </a:t>
            </a:r>
            <a:endParaRPr lang="en-US" sz="1100" dirty="0" smtClean="0">
              <a:solidFill>
                <a:schemeClr val="bg1"/>
              </a:solidFill>
            </a:endParaRPr>
          </a:p>
          <a:p>
            <a:pPr marL="355600" lvl="0" indent="-177800" algn="just">
              <a:buFont typeface="Century Gothic" pitchFamily="34" charset="0"/>
              <a:buChar char="-"/>
            </a:pPr>
            <a:endParaRPr lang="en-US" sz="1100" dirty="0">
              <a:solidFill>
                <a:schemeClr val="bg1"/>
              </a:solidFill>
            </a:endParaRPr>
          </a:p>
          <a:p>
            <a:pPr marL="355600" lvl="0" indent="-177800" algn="just">
              <a:buFont typeface="Century Gothic" pitchFamily="34" charset="0"/>
              <a:buChar char="-"/>
            </a:pPr>
            <a:r>
              <a:rPr lang="en-US" sz="1100" b="1" dirty="0" smtClean="0">
                <a:solidFill>
                  <a:schemeClr val="bg1"/>
                </a:solidFill>
              </a:rPr>
              <a:t>Auxiliary </a:t>
            </a:r>
            <a:r>
              <a:rPr lang="en-US" sz="1100" b="1" dirty="0">
                <a:solidFill>
                  <a:schemeClr val="bg1"/>
                </a:solidFill>
              </a:rPr>
              <a:t>elements of the skin</a:t>
            </a:r>
            <a:r>
              <a:rPr lang="en-US" sz="1100" dirty="0">
                <a:solidFill>
                  <a:schemeClr val="bg1"/>
                </a:solidFill>
              </a:rPr>
              <a:t>: hair, sudoriferous glands that produce perspiration and sebaceous glands that produce sebum.</a:t>
            </a:r>
          </a:p>
          <a:p>
            <a:pPr marL="355600" lvl="0" indent="-177800" algn="just">
              <a:buFont typeface="Century Gothic" pitchFamily="34" charset="0"/>
              <a:buChar char="-"/>
            </a:pPr>
            <a:endParaRPr lang="fr-FR" sz="1100" dirty="0">
              <a:solidFill>
                <a:schemeClr val="bg1"/>
              </a:solidFill>
            </a:endParaRPr>
          </a:p>
        </p:txBody>
      </p:sp>
      <p:grpSp>
        <p:nvGrpSpPr>
          <p:cNvPr id="4" name="Groupe 3"/>
          <p:cNvGrpSpPr/>
          <p:nvPr/>
        </p:nvGrpSpPr>
        <p:grpSpPr>
          <a:xfrm>
            <a:off x="372232" y="1691680"/>
            <a:ext cx="1616607" cy="2448272"/>
            <a:chOff x="179512" y="1664038"/>
            <a:chExt cx="2880320" cy="3925202"/>
          </a:xfrm>
        </p:grpSpPr>
        <p:pic>
          <p:nvPicPr>
            <p:cNvPr id="5" name="Picture 2"/>
            <p:cNvPicPr>
              <a:picLocks noChangeAspect="1" noChangeArrowheads="1"/>
            </p:cNvPicPr>
            <p:nvPr/>
          </p:nvPicPr>
          <p:blipFill>
            <a:blip r:embed="rId3" cstate="print"/>
            <a:srcRect l="17232" t="13354" r="55336" b="26835"/>
            <a:stretch>
              <a:fillRect/>
            </a:stretch>
          </p:blipFill>
          <p:spPr bwMode="auto">
            <a:xfrm>
              <a:off x="179512" y="1664038"/>
              <a:ext cx="2880320" cy="392520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61692" y="2924944"/>
              <a:ext cx="2654124"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ZoneTexte 9"/>
          <p:cNvSpPr txBox="1"/>
          <p:nvPr/>
        </p:nvSpPr>
        <p:spPr>
          <a:xfrm>
            <a:off x="579570" y="8350945"/>
            <a:ext cx="1088366" cy="430887"/>
          </a:xfrm>
          <a:prstGeom prst="rect">
            <a:avLst/>
          </a:prstGeom>
          <a:noFill/>
        </p:spPr>
        <p:txBody>
          <a:bodyPr wrap="square" rtlCol="0">
            <a:spAutoFit/>
          </a:bodyPr>
          <a:lstStyle/>
          <a:p>
            <a:pPr algn="ctr"/>
            <a:r>
              <a:rPr lang="fr-FR" sz="1100" i="1" dirty="0" err="1" smtClean="0">
                <a:solidFill>
                  <a:schemeClr val="bg1"/>
                </a:solidFill>
              </a:rPr>
              <a:t>Collagen</a:t>
            </a:r>
            <a:r>
              <a:rPr lang="fr-FR" sz="1100" i="1" dirty="0" smtClean="0">
                <a:solidFill>
                  <a:schemeClr val="bg1"/>
                </a:solidFill>
              </a:rPr>
              <a:t> </a:t>
            </a:r>
            <a:r>
              <a:rPr lang="fr-FR" sz="1100" i="1" dirty="0" err="1" smtClean="0">
                <a:solidFill>
                  <a:schemeClr val="bg1"/>
                </a:solidFill>
              </a:rPr>
              <a:t>fibers</a:t>
            </a:r>
            <a:endParaRPr lang="fr-FR" sz="1100" i="1" dirty="0">
              <a:solidFill>
                <a:schemeClr val="bg1"/>
              </a:solidFill>
            </a:endParaRPr>
          </a:p>
        </p:txBody>
      </p:sp>
      <p:pic>
        <p:nvPicPr>
          <p:cNvPr id="11" name="Picture 2"/>
          <p:cNvPicPr>
            <a:picLocks noChangeAspect="1" noChangeArrowheads="1"/>
          </p:cNvPicPr>
          <p:nvPr/>
        </p:nvPicPr>
        <p:blipFill>
          <a:blip r:embed="rId4" cstate="print"/>
          <a:srcRect l="13482" t="13354" r="52813" b="35287"/>
          <a:stretch>
            <a:fillRect/>
          </a:stretch>
        </p:blipFill>
        <p:spPr bwMode="auto">
          <a:xfrm>
            <a:off x="708195" y="4409097"/>
            <a:ext cx="831116" cy="1026999"/>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410219" y="6804248"/>
            <a:ext cx="1427068" cy="430887"/>
          </a:xfrm>
          <a:prstGeom prst="rect">
            <a:avLst/>
          </a:prstGeom>
          <a:noFill/>
        </p:spPr>
        <p:txBody>
          <a:bodyPr wrap="square" rtlCol="0">
            <a:spAutoFit/>
          </a:bodyPr>
          <a:lstStyle/>
          <a:p>
            <a:pPr algn="ctr"/>
            <a:r>
              <a:rPr lang="fr-FR" sz="1100" i="1" dirty="0" smtClean="0">
                <a:solidFill>
                  <a:schemeClr val="bg1"/>
                </a:solidFill>
              </a:rPr>
              <a:t> Elastine </a:t>
            </a:r>
            <a:r>
              <a:rPr lang="fr-FR" sz="1100" i="1" dirty="0" err="1" smtClean="0">
                <a:solidFill>
                  <a:schemeClr val="bg1"/>
                </a:solidFill>
              </a:rPr>
              <a:t>fibers</a:t>
            </a:r>
            <a:endParaRPr lang="fr-FR" sz="1100" i="1" dirty="0" smtClean="0">
              <a:solidFill>
                <a:schemeClr val="bg1"/>
              </a:solidFill>
            </a:endParaRPr>
          </a:p>
          <a:p>
            <a:pPr algn="ctr"/>
            <a:r>
              <a:rPr lang="fr-FR" sz="1100" i="1" dirty="0" smtClean="0">
                <a:solidFill>
                  <a:schemeClr val="bg1"/>
                </a:solidFill>
              </a:rPr>
              <a:t>In the </a:t>
            </a:r>
            <a:r>
              <a:rPr lang="fr-FR" sz="1100" i="1" dirty="0" err="1" smtClean="0">
                <a:solidFill>
                  <a:schemeClr val="bg1"/>
                </a:solidFill>
              </a:rPr>
              <a:t>dermis</a:t>
            </a:r>
            <a:endParaRPr lang="fr-FR" sz="1100" i="1" dirty="0">
              <a:solidFill>
                <a:schemeClr val="bg1"/>
              </a:solidFill>
            </a:endParaRPr>
          </a:p>
        </p:txBody>
      </p:sp>
      <p:sp>
        <p:nvSpPr>
          <p:cNvPr id="14" name="ZoneTexte 13"/>
          <p:cNvSpPr txBox="1"/>
          <p:nvPr/>
        </p:nvSpPr>
        <p:spPr>
          <a:xfrm>
            <a:off x="441649" y="5436096"/>
            <a:ext cx="1364208" cy="261610"/>
          </a:xfrm>
          <a:prstGeom prst="rect">
            <a:avLst/>
          </a:prstGeom>
          <a:noFill/>
        </p:spPr>
        <p:txBody>
          <a:bodyPr wrap="square" rtlCol="0">
            <a:spAutoFit/>
          </a:bodyPr>
          <a:lstStyle/>
          <a:p>
            <a:pPr algn="ctr"/>
            <a:r>
              <a:rPr lang="fr-FR" sz="1100" i="1" dirty="0" err="1" smtClean="0">
                <a:solidFill>
                  <a:schemeClr val="bg1"/>
                </a:solidFill>
              </a:rPr>
              <a:t>fibroblasts</a:t>
            </a:r>
            <a:endParaRPr lang="fr-FR" sz="1100" i="1" dirty="0" smtClean="0">
              <a:solidFill>
                <a:schemeClr val="bg1"/>
              </a:solidFill>
            </a:endParaRPr>
          </a:p>
        </p:txBody>
      </p:sp>
      <p:pic>
        <p:nvPicPr>
          <p:cNvPr id="15" name="Picture 2" descr="D:\Projets en cours\Helena-Rubinsten\images\derme1.jpg"/>
          <p:cNvPicPr>
            <a:picLocks noChangeAspect="1" noChangeArrowheads="1"/>
          </p:cNvPicPr>
          <p:nvPr/>
        </p:nvPicPr>
        <p:blipFill>
          <a:blip r:embed="rId5" cstate="print"/>
          <a:srcRect/>
          <a:stretch>
            <a:fillRect/>
          </a:stretch>
        </p:blipFill>
        <p:spPr bwMode="auto">
          <a:xfrm>
            <a:off x="568935" y="6012160"/>
            <a:ext cx="1131873" cy="679124"/>
          </a:xfrm>
          <a:prstGeom prst="rect">
            <a:avLst/>
          </a:prstGeom>
          <a:noFill/>
        </p:spPr>
      </p:pic>
      <p:pic>
        <p:nvPicPr>
          <p:cNvPr id="16" name="Picture 2"/>
          <p:cNvPicPr>
            <a:picLocks noChangeAspect="1" noChangeArrowheads="1"/>
          </p:cNvPicPr>
          <p:nvPr/>
        </p:nvPicPr>
        <p:blipFill>
          <a:blip r:embed="rId6" cstate="print"/>
          <a:srcRect l="12256" t="15315" r="50362" b="44159"/>
          <a:stretch>
            <a:fillRect/>
          </a:stretch>
        </p:blipFill>
        <p:spPr bwMode="auto">
          <a:xfrm>
            <a:off x="533502" y="7380311"/>
            <a:ext cx="1167306" cy="7909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64904" y="232356"/>
            <a:ext cx="429309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000">
                <a:solidFill>
                  <a:schemeClr val="tx1"/>
                </a:solidFill>
                <a:latin typeface="HelveticaNeueLT Com 35 Th" pitchFamily="34" charset="0"/>
                <a:ea typeface="Arial Unicode MS" pitchFamily="34" charset="-128"/>
                <a:cs typeface="Arial Unicode MS" pitchFamily="34" charset="-128"/>
              </a:defRPr>
            </a:lvl1pPr>
            <a:lvl2pPr marL="742950" indent="-285750" eaLnBrk="0" hangingPunct="0">
              <a:defRPr sz="1000">
                <a:solidFill>
                  <a:schemeClr val="tx1"/>
                </a:solidFill>
                <a:latin typeface="HelveticaNeueLT Com 35 Th" pitchFamily="34" charset="0"/>
                <a:ea typeface="Arial Unicode MS" pitchFamily="34" charset="-128"/>
                <a:cs typeface="Arial Unicode MS" pitchFamily="34" charset="-128"/>
              </a:defRPr>
            </a:lvl2pPr>
            <a:lvl3pPr marL="1143000" indent="-228600" eaLnBrk="0" hangingPunct="0">
              <a:defRPr sz="1000">
                <a:solidFill>
                  <a:schemeClr val="tx1"/>
                </a:solidFill>
                <a:latin typeface="HelveticaNeueLT Com 35 Th" pitchFamily="34" charset="0"/>
                <a:ea typeface="Arial Unicode MS" pitchFamily="34" charset="-128"/>
                <a:cs typeface="Arial Unicode MS" pitchFamily="34" charset="-128"/>
              </a:defRPr>
            </a:lvl3pPr>
            <a:lvl4pPr marL="1600200" indent="-228600" eaLnBrk="0" hangingPunct="0">
              <a:defRPr sz="1000">
                <a:solidFill>
                  <a:schemeClr val="tx1"/>
                </a:solidFill>
                <a:latin typeface="HelveticaNeueLT Com 35 Th" pitchFamily="34" charset="0"/>
                <a:ea typeface="Arial Unicode MS" pitchFamily="34" charset="-128"/>
                <a:cs typeface="Arial Unicode MS" pitchFamily="34" charset="-128"/>
              </a:defRPr>
            </a:lvl4pPr>
            <a:lvl5pPr marL="2057400" indent="-228600" eaLnBrk="0" hangingPunct="0">
              <a:defRPr sz="1000">
                <a:solidFill>
                  <a:schemeClr val="tx1"/>
                </a:solidFill>
                <a:latin typeface="HelveticaNeueLT Com 35 Th"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tx1"/>
                </a:solidFill>
                <a:latin typeface="HelveticaNeueLT Com 35 Th" pitchFamily="34" charset="0"/>
                <a:ea typeface="Arial Unicode MS" pitchFamily="34" charset="-128"/>
                <a:cs typeface="Arial Unicode MS" pitchFamily="34" charset="-128"/>
              </a:defRPr>
            </a:lvl9pPr>
          </a:lstStyle>
          <a:p>
            <a:pPr algn="r" eaLnBrk="1" hangingPunct="1">
              <a:spcBef>
                <a:spcPct val="50000"/>
              </a:spcBef>
              <a:defRPr/>
            </a:pPr>
            <a:r>
              <a:rPr lang="en-US" sz="2800" dirty="0" smtClean="0">
                <a:solidFill>
                  <a:srgbClr val="B5A692"/>
                </a:solidFill>
                <a:latin typeface="Century Gothic" pitchFamily="34" charset="0"/>
                <a:ea typeface="ＭＳ Ｐゴシック" pitchFamily="34" charset="-128"/>
              </a:rPr>
              <a:t>THE HYPODERMIS</a:t>
            </a:r>
          </a:p>
          <a:p>
            <a:pPr algn="r" eaLnBrk="1" hangingPunct="1">
              <a:spcBef>
                <a:spcPct val="50000"/>
              </a:spcBef>
              <a:defRPr/>
            </a:pPr>
            <a:r>
              <a:rPr lang="en-US" sz="1600" dirty="0" smtClean="0">
                <a:solidFill>
                  <a:schemeClr val="bg1"/>
                </a:solidFill>
                <a:latin typeface="Century Gothic" pitchFamily="34" charset="0"/>
                <a:ea typeface="ＭＳ Ｐゴシック" pitchFamily="34" charset="-128"/>
              </a:rPr>
              <a:t>DEFINITION AND ROLE</a:t>
            </a:r>
          </a:p>
          <a:p>
            <a:pPr algn="r" eaLnBrk="1" hangingPunct="1">
              <a:spcBef>
                <a:spcPct val="50000"/>
              </a:spcBef>
              <a:defRPr/>
            </a:pPr>
            <a:endParaRPr lang="en-US" sz="1600" dirty="0" smtClean="0">
              <a:solidFill>
                <a:schemeClr val="bg1"/>
              </a:solidFill>
              <a:latin typeface="Century Gothic" pitchFamily="34" charset="0"/>
              <a:ea typeface="ＭＳ Ｐゴシック" pitchFamily="34" charset="-128"/>
            </a:endParaRPr>
          </a:p>
        </p:txBody>
      </p:sp>
      <p:sp>
        <p:nvSpPr>
          <p:cNvPr id="3" name="ZoneTexte 2"/>
          <p:cNvSpPr txBox="1"/>
          <p:nvPr/>
        </p:nvSpPr>
        <p:spPr>
          <a:xfrm>
            <a:off x="1988839" y="1336853"/>
            <a:ext cx="4824537" cy="7032694"/>
          </a:xfrm>
          <a:prstGeom prst="rect">
            <a:avLst/>
          </a:prstGeom>
          <a:noFill/>
        </p:spPr>
        <p:txBody>
          <a:bodyPr wrap="square" rtlCol="0">
            <a:spAutoFit/>
          </a:bodyPr>
          <a:lstStyle/>
          <a:p>
            <a:endParaRPr lang="fr-FR" sz="1100" dirty="0">
              <a:solidFill>
                <a:schemeClr val="bg1"/>
              </a:solidFill>
            </a:endParaRPr>
          </a:p>
          <a:p>
            <a:pPr marL="177800" indent="-177800" algn="just">
              <a:buFont typeface="Wingdings" pitchFamily="2" charset="2"/>
              <a:buChar char="§"/>
            </a:pPr>
            <a:r>
              <a:rPr lang="fr-FR" sz="1100" dirty="0">
                <a:solidFill>
                  <a:schemeClr val="bg1"/>
                </a:solidFill>
              </a:rPr>
              <a:t> </a:t>
            </a:r>
            <a:r>
              <a:rPr lang="en-US" sz="1100" b="1" dirty="0" smtClean="0">
                <a:solidFill>
                  <a:schemeClr val="bg1"/>
                </a:solidFill>
                <a:ea typeface="Times New Roman" pitchFamily="18" charset="0"/>
                <a:cs typeface="Courier New" pitchFamily="49" charset="0"/>
              </a:rPr>
              <a:t>The hypodermis (or subcutaneous tissue) </a:t>
            </a:r>
            <a:r>
              <a:rPr lang="en-US" sz="1100" dirty="0" smtClean="0">
                <a:solidFill>
                  <a:schemeClr val="bg1"/>
                </a:solidFill>
                <a:ea typeface="Times New Roman" pitchFamily="18" charset="0"/>
                <a:cs typeface="Courier New" pitchFamily="49" charset="0"/>
              </a:rPr>
              <a:t>is the </a:t>
            </a:r>
            <a:r>
              <a:rPr lang="en-US" sz="1100" b="1" dirty="0" smtClean="0">
                <a:solidFill>
                  <a:schemeClr val="bg1"/>
                </a:solidFill>
                <a:ea typeface="Times New Roman" pitchFamily="18" charset="0"/>
                <a:cs typeface="Courier New" pitchFamily="49" charset="0"/>
              </a:rPr>
              <a:t>deepest </a:t>
            </a:r>
            <a:r>
              <a:rPr lang="en-US" sz="1100" dirty="0" smtClean="0">
                <a:solidFill>
                  <a:schemeClr val="bg1"/>
                </a:solidFill>
                <a:ea typeface="Times New Roman" pitchFamily="18" charset="0"/>
                <a:cs typeface="Courier New" pitchFamily="49" charset="0"/>
              </a:rPr>
              <a:t>and thickest compartment of the skin. </a:t>
            </a:r>
            <a:r>
              <a:rPr lang="en-US" sz="1100" b="1" dirty="0" smtClean="0">
                <a:solidFill>
                  <a:schemeClr val="bg1"/>
                </a:solidFill>
                <a:cs typeface="Courier New" pitchFamily="49" charset="0"/>
              </a:rPr>
              <a:t>It is not separate from the dermis.</a:t>
            </a:r>
            <a:endParaRPr lang="en-US" sz="1100" b="1" dirty="0" smtClean="0">
              <a:solidFill>
                <a:schemeClr val="bg1"/>
              </a:solidFill>
            </a:endParaRPr>
          </a:p>
          <a:p>
            <a:pPr marL="361950" indent="-180975" algn="just"/>
            <a:endParaRPr lang="fr-FR" sz="1100" dirty="0" smtClean="0">
              <a:solidFill>
                <a:schemeClr val="bg1"/>
              </a:solidFill>
            </a:endParaRPr>
          </a:p>
          <a:p>
            <a:pPr marL="361950" indent="-180975" algn="just">
              <a:buFont typeface="Century Gothic" pitchFamily="34" charset="0"/>
              <a:buChar char="-"/>
            </a:pPr>
            <a:r>
              <a:rPr lang="en-US" sz="1100" dirty="0" smtClean="0">
                <a:solidFill>
                  <a:schemeClr val="bg1"/>
                </a:solidFill>
              </a:rPr>
              <a:t>It is a supple and supportive tissue that will hold its shape and whose role is to serve as an interface between the skin and the organs that it covers (muscles, bones).</a:t>
            </a:r>
          </a:p>
          <a:p>
            <a:pPr marL="361950" indent="-180975" algn="just">
              <a:buFont typeface="Century Gothic" pitchFamily="34" charset="0"/>
              <a:buChar char="-"/>
            </a:pPr>
            <a:endParaRPr lang="en-US" sz="1100" dirty="0" smtClean="0">
              <a:solidFill>
                <a:schemeClr val="bg1"/>
              </a:solidFill>
            </a:endParaRPr>
          </a:p>
          <a:p>
            <a:pPr marL="361950" indent="-180975" algn="just">
              <a:buFont typeface="Century Gothic" pitchFamily="34" charset="0"/>
              <a:buChar char="-"/>
            </a:pPr>
            <a:r>
              <a:rPr lang="en-US" sz="1100" dirty="0" smtClean="0">
                <a:solidFill>
                  <a:schemeClr val="bg1"/>
                </a:solidFill>
              </a:rPr>
              <a:t>The hypodermis is present all over the body except for the ears, the eyelids and the male genital organs. </a:t>
            </a:r>
          </a:p>
          <a:p>
            <a:pPr marL="361950" indent="-180975" algn="just">
              <a:buFont typeface="Century Gothic" pitchFamily="34" charset="0"/>
              <a:buChar char="-"/>
            </a:pPr>
            <a:endParaRPr lang="en-US" sz="1100" dirty="0" smtClean="0">
              <a:solidFill>
                <a:schemeClr val="bg1"/>
              </a:solidFill>
            </a:endParaRPr>
          </a:p>
          <a:p>
            <a:pPr marL="361950" indent="-180975" algn="just">
              <a:buFont typeface="Century Gothic" pitchFamily="34" charset="0"/>
              <a:buChar char="-"/>
            </a:pPr>
            <a:r>
              <a:rPr lang="en-US" sz="1100" dirty="0" smtClean="0">
                <a:solidFill>
                  <a:schemeClr val="bg1"/>
                </a:solidFill>
              </a:rPr>
              <a:t>It is especially thick on the parts of the body that are exposed to high pressure, such as the heels or buttocks.</a:t>
            </a:r>
          </a:p>
          <a:p>
            <a:pPr marL="180956" indent="-180956" algn="just">
              <a:buClr>
                <a:srgbClr val="E27A82"/>
              </a:buClr>
              <a:buFont typeface="Wingdings" pitchFamily="2" charset="2"/>
              <a:buChar char="§"/>
              <a:defRPr/>
            </a:pPr>
            <a:endParaRPr lang="en-US" sz="1100" dirty="0" smtClean="0"/>
          </a:p>
          <a:p>
            <a:pPr marL="179388" indent="-179388" algn="just">
              <a:buFont typeface="Wingdings" pitchFamily="2" charset="2"/>
              <a:buChar char="§"/>
              <a:defRPr/>
            </a:pPr>
            <a:r>
              <a:rPr lang="en-US" sz="1100" b="1" dirty="0" smtClean="0">
                <a:solidFill>
                  <a:schemeClr val="bg1"/>
                </a:solidFill>
              </a:rPr>
              <a:t>The hypodermis plays a role in energy storage and protection against impacts.</a:t>
            </a:r>
          </a:p>
          <a:p>
            <a:pPr marL="180956" indent="-180956" algn="just">
              <a:buFont typeface="Wingdings" pitchFamily="2" charset="2"/>
              <a:buChar char="§"/>
              <a:defRPr/>
            </a:pPr>
            <a:endParaRPr lang="en-US" sz="1100" b="1" dirty="0" smtClean="0">
              <a:solidFill>
                <a:schemeClr val="bg1"/>
              </a:solidFill>
            </a:endParaRPr>
          </a:p>
          <a:p>
            <a:pPr marL="180956" indent="-180956" algn="just">
              <a:buFont typeface="Wingdings" pitchFamily="2" charset="2"/>
              <a:buChar char="§"/>
              <a:defRPr/>
            </a:pPr>
            <a:r>
              <a:rPr lang="en-US" sz="1100" b="1" dirty="0" smtClean="0">
                <a:solidFill>
                  <a:schemeClr val="bg1"/>
                </a:solidFill>
              </a:rPr>
              <a:t>The hypodermis participates in thermoregulation,</a:t>
            </a:r>
            <a:r>
              <a:rPr lang="en-US" sz="1100" dirty="0" smtClean="0">
                <a:solidFill>
                  <a:schemeClr val="bg1"/>
                </a:solidFill>
              </a:rPr>
              <a:t> the fat plays a passive role in insulation, reducing temperature exchanges with the external environment.</a:t>
            </a:r>
            <a:endParaRPr lang="fr-FR" sz="1100" dirty="0">
              <a:solidFill>
                <a:schemeClr val="bg1"/>
              </a:solidFill>
            </a:endParaRPr>
          </a:p>
          <a:p>
            <a:pPr marL="177800" lvl="0" indent="-177800" algn="just"/>
            <a:endParaRPr lang="fr-FR" sz="1100" dirty="0" smtClean="0">
              <a:solidFill>
                <a:schemeClr val="bg1"/>
              </a:solidFill>
            </a:endParaRPr>
          </a:p>
          <a:p>
            <a:pPr marL="180956" indent="-180956" algn="just">
              <a:defRPr/>
            </a:pPr>
            <a:endParaRPr lang="en-US" sz="1100" b="1" dirty="0" smtClean="0"/>
          </a:p>
          <a:p>
            <a:pPr marL="180956" indent="-180956" algn="just">
              <a:buFont typeface="Wingdings" pitchFamily="2" charset="2"/>
              <a:buChar char="§"/>
              <a:defRPr/>
            </a:pPr>
            <a:r>
              <a:rPr lang="en-US" sz="1100" b="1" dirty="0" smtClean="0">
                <a:solidFill>
                  <a:schemeClr val="bg1"/>
                </a:solidFill>
              </a:rPr>
              <a:t>It is made up of:</a:t>
            </a:r>
          </a:p>
          <a:p>
            <a:pPr marL="180956" indent="-180956" algn="just">
              <a:buFont typeface="Wingdings" pitchFamily="2" charset="2"/>
              <a:buChar char="§"/>
              <a:defRPr/>
            </a:pPr>
            <a:endParaRPr lang="en-US" sz="1100" b="1" dirty="0" smtClean="0">
              <a:solidFill>
                <a:schemeClr val="bg1"/>
              </a:solidFill>
            </a:endParaRPr>
          </a:p>
          <a:p>
            <a:pPr marL="361950" indent="-180975" algn="just">
              <a:buFont typeface="Century Gothic" pitchFamily="34" charset="0"/>
              <a:buChar char="-"/>
              <a:defRPr/>
            </a:pPr>
            <a:r>
              <a:rPr lang="en-US" sz="1100" dirty="0" smtClean="0">
                <a:solidFill>
                  <a:schemeClr val="bg1"/>
                </a:solidFill>
              </a:rPr>
              <a:t>ADIPOCYTES: cells that are specialized in accumulating and storing fat and are located in adipose tissue (triglycerides). They are grouped into lobes that are separated by conjunctive tissue.</a:t>
            </a:r>
          </a:p>
          <a:p>
            <a:pPr marL="361950" indent="-180975" algn="just">
              <a:buFont typeface="Century Gothic" pitchFamily="34" charset="0"/>
              <a:buChar char="-"/>
              <a:defRPr/>
            </a:pPr>
            <a:endParaRPr lang="en-US" sz="1100" dirty="0" smtClean="0">
              <a:solidFill>
                <a:schemeClr val="bg1"/>
              </a:solidFill>
            </a:endParaRPr>
          </a:p>
          <a:p>
            <a:pPr marL="361950" indent="-180975" algn="just">
              <a:buFont typeface="Century Gothic" pitchFamily="34" charset="0"/>
              <a:buChar char="-"/>
              <a:defRPr/>
            </a:pPr>
            <a:r>
              <a:rPr lang="en-US" sz="1100" dirty="0" smtClean="0">
                <a:solidFill>
                  <a:schemeClr val="bg1"/>
                </a:solidFill>
              </a:rPr>
              <a:t>SUDORIFEROUS </a:t>
            </a:r>
            <a:r>
              <a:rPr lang="en-US" sz="1100" dirty="0" smtClean="0">
                <a:solidFill>
                  <a:schemeClr val="bg1"/>
                </a:solidFill>
              </a:rPr>
              <a:t>GLANDS that secrete sweat.</a:t>
            </a:r>
          </a:p>
          <a:p>
            <a:pPr marL="180956" indent="-180956" algn="just" eaLnBrk="0" fontAlgn="base" hangingPunct="0">
              <a:spcBef>
                <a:spcPct val="0"/>
              </a:spcBef>
              <a:spcAft>
                <a:spcPct val="0"/>
              </a:spcAft>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endParaRPr lang="en-US" sz="1100" dirty="0" smtClean="0">
              <a:ea typeface="Times New Roman" pitchFamily="18" charset="0"/>
              <a:cs typeface="Courier New" pitchFamily="49" charset="0"/>
            </a:endParaRPr>
          </a:p>
          <a:p>
            <a:pPr marL="180956" indent="-180956" algn="just" eaLnBrk="0" fontAlgn="base" hangingPunct="0">
              <a:spcBef>
                <a:spcPct val="0"/>
              </a:spcBef>
              <a:spcAft>
                <a:spcPct val="0"/>
              </a:spcAft>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endParaRPr lang="en-US" sz="1100" dirty="0" smtClean="0">
              <a:ea typeface="Times New Roman" pitchFamily="18" charset="0"/>
              <a:cs typeface="Courier New" pitchFamily="49" charset="0"/>
            </a:endParaRPr>
          </a:p>
          <a:p>
            <a:pPr marL="180956" indent="-180956" algn="just" eaLnBrk="0" fontAlgn="base" hangingPunct="0">
              <a:spcBef>
                <a:spcPct val="0"/>
              </a:spcBef>
              <a:spcAft>
                <a:spcPct val="0"/>
              </a:spcAft>
              <a:buFont typeface="Wingdings" pitchFamily="2" charset="2"/>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r>
              <a:rPr lang="en-US" sz="1100" b="1" dirty="0" smtClean="0">
                <a:solidFill>
                  <a:schemeClr val="bg1"/>
                </a:solidFill>
                <a:ea typeface="Times New Roman" pitchFamily="18" charset="0"/>
                <a:cs typeface="Courier New" pitchFamily="49" charset="0"/>
              </a:rPr>
              <a:t>It is responsible for the body’s silhouette.</a:t>
            </a:r>
          </a:p>
          <a:p>
            <a:pPr marL="180956" indent="-180956" algn="just" eaLnBrk="0" fontAlgn="base" hangingPunct="0">
              <a:spcBef>
                <a:spcPct val="0"/>
              </a:spcBef>
              <a:spcAft>
                <a:spcPct val="0"/>
              </a:spcAft>
              <a:buFont typeface="Wingdings" pitchFamily="2" charset="2"/>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endParaRPr lang="en-US" sz="1100" b="1" dirty="0" smtClean="0">
              <a:solidFill>
                <a:schemeClr val="bg1"/>
              </a:solidFill>
              <a:ea typeface="Times New Roman" pitchFamily="18" charset="0"/>
              <a:cs typeface="Courier New" pitchFamily="49" charset="0"/>
            </a:endParaRPr>
          </a:p>
          <a:p>
            <a:pPr marL="355600" indent="-177800" algn="just" eaLnBrk="0" fontAlgn="base" hangingPunct="0">
              <a:spcBef>
                <a:spcPct val="0"/>
              </a:spcBef>
              <a:spcAft>
                <a:spcPct val="0"/>
              </a:spcAft>
              <a:buFont typeface="Century Gothic" pitchFamily="34" charset="0"/>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r>
              <a:rPr lang="en-US" sz="1100" dirty="0" smtClean="0">
                <a:solidFill>
                  <a:schemeClr val="bg1"/>
                </a:solidFill>
                <a:ea typeface="Times New Roman" pitchFamily="18" charset="0"/>
                <a:cs typeface="Courier New" pitchFamily="49" charset="0"/>
              </a:rPr>
              <a:t>The location of cellulite in women.</a:t>
            </a:r>
          </a:p>
          <a:p>
            <a:pPr marL="355600" indent="-177800" algn="just" eaLnBrk="0" fontAlgn="base" hangingPunct="0">
              <a:spcBef>
                <a:spcPct val="0"/>
              </a:spcBef>
              <a:spcAft>
                <a:spcPct val="0"/>
              </a:spcAft>
              <a:buFont typeface="Century Gothic" pitchFamily="34" charset="0"/>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endParaRPr lang="en-US" sz="1100" dirty="0" smtClean="0">
              <a:solidFill>
                <a:schemeClr val="bg1"/>
              </a:solidFill>
              <a:ea typeface="Times New Roman" pitchFamily="18" charset="0"/>
              <a:cs typeface="Courier New" pitchFamily="49" charset="0"/>
            </a:endParaRPr>
          </a:p>
          <a:p>
            <a:pPr marL="355600" indent="-177800" algn="just" eaLnBrk="0" fontAlgn="base" hangingPunct="0">
              <a:spcBef>
                <a:spcPct val="0"/>
              </a:spcBef>
              <a:spcAft>
                <a:spcPct val="0"/>
              </a:spcAft>
              <a:buFont typeface="Century Gothic" pitchFamily="34" charset="0"/>
              <a:buChar char="-"/>
              <a:tabLst>
                <a:tab pos="626999" algn="l"/>
                <a:tab pos="1160345" algn="l"/>
                <a:tab pos="1744485" algn="l"/>
                <a:tab pos="2327037" algn="l"/>
                <a:tab pos="2908003" algn="l"/>
                <a:tab pos="3488969" algn="l"/>
                <a:tab pos="4071523" algn="l"/>
                <a:tab pos="4666773" algn="l"/>
                <a:tab pos="5235041" algn="l"/>
                <a:tab pos="5816006" algn="l"/>
                <a:tab pos="6396972" algn="l"/>
                <a:tab pos="6979525" algn="l"/>
                <a:tab pos="7560491" algn="l"/>
                <a:tab pos="8143043" algn="l"/>
                <a:tab pos="8724009" algn="l"/>
                <a:tab pos="9304975" algn="l"/>
              </a:tabLst>
            </a:pPr>
            <a:r>
              <a:rPr lang="en-US" sz="1100" dirty="0" smtClean="0">
                <a:solidFill>
                  <a:schemeClr val="bg1"/>
                </a:solidFill>
                <a:ea typeface="Times New Roman" pitchFamily="18" charset="0"/>
                <a:cs typeface="Courier New" pitchFamily="49" charset="0"/>
              </a:rPr>
              <a:t>Although the hypodermis covers the entire body, it tends to accumulate above the belt on the stomach and shoulders in men and below the belt on the thighs, hips and buttocks in women. </a:t>
            </a:r>
            <a:endParaRPr lang="en-US" sz="1100" dirty="0" smtClean="0">
              <a:solidFill>
                <a:schemeClr val="bg1"/>
              </a:solidFill>
            </a:endParaRPr>
          </a:p>
        </p:txBody>
      </p:sp>
      <p:sp>
        <p:nvSpPr>
          <p:cNvPr id="14" name="Rectangle 13"/>
          <p:cNvSpPr/>
          <p:nvPr/>
        </p:nvSpPr>
        <p:spPr>
          <a:xfrm>
            <a:off x="1988840" y="5148064"/>
            <a:ext cx="4752528" cy="15841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326756" y="1705919"/>
            <a:ext cx="1662084" cy="2073993"/>
            <a:chOff x="326756" y="1705919"/>
            <a:chExt cx="1662084" cy="2073993"/>
          </a:xfrm>
        </p:grpSpPr>
        <p:pic>
          <p:nvPicPr>
            <p:cNvPr id="18" name="Picture 2"/>
            <p:cNvPicPr>
              <a:picLocks noChangeAspect="1" noChangeArrowheads="1"/>
            </p:cNvPicPr>
            <p:nvPr/>
          </p:nvPicPr>
          <p:blipFill rotWithShape="1">
            <a:blip r:embed="rId3" cstate="print"/>
            <a:srcRect l="11341" t="12374" r="54652" b="19731"/>
            <a:stretch/>
          </p:blipFill>
          <p:spPr bwMode="auto">
            <a:xfrm>
              <a:off x="326756" y="1705919"/>
              <a:ext cx="1662084" cy="2073993"/>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402072" y="2627784"/>
              <a:ext cx="1514760" cy="10801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a:t>
              </a:r>
              <a:endParaRPr lang="fr-FR" dirty="0"/>
            </a:p>
          </p:txBody>
        </p:sp>
      </p:grpSp>
      <p:grpSp>
        <p:nvGrpSpPr>
          <p:cNvPr id="20" name="Groupe 19"/>
          <p:cNvGrpSpPr/>
          <p:nvPr/>
        </p:nvGrpSpPr>
        <p:grpSpPr>
          <a:xfrm>
            <a:off x="483207" y="4788024"/>
            <a:ext cx="1364208" cy="2592288"/>
            <a:chOff x="483207" y="4788024"/>
            <a:chExt cx="1364208" cy="2592288"/>
          </a:xfrm>
        </p:grpSpPr>
        <p:pic>
          <p:nvPicPr>
            <p:cNvPr id="21" name="Picture 2" descr="D:\Projets en cours\3D\Encyclopédie-Recehrche\Encyclo3D\images\hypoderme1.jpg"/>
            <p:cNvPicPr>
              <a:picLocks noChangeAspect="1" noChangeArrowheads="1"/>
            </p:cNvPicPr>
            <p:nvPr/>
          </p:nvPicPr>
          <p:blipFill>
            <a:blip r:embed="rId4" cstate="print"/>
            <a:srcRect r="10377"/>
            <a:stretch>
              <a:fillRect/>
            </a:stretch>
          </p:blipFill>
          <p:spPr bwMode="auto">
            <a:xfrm>
              <a:off x="589183" y="4788024"/>
              <a:ext cx="1152256" cy="864096"/>
            </a:xfrm>
            <a:prstGeom prst="rect">
              <a:avLst/>
            </a:prstGeom>
            <a:noFill/>
          </p:spPr>
        </p:pic>
        <p:sp>
          <p:nvSpPr>
            <p:cNvPr id="22" name="ZoneTexte 21"/>
            <p:cNvSpPr txBox="1"/>
            <p:nvPr/>
          </p:nvSpPr>
          <p:spPr>
            <a:xfrm>
              <a:off x="483207" y="5606534"/>
              <a:ext cx="1364208" cy="261610"/>
            </a:xfrm>
            <a:prstGeom prst="rect">
              <a:avLst/>
            </a:prstGeom>
            <a:noFill/>
          </p:spPr>
          <p:txBody>
            <a:bodyPr wrap="square" rtlCol="0">
              <a:spAutoFit/>
            </a:bodyPr>
            <a:lstStyle/>
            <a:p>
              <a:pPr algn="ctr"/>
              <a:r>
                <a:rPr lang="fr-FR" sz="1100" i="1" dirty="0">
                  <a:solidFill>
                    <a:schemeClr val="bg1"/>
                  </a:solidFill>
                </a:rPr>
                <a:t>A</a:t>
              </a:r>
              <a:r>
                <a:rPr lang="fr-FR" sz="1100" i="1" dirty="0" smtClean="0">
                  <a:solidFill>
                    <a:schemeClr val="bg1"/>
                  </a:solidFill>
                </a:rPr>
                <a:t>dipocytes</a:t>
              </a:r>
              <a:endParaRPr lang="fr-FR" sz="1100" i="1" dirty="0" smtClean="0">
                <a:solidFill>
                  <a:schemeClr val="bg1"/>
                </a:solidFill>
              </a:endParaRPr>
            </a:p>
          </p:txBody>
        </p:sp>
        <p:sp>
          <p:nvSpPr>
            <p:cNvPr id="23" name="ZoneTexte 22"/>
            <p:cNvSpPr txBox="1"/>
            <p:nvPr/>
          </p:nvSpPr>
          <p:spPr>
            <a:xfrm>
              <a:off x="483207" y="6949425"/>
              <a:ext cx="1364208" cy="430887"/>
            </a:xfrm>
            <a:prstGeom prst="rect">
              <a:avLst/>
            </a:prstGeom>
            <a:noFill/>
          </p:spPr>
          <p:txBody>
            <a:bodyPr wrap="square" rtlCol="0">
              <a:spAutoFit/>
            </a:bodyPr>
            <a:lstStyle/>
            <a:p>
              <a:pPr algn="ctr"/>
              <a:r>
                <a:rPr lang="fr-FR" sz="1100" i="1" dirty="0" err="1" smtClean="0">
                  <a:solidFill>
                    <a:schemeClr val="bg1"/>
                  </a:solidFill>
                </a:rPr>
                <a:t>Sudoriferous</a:t>
              </a:r>
              <a:r>
                <a:rPr lang="fr-FR" sz="1100" i="1" dirty="0" smtClean="0">
                  <a:solidFill>
                    <a:schemeClr val="bg1"/>
                  </a:solidFill>
                </a:rPr>
                <a:t> glands</a:t>
              </a:r>
              <a:endParaRPr lang="fr-FR" sz="1100" i="1" dirty="0" smtClean="0">
                <a:solidFill>
                  <a:schemeClr val="bg1"/>
                </a:solidFill>
              </a:endParaRPr>
            </a:p>
          </p:txBody>
        </p:sp>
        <p:pic>
          <p:nvPicPr>
            <p:cNvPr id="24" name="Picture 1" descr="D:\Projets en cours\Formation\Helena-Rubinsten\images\glande-sudo.jpg"/>
            <p:cNvPicPr>
              <a:picLocks noChangeAspect="1" noChangeArrowheads="1"/>
            </p:cNvPicPr>
            <p:nvPr/>
          </p:nvPicPr>
          <p:blipFill>
            <a:blip r:embed="rId5" cstate="print"/>
            <a:srcRect/>
            <a:stretch>
              <a:fillRect/>
            </a:stretch>
          </p:blipFill>
          <p:spPr bwMode="auto">
            <a:xfrm>
              <a:off x="552405" y="6156176"/>
              <a:ext cx="1225813" cy="735488"/>
            </a:xfrm>
            <a:prstGeom prst="rect">
              <a:avLst/>
            </a:prstGeom>
            <a:noFill/>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7_Thème Office">
  <a:themeElements>
    <a:clrScheme name="3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5_Thème Office">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2025</Words>
  <Application>Microsoft Office PowerPoint</Application>
  <PresentationFormat>Affichage à l'écran (4:3)</PresentationFormat>
  <Paragraphs>475</Paragraphs>
  <Slides>13</Slides>
  <Notes>8</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37_Thème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GWEN</dc:creator>
  <cp:lastModifiedBy>ISAK Gwenaelle</cp:lastModifiedBy>
  <cp:revision>42</cp:revision>
  <cp:lastPrinted>2012-07-17T08:34:30Z</cp:lastPrinted>
  <dcterms:created xsi:type="dcterms:W3CDTF">2012-07-14T21:31:45Z</dcterms:created>
  <dcterms:modified xsi:type="dcterms:W3CDTF">2012-07-19T16:11:49Z</dcterms:modified>
</cp:coreProperties>
</file>