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-23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AA14F69-C799-4F66-8146-36C6B3BFA703}" type="datetimeFigureOut">
              <a:rPr lang="fr-FR" smtClean="0"/>
              <a:pPr/>
              <a:t>24/09/2012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783B54-A73C-47B4-A75F-E364751DC9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78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4021300" y="9721110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6" tIns="47349" rIns="94696" bIns="47349" anchor="b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48783C02-1A72-4332-9025-E72400A2586E}" type="slidenum">
              <a:rPr lang="fr-FR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</a:t>
            </a:fld>
            <a:endParaRPr lang="fr-FR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4021300" y="9721110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96" tIns="47349" rIns="94696" bIns="47349" anchor="b"/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86AEE51E-9FA1-45E3-88FC-0F22FB1F1DCB}" type="slidenum">
              <a:rPr lang="fr-FR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</a:t>
            </a:fld>
            <a:endParaRPr lang="fr-FR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4019656" y="9722889"/>
            <a:ext cx="3078007" cy="5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33" tIns="46918" rIns="93833" bIns="46918" anchor="b"/>
          <a:lstStyle>
            <a:lvl1pPr defTabSz="906463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54AE86E4-C196-4510-B3F9-9D5157056F69}" type="slidenum">
              <a:rPr lang="fr-FR" altLang="ko-KR" sz="1200">
                <a:solidFill>
                  <a:srgbClr val="000000"/>
                </a:solidFill>
                <a:latin typeface="Arial" pitchFamily="34" charset="0"/>
                <a:ea typeface="굴림"/>
                <a:cs typeface="굴림"/>
              </a:rPr>
              <a:pPr algn="r" eaLnBrk="1" hangingPunct="1"/>
              <a:t>1</a:t>
            </a:fld>
            <a:endParaRPr lang="fr-FR" altLang="ko-KR" sz="1200" dirty="0">
              <a:solidFill>
                <a:srgbClr val="000000"/>
              </a:solidFill>
              <a:latin typeface="Arial" pitchFamily="34" charset="0"/>
              <a:ea typeface="굴림"/>
              <a:cs typeface="굴림"/>
            </a:endParaRPr>
          </a:p>
        </p:txBody>
      </p:sp>
      <p:sp>
        <p:nvSpPr>
          <p:cNvPr id="74757" name="Rectangle 7"/>
          <p:cNvSpPr txBox="1">
            <a:spLocks noGrp="1" noChangeArrowheads="1"/>
          </p:cNvSpPr>
          <p:nvPr/>
        </p:nvSpPr>
        <p:spPr bwMode="auto">
          <a:xfrm>
            <a:off x="4018011" y="9722889"/>
            <a:ext cx="3079651" cy="5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6" tIns="46481" rIns="92966" bIns="46481" anchor="b"/>
          <a:lstStyle>
            <a:lvl1pPr defTabSz="898525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defTabSz="898525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defTabSz="898525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defTabSz="898525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defTabSz="898525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9DF344BB-DBB5-4202-9B16-5B5402B9638C}" type="slidenum">
              <a:rPr lang="en-US" altLang="ko-KR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</a:t>
            </a:fld>
            <a:endParaRPr lang="en-US" altLang="ko-KR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294" y="4857890"/>
            <a:ext cx="5682727" cy="4609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6" tIns="46481" rIns="92966" bIns="46481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ko-KR" sz="1000" dirty="0">
              <a:latin typeface="Century Gothic" pitchFamily="34" charset="0"/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768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2843808" y="248756"/>
            <a:ext cx="6192688" cy="443940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B5A69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72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555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976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F7C13-2355-4173-B195-3D2728FCFC1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36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DBF7C13-2355-4173-B195-3D2728FCFC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8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484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33910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787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8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8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773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177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683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9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1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4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6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0850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11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81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500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2001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076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278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8"/>
          <p:cNvSpPr>
            <a:spLocks noChangeShapeType="1"/>
          </p:cNvSpPr>
          <p:nvPr/>
        </p:nvSpPr>
        <p:spPr bwMode="auto">
          <a:xfrm flipV="1">
            <a:off x="-1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419475" y="0"/>
            <a:ext cx="0" cy="1179512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/>
          <a:stretch/>
        </p:blipFill>
        <p:spPr>
          <a:xfrm>
            <a:off x="-1" y="-16697"/>
            <a:ext cx="1587902" cy="11962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/>
          <a:stretch/>
        </p:blipFill>
        <p:spPr>
          <a:xfrm>
            <a:off x="1864271" y="5155"/>
            <a:ext cx="1267594" cy="11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35496" y="2060848"/>
            <a:ext cx="151216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1: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 SKIN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BIOLOGY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>
              <a:solidFill>
                <a:srgbClr val="B5A692"/>
              </a:solidFill>
            </a:endParaRP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1416784" y="2060848"/>
            <a:ext cx="1787064" cy="13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2: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AESTHETIC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MEDICINE 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PROCEDURES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 AND HR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SOLUTIONS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dirty="0">
              <a:solidFill>
                <a:srgbClr val="B5A692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4499992" y="2060848"/>
            <a:ext cx="1579536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4: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EVALUATION TEST: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dirty="0" smtClean="0">
              <a:solidFill>
                <a:srgbClr val="FFFFFF"/>
              </a:solidFill>
            </a:endParaRPr>
          </a:p>
          <a:p>
            <a:pPr marL="171450" indent="-171450" algn="ctr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100" b="0" i="0" dirty="0" smtClean="0">
                <a:solidFill>
                  <a:srgbClr val="FFFFFF"/>
                </a:solidFill>
              </a:rPr>
              <a:t>Knowledge</a:t>
            </a:r>
          </a:p>
          <a:p>
            <a:pPr marL="171450" indent="-171450" algn="ctr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100" b="0" i="0" dirty="0" smtClean="0">
                <a:solidFill>
                  <a:srgbClr val="FFFFFF"/>
                </a:solidFill>
              </a:rPr>
              <a:t>Sales 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scenario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6093148" y="2060848"/>
            <a:ext cx="1575196" cy="106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5: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dirty="0" err="1" smtClean="0">
                <a:solidFill>
                  <a:srgbClr val="FFFFFF"/>
                </a:solidFill>
              </a:rPr>
              <a:t>Re</a:t>
            </a:r>
            <a:r>
              <a:rPr lang="fr-FR" sz="1100" dirty="0">
                <a:solidFill>
                  <a:srgbClr val="FFFFFF"/>
                </a:solidFill>
              </a:rPr>
              <a:t>-PLASTY 15’/ 30</a:t>
            </a:r>
            <a:r>
              <a:rPr lang="fr-FR" sz="1100" dirty="0" smtClean="0">
                <a:solidFill>
                  <a:srgbClr val="FFFFFF"/>
                </a:solidFill>
              </a:rPr>
              <a:t>’</a:t>
            </a: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PROTOCOL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 TRAINING           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>
              <a:solidFill>
                <a:srgbClr val="B5A692"/>
              </a:solidFill>
            </a:endParaRPr>
          </a:p>
        </p:txBody>
      </p:sp>
      <p:pic>
        <p:nvPicPr>
          <p:cNvPr id="57" name="Picture 4" descr="http://t3.gstatic.com/images?q=tbn:ANd9GcTNtbE6uckCc9v3JKnTk6-RiMW0woxTTHGmwswSs0vfz1OZEuy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5"/>
          <a:stretch/>
        </p:blipFill>
        <p:spPr bwMode="auto">
          <a:xfrm>
            <a:off x="4669612" y="3573016"/>
            <a:ext cx="13425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e 57"/>
          <p:cNvGrpSpPr/>
          <p:nvPr/>
        </p:nvGrpSpPr>
        <p:grpSpPr>
          <a:xfrm>
            <a:off x="1619672" y="3598378"/>
            <a:ext cx="1363513" cy="1197007"/>
            <a:chOff x="2540855" y="3412944"/>
            <a:chExt cx="1798747" cy="1744248"/>
          </a:xfrm>
        </p:grpSpPr>
        <p:pic>
          <p:nvPicPr>
            <p:cNvPr id="59" name="Picture 3" descr="F:\HR CLAIRE\MENU DE SOIN HR 2012\WeTransfer-49qr4LD0\LAS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9" t="5687" r="22714" b="15462"/>
            <a:stretch/>
          </p:blipFill>
          <p:spPr bwMode="auto">
            <a:xfrm>
              <a:off x="2542302" y="4296191"/>
              <a:ext cx="877173" cy="86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F:\HR CLAIRE\MENU DE SOIN HR 2012\WeTransfer-49qr4LD0\MESO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3" r="12773" b="13567"/>
            <a:stretch/>
          </p:blipFill>
          <p:spPr bwMode="auto">
            <a:xfrm>
              <a:off x="2540855" y="3412944"/>
              <a:ext cx="877570" cy="869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5" descr="F:\HR CLAIRE\MENU DE SOIN HR 2012\WeTransfer-49qr4LD0\PEE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51" t="1706" r="7214" b="-1"/>
            <a:stretch/>
          </p:blipFill>
          <p:spPr bwMode="auto">
            <a:xfrm>
              <a:off x="3438343" y="3412944"/>
              <a:ext cx="901259" cy="869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F:\HR CLAIRE\MENU DE SOIN HR 2012\WeTransfer-49qr4LD0\HA INJECTION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6" t="31958" r="30826" b="29059"/>
            <a:stretch/>
          </p:blipFill>
          <p:spPr bwMode="auto">
            <a:xfrm>
              <a:off x="3438343" y="4296190"/>
              <a:ext cx="901259" cy="86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4" descr="G:\DPLI_Commun_Helena_Rubinstein_PCI\Service\MATHILDE\Re-PLASTY\VISUEL AMBIANCE GAMME RePLASTY\BD\Packshots détourés gamme Re-PLASTY\Packshot MESOLI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29584"/>
            <a:ext cx="327782" cy="9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467544" y="328498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2hrs 30 mins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2098123" y="3284984"/>
            <a:ext cx="103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4hrs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635896" y="3284984"/>
            <a:ext cx="90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4hrs</a:t>
            </a: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3086732" y="2060848"/>
            <a:ext cx="1413260" cy="12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3: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REMINDER OF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CUSTOMER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dirty="0" smtClean="0">
                <a:solidFill>
                  <a:srgbClr val="FFFFFF"/>
                </a:solidFill>
              </a:rPr>
              <a:t>CIRCLE</a:t>
            </a:r>
            <a:endParaRPr lang="fr-FR" sz="1100" b="0" i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+ SALES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SCENARIO </a:t>
            </a:r>
          </a:p>
        </p:txBody>
      </p:sp>
      <p:pic>
        <p:nvPicPr>
          <p:cNvPr id="68" name="Picture 2" descr="F:\HR CLAIRE\SHOOTING SCENRIO DE SERVICE MAI 2012\PHOTOS RETOUCHEES DEF\DSC764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r="17125"/>
          <a:stretch/>
        </p:blipFill>
        <p:spPr bwMode="auto">
          <a:xfrm>
            <a:off x="3157445" y="4509121"/>
            <a:ext cx="1342547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7605316" y="2060848"/>
            <a:ext cx="1575196" cy="106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400" b="1" i="0" dirty="0" smtClean="0">
                <a:solidFill>
                  <a:srgbClr val="B5A692"/>
                </a:solidFill>
              </a:rPr>
              <a:t>PART 6: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 smtClean="0">
              <a:solidFill>
                <a:srgbClr val="B5A69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dirty="0" err="1">
                <a:solidFill>
                  <a:srgbClr val="FFFFFF"/>
                </a:solidFill>
              </a:rPr>
              <a:t>Re</a:t>
            </a:r>
            <a:r>
              <a:rPr lang="fr-FR" sz="1100" dirty="0">
                <a:solidFill>
                  <a:srgbClr val="FFFFFF"/>
                </a:solidFill>
              </a:rPr>
              <a:t>-PLASTY </a:t>
            </a:r>
            <a:r>
              <a:rPr lang="fr-FR" sz="1100" dirty="0" smtClean="0">
                <a:solidFill>
                  <a:srgbClr val="FFFFFF"/>
                </a:solidFill>
              </a:rPr>
              <a:t>1 </a:t>
            </a:r>
            <a:r>
              <a:rPr lang="fr-FR" sz="1100" dirty="0">
                <a:solidFill>
                  <a:srgbClr val="FFFFFF"/>
                </a:solidFill>
              </a:rPr>
              <a:t>&amp; </a:t>
            </a:r>
            <a:r>
              <a:rPr lang="fr-FR" sz="1100" dirty="0" smtClean="0">
                <a:solidFill>
                  <a:srgbClr val="FFFFFF"/>
                </a:solidFill>
              </a:rPr>
              <a:t>2hr</a:t>
            </a:r>
            <a:endParaRPr lang="fr-FR" sz="11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PROTOCOL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b="0" i="0" dirty="0" smtClean="0">
                <a:solidFill>
                  <a:srgbClr val="FFFFFF"/>
                </a:solidFill>
              </a:rPr>
              <a:t> TRAINING           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fr-FR" sz="1100" b="1" dirty="0">
              <a:solidFill>
                <a:srgbClr val="B5A692"/>
              </a:solidFill>
            </a:endParaRPr>
          </a:p>
        </p:txBody>
      </p:sp>
      <p:pic>
        <p:nvPicPr>
          <p:cNvPr id="70" name="Picture 2" descr="G:\DPLI_Commun_Helena_Rubinstein_PCI\Service\MATHILDE\Re-PLASTY\VISUEL AMBIANCE GAMME RePLASTY\BD\Packshots détourés gamme Re-PLASTY\Packshot HD PEEL 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40" y="4747196"/>
            <a:ext cx="412496" cy="10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G:\DPLI_Commun_Helena_Rubinstein_PCI\Service\MATHILDE\Re-PLASTY\VISUEL AMBIANCE GAMME RePLASTY\BD\Packshots détourés gamme Re-PLASTY\Packshot LASERIST Deto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38" y="5050372"/>
            <a:ext cx="624738" cy="7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G:\DPLI_Commun_Helena_Rubinstein_PCI\Service\MATHILDE\Re-PLASTY\VISUEL AMBIANCE GAMME RePLASTY\BD\Packshots détourés gamme Re-PLASTY\Packshot PROFILL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38" y="4696726"/>
            <a:ext cx="359946" cy="11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3461133" y="6021288"/>
            <a:ext cx="6007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dirty="0" smtClean="0">
                <a:solidFill>
                  <a:srgbClr val="FFFFFF"/>
                </a:solidFill>
              </a:rPr>
              <a:t>AWARDING OF                                         </a:t>
            </a:r>
          </a:p>
          <a:p>
            <a:pPr algn="ctr"/>
            <a:r>
              <a:rPr lang="fr-FR" sz="1400" b="0" i="0" dirty="0" smtClean="0">
                <a:solidFill>
                  <a:srgbClr val="FFFFFF"/>
                </a:solidFill>
              </a:rPr>
              <a:t>INSTANT COSMETIC INTERVENTIONS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>
                <a:solidFill>
                  <a:srgbClr val="FFFFFF"/>
                </a:solidFill>
              </a:rPr>
              <a:t>- </a:t>
            </a:r>
            <a:r>
              <a:rPr lang="fr-FR" sz="1400" dirty="0" err="1" smtClean="0">
                <a:solidFill>
                  <a:srgbClr val="FFFFFF"/>
                </a:solidFill>
              </a:rPr>
              <a:t>Re</a:t>
            </a:r>
            <a:r>
              <a:rPr lang="fr-FR" sz="1400" dirty="0" smtClean="0">
                <a:solidFill>
                  <a:srgbClr val="FFFFFF"/>
                </a:solidFill>
              </a:rPr>
              <a:t>-PLASTY </a:t>
            </a:r>
            <a:r>
              <a:rPr lang="fr-FR" sz="1400" b="0" i="0" dirty="0" smtClean="0">
                <a:solidFill>
                  <a:srgbClr val="FFFFFF"/>
                </a:solidFill>
              </a:rPr>
              <a:t>DIPLOMAS APPROVED BY LACLINIC-MONTREUX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6814" r="11775" b="11394"/>
          <a:stretch/>
        </p:blipFill>
        <p:spPr bwMode="auto">
          <a:xfrm>
            <a:off x="6156176" y="3573016"/>
            <a:ext cx="13681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25"/>
          <p:cNvPicPr preferRelativeResize="0"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8187" r="10622" b="-1"/>
          <a:stretch/>
        </p:blipFill>
        <p:spPr bwMode="auto">
          <a:xfrm>
            <a:off x="7668344" y="3573016"/>
            <a:ext cx="1367433" cy="119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6" name="ZoneTexte 75"/>
          <p:cNvSpPr txBox="1"/>
          <p:nvPr/>
        </p:nvSpPr>
        <p:spPr>
          <a:xfrm>
            <a:off x="5102956" y="3284984"/>
            <a:ext cx="90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4hrs</a:t>
            </a:r>
          </a:p>
        </p:txBody>
      </p:sp>
      <p:pic>
        <p:nvPicPr>
          <p:cNvPr id="77" name="Picture 2" descr="F:\HR CLAIRE\SHOOTING SCENRIO DE SERVICE MAI 2012\PHOTOS RETOUCHEES DEF\DSC764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r="17125"/>
          <a:stretch/>
        </p:blipFill>
        <p:spPr bwMode="auto">
          <a:xfrm>
            <a:off x="4669613" y="4653136"/>
            <a:ext cx="1342547" cy="11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6687132" y="3284984"/>
            <a:ext cx="90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8hrs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7668345" y="328498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1" dirty="0" smtClean="0">
                <a:solidFill>
                  <a:srgbClr val="FFFFFF"/>
                </a:solidFill>
              </a:rPr>
              <a:t>at least 16hrs</a:t>
            </a:r>
          </a:p>
        </p:txBody>
      </p:sp>
      <p:pic>
        <p:nvPicPr>
          <p:cNvPr id="80" name="Picture 6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6579" r="10562" b="10394"/>
          <a:stretch>
            <a:fillRect/>
          </a:stretch>
        </p:blipFill>
        <p:spPr bwMode="auto">
          <a:xfrm>
            <a:off x="2465560" y="5215304"/>
            <a:ext cx="522264" cy="5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7668344" y="1628800"/>
            <a:ext cx="1367433" cy="4132874"/>
          </a:xfrm>
          <a:prstGeom prst="rect">
            <a:avLst/>
          </a:prstGeom>
          <a:noFill/>
          <a:ln w="19050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6156176" y="1628800"/>
            <a:ext cx="1368152" cy="4132874"/>
          </a:xfrm>
          <a:prstGeom prst="rect">
            <a:avLst/>
          </a:prstGeom>
          <a:noFill/>
          <a:ln w="19050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0" t="21562" r="19863" b="11231"/>
          <a:stretch/>
        </p:blipFill>
        <p:spPr bwMode="auto">
          <a:xfrm>
            <a:off x="3139772" y="3631717"/>
            <a:ext cx="1362802" cy="102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139772" y="1628800"/>
            <a:ext cx="2872388" cy="4132874"/>
          </a:xfrm>
          <a:prstGeom prst="rect">
            <a:avLst/>
          </a:prstGeom>
          <a:noFill/>
          <a:ln w="19050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32288" r="19773" b="8428"/>
          <a:stretch/>
        </p:blipFill>
        <p:spPr>
          <a:xfrm rot="5400000">
            <a:off x="195395" y="3515127"/>
            <a:ext cx="1197007" cy="1363513"/>
          </a:xfrm>
          <a:prstGeom prst="rect">
            <a:avLst/>
          </a:prstGeom>
        </p:spPr>
      </p:pic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112143" y="1628800"/>
            <a:ext cx="2901286" cy="4132874"/>
          </a:xfrm>
          <a:prstGeom prst="rect">
            <a:avLst/>
          </a:prstGeom>
          <a:noFill/>
          <a:ln w="19050">
            <a:solidFill>
              <a:srgbClr val="B5A6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3419872" y="116632"/>
            <a:ext cx="5651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 MEDICINE                                     TO HR SKINCARE EXPERTISE                      </a:t>
            </a:r>
            <a:r>
              <a:rPr lang="fr-FR" sz="1600" b="0" i="0" dirty="0" smtClean="0">
                <a:solidFill>
                  <a:srgbClr val="FFFFFF"/>
                </a:solidFill>
              </a:rPr>
              <a:t>TRAINING MODULE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9612" y="1628800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 smtClean="0">
                <a:solidFill>
                  <a:srgbClr val="FFFFFF"/>
                </a:solidFill>
              </a:rPr>
              <a:t>DAY 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031940" y="1628800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 smtClean="0">
                <a:solidFill>
                  <a:srgbClr val="FFFFFF"/>
                </a:solidFill>
              </a:rPr>
              <a:t>DAY 2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372200" y="1628800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 smtClean="0">
                <a:solidFill>
                  <a:srgbClr val="FFFFFF"/>
                </a:solidFill>
              </a:rPr>
              <a:t>DAY 3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740352" y="1628800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 smtClean="0">
                <a:solidFill>
                  <a:srgbClr val="FFFFFF"/>
                </a:solidFill>
              </a:rPr>
              <a:t>DAYS 4 &amp; 5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07504" y="1270560"/>
            <a:ext cx="5904655" cy="286232"/>
          </a:xfrm>
          <a:prstGeom prst="rect">
            <a:avLst/>
          </a:prstGeom>
          <a:noFill/>
          <a:ln w="19050">
            <a:solidFill>
              <a:srgbClr val="B5A6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b="0" i="0" dirty="0" smtClean="0">
                <a:solidFill>
                  <a:srgbClr val="FFFFFF"/>
                </a:solidFill>
              </a:rPr>
              <a:t>AESTHETIC MEDICINE EXPERTISE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156659" y="1270560"/>
            <a:ext cx="2879117" cy="286232"/>
          </a:xfrm>
          <a:prstGeom prst="rect">
            <a:avLst/>
          </a:prstGeom>
          <a:noFill/>
          <a:ln w="19050">
            <a:solidFill>
              <a:srgbClr val="B5A6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b="0" i="0" dirty="0" smtClean="0">
                <a:solidFill>
                  <a:srgbClr val="FFFFFF"/>
                </a:solidFill>
              </a:rPr>
              <a:t>PROTOCOL EXPERTISE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20485" r="15693" b="10827"/>
          <a:stretch/>
        </p:blipFill>
        <p:spPr bwMode="auto">
          <a:xfrm>
            <a:off x="2555776" y="5956980"/>
            <a:ext cx="1228869" cy="85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colade fermante 3"/>
          <p:cNvSpPr/>
          <p:nvPr/>
        </p:nvSpPr>
        <p:spPr>
          <a:xfrm rot="5400000">
            <a:off x="4393937" y="1451461"/>
            <a:ext cx="360041" cy="8923631"/>
          </a:xfrm>
          <a:prstGeom prst="rightBrace">
            <a:avLst>
              <a:gd name="adj1" fmla="val 8333"/>
              <a:gd name="adj2" fmla="val 50286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7668344" y="4953362"/>
            <a:ext cx="140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1" dirty="0" smtClean="0">
                <a:solidFill>
                  <a:srgbClr val="FFFFFF"/>
                </a:solidFill>
              </a:rPr>
              <a:t>Mandatory:</a:t>
            </a:r>
          </a:p>
          <a:p>
            <a:pPr algn="ctr"/>
            <a:r>
              <a:rPr lang="fr-FR" sz="800" b="0" i="1" dirty="0" smtClean="0">
                <a:solidFill>
                  <a:srgbClr val="FFFFFF"/>
                </a:solidFill>
              </a:rPr>
              <a:t>Local aestheticians must be trained by international aesthetician, Emmanuelle Foucaud</a:t>
            </a:r>
          </a:p>
        </p:txBody>
      </p:sp>
    </p:spTree>
    <p:extLst>
      <p:ext uri="{BB962C8B-B14F-4D97-AF65-F5344CB8AC3E}">
        <p14:creationId xmlns:p14="http://schemas.microsoft.com/office/powerpoint/2010/main" val="5497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19872" y="116632"/>
            <a:ext cx="5651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 MEDICINE                       TO HR SKINCARE EXPERTISE        </a:t>
            </a:r>
            <a:r>
              <a:rPr lang="fr-FR" sz="1600" b="0" i="0" dirty="0" smtClean="0">
                <a:solidFill>
                  <a:srgbClr val="FFFFFF"/>
                </a:solidFill>
              </a:rPr>
              <a:t>TRAINING MODULE PRESENTATION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00808"/>
            <a:ext cx="9144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 smtClean="0">
                <a:solidFill>
                  <a:srgbClr val="FFFFFF"/>
                </a:solidFill>
              </a:rPr>
              <a:t>TARGET:  </a:t>
            </a:r>
            <a:r>
              <a:rPr lang="en-US" sz="1500" b="0" i="0" dirty="0" smtClean="0">
                <a:solidFill>
                  <a:srgbClr val="FFFFFF"/>
                </a:solidFill>
              </a:rPr>
              <a:t>HR BA’s / Personal Beauty Expert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1500" b="1" i="0" dirty="0" smtClean="0">
                <a:solidFill>
                  <a:srgbClr val="FFFFFF"/>
                </a:solidFill>
              </a:rPr>
              <a:t>DURATION: </a:t>
            </a:r>
            <a:r>
              <a:rPr lang="en-US" sz="1500" b="0" i="0" dirty="0" smtClean="0">
                <a:solidFill>
                  <a:srgbClr val="FFFFFF"/>
                </a:solidFill>
              </a:rPr>
              <a:t> 5 days (2 days of </a:t>
            </a:r>
            <a:r>
              <a:rPr lang="en-US" sz="1500" dirty="0" smtClean="0">
                <a:solidFill>
                  <a:srgbClr val="FFFFFF"/>
                </a:solidFill>
              </a:rPr>
              <a:t>“e</a:t>
            </a:r>
            <a:r>
              <a:rPr lang="en-US" sz="1500" b="0" i="0" dirty="0" smtClean="0">
                <a:solidFill>
                  <a:srgbClr val="FFFFFF"/>
                </a:solidFill>
              </a:rPr>
              <a:t>xpertise in aesthetic medicine” theory with role plays and evaluation; 1 day of 15’-30’ protocols; 2 days of 60’ and over protocols)</a:t>
            </a:r>
          </a:p>
          <a:p>
            <a:endParaRPr lang="en-US" sz="1500" b="1" dirty="0" smtClean="0">
              <a:solidFill>
                <a:schemeClr val="bg1"/>
              </a:solidFill>
            </a:endParaRPr>
          </a:p>
          <a:p>
            <a:endParaRPr lang="en-US" sz="1500" b="1" dirty="0" smtClean="0">
              <a:solidFill>
                <a:schemeClr val="bg1"/>
              </a:solidFill>
            </a:endParaRPr>
          </a:p>
          <a:p>
            <a:endParaRPr lang="en-US" sz="1500" b="1" dirty="0" smtClean="0">
              <a:solidFill>
                <a:schemeClr val="bg1"/>
              </a:solidFill>
            </a:endParaRPr>
          </a:p>
          <a:p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i="0" dirty="0" smtClean="0">
                <a:solidFill>
                  <a:srgbClr val="FFFFFF"/>
                </a:solidFill>
              </a:rPr>
              <a:t>OBJECTIVES:  </a:t>
            </a:r>
            <a:r>
              <a:rPr lang="en-US" sz="1500" b="0" i="0" dirty="0" smtClean="0">
                <a:solidFill>
                  <a:srgbClr val="FFFFFF"/>
                </a:solidFill>
              </a:rPr>
              <a:t>On completion of this training course, BA's must: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1500" b="0" i="0" dirty="0" smtClean="0">
                <a:solidFill>
                  <a:srgbClr val="FFFFFF"/>
                </a:solidFill>
              </a:rPr>
              <a:t>		- Know about skin biology, </a:t>
            </a:r>
          </a:p>
          <a:p>
            <a:r>
              <a:rPr lang="en-US" sz="1500" b="0" i="0" dirty="0" smtClean="0">
                <a:solidFill>
                  <a:srgbClr val="FFFFFF"/>
                </a:solidFill>
              </a:rPr>
              <a:t>		- Know the difference between aesthetic medicine and aesthetic surgery,</a:t>
            </a:r>
          </a:p>
          <a:p>
            <a:r>
              <a:rPr lang="en-US" sz="1500" b="0" i="0" dirty="0" smtClean="0">
                <a:solidFill>
                  <a:srgbClr val="FFFFFF"/>
                </a:solidFill>
              </a:rPr>
              <a:t>		- Know how to talk about the various aesthetic medicine procedures and 		make the links with products in the Re-PLASTY range,</a:t>
            </a:r>
          </a:p>
          <a:p>
            <a:r>
              <a:rPr lang="en-US" sz="1500" b="0" i="0" dirty="0" smtClean="0">
                <a:solidFill>
                  <a:srgbClr val="FFFFFF"/>
                </a:solidFill>
              </a:rPr>
              <a:t>		- Sell and know how to explain the Re-PLASTY range (hook, results, 			technology, price selling points, etc.).</a:t>
            </a:r>
          </a:p>
        </p:txBody>
      </p:sp>
    </p:spTree>
    <p:extLst>
      <p:ext uri="{BB962C8B-B14F-4D97-AF65-F5344CB8AC3E}">
        <p14:creationId xmlns:p14="http://schemas.microsoft.com/office/powerpoint/2010/main" val="19060740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2382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i="0" dirty="0" smtClean="0">
                <a:solidFill>
                  <a:srgbClr val="FFFFFF"/>
                </a:solidFill>
              </a:rPr>
              <a:t>PROGRAM: 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THEORY (DAY 1):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PART 1: Skin biology (2hrs 30)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PART 2: Aesthetic medicine procedures and HR solutions (4hrs)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THEORY (DAY 2):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PART 3: Customer </a:t>
            </a:r>
            <a:r>
              <a:rPr lang="en-GB" sz="1500" dirty="0" smtClean="0">
                <a:solidFill>
                  <a:srgbClr val="FFFFFF"/>
                </a:solidFill>
              </a:rPr>
              <a:t>circle</a:t>
            </a:r>
            <a:r>
              <a:rPr lang="en-GB" sz="1500" b="0" i="0" dirty="0" smtClean="0">
                <a:solidFill>
                  <a:srgbClr val="FFFFFF"/>
                </a:solidFill>
              </a:rPr>
              <a:t>, role play on Re-PLASTY sales scenarios (4hrs)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PART 4: Evaluation test: knowledge on the whole module + 	                                                                                        		sales scenario (3hrs)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PRATICAL (DAY 3):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- 15’/30’ PROTOCOLS: </a:t>
            </a:r>
            <a:r>
              <a:rPr lang="en-GB" sz="1500" b="0" i="0" dirty="0" err="1" smtClean="0">
                <a:solidFill>
                  <a:srgbClr val="FFFFFF"/>
                </a:solidFill>
              </a:rPr>
              <a:t>Mesolift</a:t>
            </a:r>
            <a:r>
              <a:rPr lang="en-GB" sz="1500" b="0" i="0" dirty="0" smtClean="0">
                <a:solidFill>
                  <a:srgbClr val="FFFFFF"/>
                </a:solidFill>
              </a:rPr>
              <a:t>, HD Peel, Laserist, Pro Filler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PRACTICAL (DAYS 4 and 5): 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Cabin PROTOCOLS:  "Re-PLASTY Personal Treatment" (2hrs), </a:t>
            </a:r>
            <a:r>
              <a:rPr lang="en-GB" sz="1500" b="0" i="0" dirty="0" err="1" smtClean="0">
                <a:solidFill>
                  <a:srgbClr val="FFFFFF"/>
                </a:solidFill>
              </a:rPr>
              <a:t>Mesolift</a:t>
            </a:r>
            <a:r>
              <a:rPr lang="en-GB" sz="1500" b="0" i="0" dirty="0" smtClean="0">
                <a:solidFill>
                  <a:srgbClr val="FFFFFF"/>
                </a:solidFill>
              </a:rPr>
              <a:t>, HD 		Peel, Laserist, Pro Filler (1hr)</a:t>
            </a:r>
          </a:p>
          <a:p>
            <a:endParaRPr lang="en-GB" sz="1500" dirty="0" smtClean="0">
              <a:solidFill>
                <a:schemeClr val="bg1"/>
              </a:solidFill>
            </a:endParaRP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AWARDING OF INSTANT COSMETIC INTERVENTIONS</a:t>
            </a:r>
            <a:r>
              <a:rPr lang="en-GB" sz="1500" dirty="0" smtClean="0">
                <a:solidFill>
                  <a:srgbClr val="FFFFFF"/>
                </a:solidFill>
              </a:rPr>
              <a:t> - Re-PLASTY </a:t>
            </a:r>
            <a:r>
              <a:rPr lang="en-GB" sz="1500" b="0" i="0" dirty="0" smtClean="0">
                <a:solidFill>
                  <a:srgbClr val="FFFFFF"/>
                </a:solidFill>
              </a:rPr>
              <a:t>DIPLOMAS </a:t>
            </a:r>
          </a:p>
          <a:p>
            <a:endParaRPr lang="en-GB" sz="1500" dirty="0" smtClean="0">
              <a:solidFill>
                <a:schemeClr val="bg1"/>
              </a:solidFill>
            </a:endParaRPr>
          </a:p>
          <a:p>
            <a:r>
              <a:rPr lang="en-GB" sz="1500" b="1" i="0" dirty="0" smtClean="0">
                <a:solidFill>
                  <a:srgbClr val="FFFFFF"/>
                </a:solidFill>
              </a:rPr>
              <a:t>DOCUMENTS GIVEN TO BA's: 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Skin diagram with labels (only for internal use) + notes on skin biology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Sheet “4 reasons to use products from the Re-PLASTY range - link with                  	                    aesthetic medicine”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Hook sheet for the Re-PLASTY range and for each Re-PLASTY product </a:t>
            </a:r>
          </a:p>
          <a:p>
            <a:r>
              <a:rPr lang="en-GB" sz="1500" b="0" i="0" dirty="0" smtClean="0">
                <a:solidFill>
                  <a:srgbClr val="FFFFFF"/>
                </a:solidFill>
              </a:rPr>
              <a:t>		- </a:t>
            </a:r>
            <a:r>
              <a:rPr lang="en-GB" sz="1500" dirty="0">
                <a:solidFill>
                  <a:srgbClr val="FFFFFF"/>
                </a:solidFill>
              </a:rPr>
              <a:t>Instant </a:t>
            </a:r>
            <a:r>
              <a:rPr lang="en-GB" sz="1500" dirty="0" smtClean="0">
                <a:solidFill>
                  <a:srgbClr val="FFFFFF"/>
                </a:solidFill>
              </a:rPr>
              <a:t>Cosmetic Interventions- </a:t>
            </a:r>
            <a:r>
              <a:rPr lang="en-GB" sz="1500" dirty="0">
                <a:solidFill>
                  <a:srgbClr val="FFFFFF"/>
                </a:solidFill>
              </a:rPr>
              <a:t>Re-PLASTY </a:t>
            </a:r>
            <a:r>
              <a:rPr lang="en-GB" sz="1500" b="0" i="0" dirty="0" smtClean="0">
                <a:solidFill>
                  <a:srgbClr val="FFFFFF"/>
                </a:solidFill>
              </a:rPr>
              <a:t>Diploma (only for BA's who pass 		  the test)</a:t>
            </a:r>
          </a:p>
          <a:p>
            <a:endParaRPr lang="en-GB" sz="1500" dirty="0" smtClean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19872" y="116632"/>
            <a:ext cx="5651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2400" b="0" i="0" dirty="0" smtClean="0">
                <a:solidFill>
                  <a:srgbClr val="B5A692"/>
                </a:solidFill>
              </a:rPr>
              <a:t>FROM AESTHETIC MEDICINE                       TO HR SKINCARE EXPERTISE        </a:t>
            </a:r>
            <a:r>
              <a:rPr lang="fr-FR" sz="1600" b="0" i="0" dirty="0" smtClean="0">
                <a:solidFill>
                  <a:srgbClr val="FFFFFF"/>
                </a:solidFill>
              </a:rPr>
              <a:t>TRAINING MODULE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7270647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6_Thème Office">
  <a:themeElements>
    <a:clrScheme name="35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5_Thème Office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194</Words>
  <Application>Microsoft Office PowerPoint</Application>
  <PresentationFormat>Affichage à l'écran (4:3)</PresentationFormat>
  <Paragraphs>93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36_Thème Office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IMBERT Claire</dc:creator>
  <cp:lastModifiedBy>Rosanna</cp:lastModifiedBy>
  <cp:revision>29</cp:revision>
  <cp:lastPrinted>2012-07-16T07:46:07Z</cp:lastPrinted>
  <dcterms:created xsi:type="dcterms:W3CDTF">2012-07-09T13:13:37Z</dcterms:created>
  <dcterms:modified xsi:type="dcterms:W3CDTF">2012-09-24T12:03:55Z</dcterms:modified>
</cp:coreProperties>
</file>