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61" r:id="rId3"/>
  </p:sldIdLst>
  <p:sldSz cx="7561263" cy="10693400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FFCC"/>
    <a:srgbClr val="79FF79"/>
    <a:srgbClr val="004C00"/>
    <a:srgbClr val="008200"/>
    <a:srgbClr val="FFC729"/>
    <a:srgbClr val="FCFEE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3957" autoAdjust="0"/>
  </p:normalViewPr>
  <p:slideViewPr>
    <p:cSldViewPr>
      <p:cViewPr>
        <p:scale>
          <a:sx n="60" d="100"/>
          <a:sy n="60" d="100"/>
        </p:scale>
        <p:origin x="-2826" y="-498"/>
      </p:cViewPr>
      <p:guideLst>
        <p:guide orient="horz" pos="5772"/>
        <p:guide orient="horz" pos="240"/>
        <p:guide orient="horz" pos="5455"/>
        <p:guide orient="horz" pos="6589"/>
        <p:guide orient="horz" pos="1191"/>
        <p:guide orient="horz" pos="243"/>
        <p:guide orient="horz" pos="6448"/>
        <p:guide orient="horz" pos="6498"/>
        <p:guide pos="224"/>
        <p:guide pos="4560"/>
        <p:guide pos="2154"/>
        <p:guide pos="523"/>
        <p:guide pos="3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12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01274" tIns="50636" rIns="101274" bIns="50636" numCol="1" anchor="t" anchorCtr="0" compatLnSpc="1">
            <a:prstTxWarp prst="textNoShape">
              <a:avLst/>
            </a:prstTxWarp>
          </a:bodyPr>
          <a:lstStyle>
            <a:lvl1pPr defTabSz="1012428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01274" tIns="50636" rIns="101274" bIns="50636" numCol="1" anchor="t" anchorCtr="0" compatLnSpc="1">
            <a:prstTxWarp prst="textNoShape">
              <a:avLst/>
            </a:prstTxWarp>
          </a:bodyPr>
          <a:lstStyle>
            <a:lvl1pPr algn="r" defTabSz="1012428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CA649B26-0884-48EB-BB43-1359105DED10}" type="datetimeFigureOut">
              <a:rPr lang="fr-FR"/>
              <a:pPr>
                <a:defRPr/>
              </a:pPr>
              <a:t>07/11/2014</a:t>
            </a:fld>
            <a:endParaRPr lang="fr-FR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01274" tIns="50636" rIns="101274" bIns="50636" numCol="1" anchor="b" anchorCtr="0" compatLnSpc="1">
            <a:prstTxWarp prst="textNoShape">
              <a:avLst/>
            </a:prstTxWarp>
          </a:bodyPr>
          <a:lstStyle>
            <a:lvl1pPr defTabSz="1012428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01274" tIns="50636" rIns="101274" bIns="50636" numCol="1" anchor="b" anchorCtr="0" compatLnSpc="1">
            <a:prstTxWarp prst="textNoShape">
              <a:avLst/>
            </a:prstTxWarp>
          </a:bodyPr>
          <a:lstStyle>
            <a:lvl1pPr algn="r" defTabSz="1012428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3E249991-9F62-4D2F-A440-52A7706DF2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265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1" tIns="45601" rIns="91201" bIns="45601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1" tIns="45601" rIns="91201" bIns="4560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11512F8-021E-4826-BE53-B90AA1FEE0A6}" type="datetimeFigureOut">
              <a:rPr lang="fr-FR"/>
              <a:pPr>
                <a:defRPr/>
              </a:pPr>
              <a:t>07/11/2014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090738" y="746125"/>
            <a:ext cx="2630487" cy="3721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274" tIns="50636" rIns="101274" bIns="5063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77863" y="4714875"/>
            <a:ext cx="544195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1" tIns="45601" rIns="91201" bIns="45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1" tIns="45601" rIns="91201" bIns="45601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1" tIns="45601" rIns="91201" bIns="4560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13EEFC4-CD7B-484D-BB76-61D63B8A2B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91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5363" name="Espace réservé du numéro de diapositive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1" tIns="45601" rIns="91201" bIns="45601" anchor="b"/>
          <a:lstStyle/>
          <a:p>
            <a:pPr algn="r">
              <a:defRPr/>
            </a:pPr>
            <a:fld id="{86CE2F1C-72B4-4410-B6D0-29A1ACA76AF0}" type="slidenum">
              <a:rPr lang="fr-FR" sz="1100">
                <a:latin typeface="+mn-lt"/>
                <a:ea typeface="+mn-ea"/>
              </a:rPr>
              <a:pPr algn="r">
                <a:defRPr/>
              </a:pPr>
              <a:t>1</a:t>
            </a:fld>
            <a:endParaRPr lang="fr-FR" sz="11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124" name="Espace réservé du numéro de diapositive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1" tIns="45601" rIns="91201" bIns="4560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39417F-A38A-4CB3-8BE2-7D07019E1446}" type="slidenum">
              <a:rPr lang="fr-FR" altLang="fr-FR" sz="11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29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27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92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90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2799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91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71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30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3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823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5373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7" descr="D:\Utilisateurs\carole.vitel\Documents\F TECH POWERCELL\launch sheet\FOND POWER SKIN REHAB_RECTO_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7561263" cy="1069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131"/>
          <p:cNvSpPr txBox="1">
            <a:spLocks noChangeArrowheads="1"/>
          </p:cNvSpPr>
          <p:nvPr/>
        </p:nvSpPr>
        <p:spPr bwMode="auto">
          <a:xfrm>
            <a:off x="614363" y="1385888"/>
            <a:ext cx="34544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altLang="fr-FR" sz="1200" b="1">
                <a:solidFill>
                  <a:schemeClr val="bg1"/>
                </a:solidFill>
                <a:latin typeface="Century Gothic" pitchFamily="34" charset="0"/>
              </a:rPr>
              <a:t>KEY POINTS TO KNOW &amp; REMEMBER</a:t>
            </a:r>
            <a:endParaRPr lang="fr-FR" altLang="fr-FR" sz="80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028" name="Connecteur droit 25"/>
          <p:cNvCxnSpPr>
            <a:cxnSpLocks noChangeShapeType="1"/>
          </p:cNvCxnSpPr>
          <p:nvPr/>
        </p:nvCxnSpPr>
        <p:spPr bwMode="auto">
          <a:xfrm>
            <a:off x="361950" y="1601788"/>
            <a:ext cx="35623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9" name="Text Box 131"/>
          <p:cNvSpPr txBox="1">
            <a:spLocks noChangeArrowheads="1"/>
          </p:cNvSpPr>
          <p:nvPr/>
        </p:nvSpPr>
        <p:spPr bwMode="auto">
          <a:xfrm>
            <a:off x="323850" y="1530350"/>
            <a:ext cx="3608388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fr-FR" sz="1000" b="1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just" eaLnBrk="1" hangingPunct="1"/>
            <a:r>
              <a:rPr lang="en-US" altLang="fr-FR" sz="1000" b="1">
                <a:solidFill>
                  <a:schemeClr val="bg1"/>
                </a:solidFill>
                <a:latin typeface="Century Gothic" pitchFamily="34" charset="0"/>
              </a:rPr>
              <a:t>FOR WHOM? </a:t>
            </a:r>
            <a:r>
              <a:rPr lang="en-US" altLang="fr-FR" sz="1000">
                <a:solidFill>
                  <a:schemeClr val="bg1"/>
                </a:solidFill>
                <a:latin typeface="Century Gothic" pitchFamily="34" charset="0"/>
              </a:rPr>
              <a:t>Demanding women seeking a boosting night care with the power to detox and repair the skin from lack of sleep (quality and quantity), from age 30</a:t>
            </a:r>
            <a:endParaRPr lang="en-US" altLang="fr-FR" sz="80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/>
            <a:r>
              <a:rPr lang="en-US" altLang="fr-FR" sz="800">
                <a:solidFill>
                  <a:schemeClr val="bg1"/>
                </a:solidFill>
                <a:latin typeface="Century Gothic" pitchFamily="34" charset="0"/>
              </a:rPr>
              <a:t>	</a:t>
            </a:r>
            <a:endParaRPr lang="en-US" altLang="fr-FR" sz="140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altLang="fr-FR" sz="1000" b="1">
                <a:solidFill>
                  <a:schemeClr val="bg1"/>
                </a:solidFill>
                <a:latin typeface="Century Gothic" pitchFamily="34" charset="0"/>
              </a:rPr>
              <a:t> SKIN CONCERNS</a:t>
            </a:r>
            <a:r>
              <a:rPr lang="en-US" altLang="fr-FR" sz="100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fr-FR" altLang="fr-FR" sz="1000">
                <a:solidFill>
                  <a:schemeClr val="bg1"/>
                </a:solidFill>
                <a:latin typeface="Century Gothic" pitchFamily="34" charset="0"/>
              </a:rPr>
              <a:t>Skin exposed to urban aggressions leading to fine lines, wrinkles and lack of radiance (stress, indoor pollution and electromagnetic pollution).</a:t>
            </a:r>
          </a:p>
          <a:p>
            <a:pPr algn="just" eaLnBrk="1" hangingPunct="1">
              <a:buFontTx/>
              <a:buChar char="•"/>
            </a:pPr>
            <a:endParaRPr lang="en-US" altLang="fr-FR" sz="80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altLang="fr-FR" sz="1000" b="1">
                <a:solidFill>
                  <a:schemeClr val="bg1"/>
                </a:solidFill>
                <a:latin typeface="Century Gothic" pitchFamily="34" charset="0"/>
              </a:rPr>
              <a:t> RESULTS: </a:t>
            </a:r>
            <a:r>
              <a:rPr lang="en-US" altLang="fr-FR" sz="1000">
                <a:solidFill>
                  <a:schemeClr val="bg1"/>
                </a:solidFill>
                <a:latin typeface="Century Gothic" pitchFamily="34" charset="0"/>
              </a:rPr>
              <a:t>smoothed</a:t>
            </a:r>
            <a:r>
              <a:rPr lang="en-US" altLang="fr-FR" sz="1000" b="1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fr-FR" sz="1000">
                <a:solidFill>
                  <a:schemeClr val="bg1"/>
                </a:solidFill>
                <a:latin typeface="Century Gothic" pitchFamily="34" charset="0"/>
              </a:rPr>
              <a:t>rested features, pure radiant complexion, reinvigorated and younger skin</a:t>
            </a:r>
          </a:p>
          <a:p>
            <a:pPr algn="just" eaLnBrk="1" hangingPunct="1">
              <a:buFontTx/>
              <a:buChar char="•"/>
            </a:pPr>
            <a:endParaRPr lang="en-US" altLang="fr-FR" sz="80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altLang="fr-FR" sz="1000" b="1">
                <a:solidFill>
                  <a:schemeClr val="bg1"/>
                </a:solidFill>
                <a:latin typeface="Century Gothic" pitchFamily="34" charset="0"/>
              </a:rPr>
              <a:t> USE:</a:t>
            </a:r>
            <a:r>
              <a:rPr lang="en-US" altLang="fr-FR" sz="1000">
                <a:solidFill>
                  <a:schemeClr val="bg1"/>
                </a:solidFill>
                <a:latin typeface="Century Gothic" pitchFamily="34" charset="0"/>
              </a:rPr>
              <a:t> at night, apply generously (2 pressures) on face and neck, massage and leave in overnight on a perfectly cleansed skin. Apply a cream if necessary.</a:t>
            </a:r>
          </a:p>
          <a:p>
            <a:pPr algn="just" eaLnBrk="1" hangingPunct="1">
              <a:buFontTx/>
              <a:buChar char="•"/>
            </a:pPr>
            <a:endParaRPr lang="en-US" altLang="fr-FR" sz="80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altLang="fr-FR" sz="1000" b="1">
                <a:solidFill>
                  <a:schemeClr val="bg1"/>
                </a:solidFill>
                <a:latin typeface="Century Gothic" pitchFamily="34" charset="0"/>
              </a:rPr>
              <a:t> TEXTURE:</a:t>
            </a:r>
            <a:r>
              <a:rPr lang="en-US" altLang="fr-FR" sz="1000">
                <a:solidFill>
                  <a:schemeClr val="bg1"/>
                </a:solidFill>
                <a:latin typeface="Century Gothic" pitchFamily="34" charset="0"/>
              </a:rPr>
              <a:t> silky, auto diffusing and highly nutritive serum</a:t>
            </a:r>
          </a:p>
          <a:p>
            <a:pPr algn="just" eaLnBrk="1" hangingPunct="1">
              <a:buFontTx/>
              <a:buChar char="•"/>
            </a:pPr>
            <a:endParaRPr lang="en-US" altLang="fr-FR" sz="80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altLang="fr-FR" sz="100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fr-FR" sz="1000" b="1">
                <a:solidFill>
                  <a:schemeClr val="bg1"/>
                </a:solidFill>
                <a:latin typeface="Century Gothic" pitchFamily="34" charset="0"/>
              </a:rPr>
              <a:t>PRICE (PPI)</a:t>
            </a:r>
            <a:r>
              <a:rPr lang="en-US" altLang="fr-FR" sz="1000">
                <a:solidFill>
                  <a:schemeClr val="bg1"/>
                </a:solidFill>
                <a:latin typeface="Century Gothic" pitchFamily="34" charset="0"/>
              </a:rPr>
              <a:t>: 140€ - 30ml</a:t>
            </a:r>
          </a:p>
        </p:txBody>
      </p:sp>
      <p:sp>
        <p:nvSpPr>
          <p:cNvPr id="1030" name="Text Box 131"/>
          <p:cNvSpPr txBox="1">
            <a:spLocks noChangeArrowheads="1"/>
          </p:cNvSpPr>
          <p:nvPr/>
        </p:nvSpPr>
        <p:spPr bwMode="auto">
          <a:xfrm>
            <a:off x="252413" y="4483100"/>
            <a:ext cx="32639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fr-FR" sz="1100" b="1">
                <a:solidFill>
                  <a:schemeClr val="bg1"/>
                </a:solidFill>
                <a:latin typeface="Century Gothic" pitchFamily="34" charset="0"/>
              </a:rPr>
              <a:t>CUSTOMER’S WORDS:</a:t>
            </a:r>
            <a:endParaRPr lang="fr-FR" altLang="fr-FR" sz="1100" b="1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031" name="Connecteur droit 25"/>
          <p:cNvCxnSpPr>
            <a:cxnSpLocks noChangeShapeType="1"/>
          </p:cNvCxnSpPr>
          <p:nvPr/>
        </p:nvCxnSpPr>
        <p:spPr bwMode="auto">
          <a:xfrm>
            <a:off x="273050" y="4699000"/>
            <a:ext cx="4227513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5" name="Text Box 131"/>
          <p:cNvSpPr txBox="1">
            <a:spLocks noChangeArrowheads="1"/>
          </p:cNvSpPr>
          <p:nvPr/>
        </p:nvSpPr>
        <p:spPr bwMode="auto">
          <a:xfrm>
            <a:off x="107950" y="9163050"/>
            <a:ext cx="74755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fr-FR" sz="1100" b="1" dirty="0" smtClean="0">
                <a:solidFill>
                  <a:schemeClr val="bg1"/>
                </a:solidFill>
                <a:latin typeface="Century Gothic" pitchFamily="34" charset="0"/>
              </a:rPr>
              <a:t>EFFICACY PROVEN: </a:t>
            </a:r>
          </a:p>
          <a:p>
            <a:pPr algn="ctr" eaLnBrk="1" hangingPunct="1">
              <a:defRPr/>
            </a:pPr>
            <a:r>
              <a:rPr lang="en-US" altLang="fr-FR" sz="1050" b="1" dirty="0">
                <a:solidFill>
                  <a:schemeClr val="bg1"/>
                </a:solidFill>
                <a:latin typeface="Century Gothic" pitchFamily="34" charset="0"/>
              </a:rPr>
              <a:t>I</a:t>
            </a:r>
            <a:r>
              <a:rPr lang="en-US" altLang="fr-FR" sz="1050" b="1" dirty="0" smtClean="0">
                <a:solidFill>
                  <a:schemeClr val="bg1"/>
                </a:solidFill>
                <a:latin typeface="Century Gothic" pitchFamily="34" charset="0"/>
              </a:rPr>
              <a:t>n 5 days the visible signs of a younger skin, in 1 month </a:t>
            </a:r>
            <a:r>
              <a:rPr lang="en-US" altLang="fr-FR" sz="1050" b="1" dirty="0">
                <a:solidFill>
                  <a:schemeClr val="bg1"/>
                </a:solidFill>
                <a:latin typeface="Century Gothic" pitchFamily="34" charset="0"/>
              </a:rPr>
              <a:t>targeted </a:t>
            </a:r>
            <a:r>
              <a:rPr lang="en-US" altLang="fr-FR" sz="1050" b="1" dirty="0" smtClean="0">
                <a:solidFill>
                  <a:schemeClr val="bg1"/>
                </a:solidFill>
                <a:latin typeface="Century Gothic" pitchFamily="34" charset="0"/>
              </a:rPr>
              <a:t>ageing signs improved </a:t>
            </a:r>
            <a:r>
              <a:rPr lang="en-US" altLang="fr-FR" sz="1050" b="1" dirty="0">
                <a:solidFill>
                  <a:schemeClr val="bg1"/>
                </a:solidFill>
                <a:latin typeface="Century Gothic" pitchFamily="34" charset="0"/>
              </a:rPr>
              <a:t>for 100% of </a:t>
            </a:r>
            <a:r>
              <a:rPr lang="en-US" altLang="fr-FR" sz="1050" b="1" dirty="0" smtClean="0">
                <a:solidFill>
                  <a:schemeClr val="bg1"/>
                </a:solidFill>
                <a:latin typeface="Century Gothic" pitchFamily="34" charset="0"/>
              </a:rPr>
              <a:t>women:</a:t>
            </a:r>
            <a:endParaRPr lang="fr-FR" altLang="fr-F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rrondir un rectangle avec un coin diagonal 2"/>
          <p:cNvSpPr/>
          <p:nvPr/>
        </p:nvSpPr>
        <p:spPr>
          <a:xfrm>
            <a:off x="252413" y="1274763"/>
            <a:ext cx="3744912" cy="3055937"/>
          </a:xfrm>
          <a:prstGeom prst="round2Diag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34" name="Rectangle 78"/>
          <p:cNvSpPr>
            <a:spLocks noChangeArrowheads="1"/>
          </p:cNvSpPr>
          <p:nvPr/>
        </p:nvSpPr>
        <p:spPr bwMode="auto">
          <a:xfrm>
            <a:off x="284163" y="4714875"/>
            <a:ext cx="35687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fr-FR" sz="900">
                <a:solidFill>
                  <a:schemeClr val="bg1"/>
                </a:solidFill>
                <a:latin typeface="Century Gothic" pitchFamily="34" charset="0"/>
              </a:rPr>
              <a:t>“I lack sleep. My skin is less </a:t>
            </a:r>
            <a:r>
              <a:rPr lang="en-US" altLang="fr-FR" sz="900" b="1">
                <a:solidFill>
                  <a:schemeClr val="bg1"/>
                </a:solidFill>
                <a:latin typeface="Century Gothic" pitchFamily="34" charset="0"/>
              </a:rPr>
              <a:t>radiant</a:t>
            </a:r>
            <a:r>
              <a:rPr lang="en-US" altLang="fr-FR" sz="900">
                <a:solidFill>
                  <a:schemeClr val="bg1"/>
                </a:solidFill>
                <a:latin typeface="Century Gothic" pitchFamily="34" charset="0"/>
              </a:rPr>
              <a:t>; </a:t>
            </a:r>
            <a:r>
              <a:rPr lang="en-US" altLang="fr-FR" sz="900" b="1">
                <a:solidFill>
                  <a:schemeClr val="bg1"/>
                </a:solidFill>
                <a:latin typeface="Century Gothic" pitchFamily="34" charset="0"/>
              </a:rPr>
              <a:t>wrinkles</a:t>
            </a:r>
            <a:r>
              <a:rPr lang="en-US" altLang="fr-FR" sz="900">
                <a:solidFill>
                  <a:schemeClr val="bg1"/>
                </a:solidFill>
                <a:latin typeface="Century Gothic" pitchFamily="34" charset="0"/>
              </a:rPr>
              <a:t> are appearing. </a:t>
            </a:r>
          </a:p>
          <a:p>
            <a:pPr algn="just" eaLnBrk="1" hangingPunct="1"/>
            <a:r>
              <a:rPr lang="en-US" altLang="fr-FR" sz="900">
                <a:solidFill>
                  <a:schemeClr val="bg1"/>
                </a:solidFill>
                <a:latin typeface="Century Gothic" pitchFamily="34" charset="0"/>
              </a:rPr>
              <a:t>I would like a product to </a:t>
            </a:r>
            <a:r>
              <a:rPr lang="en-US" altLang="fr-FR" sz="900" b="1">
                <a:solidFill>
                  <a:schemeClr val="bg1"/>
                </a:solidFill>
                <a:latin typeface="Century Gothic" pitchFamily="34" charset="0"/>
              </a:rPr>
              <a:t>fight against ageing signs” </a:t>
            </a:r>
          </a:p>
          <a:p>
            <a:pPr algn="just" eaLnBrk="1" hangingPunct="1"/>
            <a:endParaRPr lang="en-US" altLang="fr-FR" sz="9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182563" y="7507288"/>
            <a:ext cx="73279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fr-FR" sz="1050" b="1" dirty="0" smtClean="0">
                <a:solidFill>
                  <a:schemeClr val="bg1"/>
                </a:solidFill>
                <a:latin typeface="Century Gothic" pitchFamily="34" charset="0"/>
              </a:rPr>
              <a:t>NATIVE VEGETAL CELLS of OCEANIC CRISTA and SEA HOLLY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fr-FR" sz="900" dirty="0" smtClean="0">
                <a:solidFill>
                  <a:schemeClr val="bg1"/>
                </a:solidFill>
                <a:latin typeface="Century Gothic" pitchFamily="34" charset="0"/>
              </a:rPr>
              <a:t>The</a:t>
            </a: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fr-FR" sz="900" dirty="0" smtClean="0">
                <a:solidFill>
                  <a:schemeClr val="bg1"/>
                </a:solidFill>
                <a:latin typeface="Century Gothic" pitchFamily="34" charset="0"/>
              </a:rPr>
              <a:t>native vegetal cells of </a:t>
            </a: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</a:rPr>
              <a:t>"Power Plants“ </a:t>
            </a:r>
            <a:r>
              <a:rPr lang="en-US" altLang="fr-FR" sz="900" dirty="0" smtClean="0">
                <a:solidFill>
                  <a:schemeClr val="bg1"/>
                </a:solidFill>
                <a:latin typeface="Century Gothic" pitchFamily="34" charset="0"/>
              </a:rPr>
              <a:t>repair “burn-out” cells : disconnection of cells with the environment leading to the </a:t>
            </a: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</a:rPr>
              <a:t>acceleration of  the skin ageing </a:t>
            </a:r>
            <a:r>
              <a:rPr lang="en-US" altLang="fr-FR" sz="900" dirty="0" smtClean="0">
                <a:solidFill>
                  <a:schemeClr val="bg1"/>
                </a:solidFill>
                <a:latin typeface="Century Gothic" pitchFamily="34" charset="0"/>
              </a:rPr>
              <a:t>due to </a:t>
            </a: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</a:rPr>
              <a:t>URBAN AGGRESSIONS .</a:t>
            </a:r>
            <a:endParaRPr lang="en-US" altLang="fr-FR" sz="9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fr-FR" sz="900" dirty="0" smtClean="0">
                <a:solidFill>
                  <a:schemeClr val="bg1"/>
                </a:solidFill>
                <a:latin typeface="Century Gothic" pitchFamily="34" charset="0"/>
              </a:rPr>
              <a:t>The cellular adaptation mechanisms are reactivated to provide a younger skin : </a:t>
            </a:r>
            <a:r>
              <a:rPr lang="en-US" altLang="fr-FR" sz="900" b="1" dirty="0" err="1" smtClean="0">
                <a:solidFill>
                  <a:schemeClr val="bg1"/>
                </a:solidFill>
                <a:latin typeface="Century Gothic" pitchFamily="34" charset="0"/>
              </a:rPr>
              <a:t>tissular</a:t>
            </a: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</a:rPr>
              <a:t> repair</a:t>
            </a:r>
            <a:r>
              <a:rPr lang="en-US" altLang="fr-FR" sz="900" b="1" baseline="30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</a:rPr>
              <a:t>, cellular regeneration</a:t>
            </a:r>
            <a:r>
              <a:rPr lang="en-US" altLang="fr-FR" sz="900" b="1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fr-FR" sz="900" dirty="0" smtClean="0">
                <a:solidFill>
                  <a:schemeClr val="bg1"/>
                </a:solidFill>
                <a:latin typeface="Century Gothic" pitchFamily="34" charset="0"/>
              </a:rPr>
              <a:t>&amp;                  </a:t>
            </a: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</a:rPr>
              <a:t>anti free-radical protection</a:t>
            </a:r>
            <a:r>
              <a:rPr lang="en-US" altLang="fr-FR" sz="900" b="1" baseline="30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en-US" altLang="fr-FR" sz="9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2" name="Text Box 131"/>
          <p:cNvSpPr txBox="1">
            <a:spLocks noChangeArrowheads="1"/>
          </p:cNvSpPr>
          <p:nvPr/>
        </p:nvSpPr>
        <p:spPr bwMode="auto">
          <a:xfrm>
            <a:off x="971550" y="6570663"/>
            <a:ext cx="54435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200" b="1">
                <a:solidFill>
                  <a:schemeClr val="bg1"/>
                </a:solidFill>
                <a:latin typeface="Century Gothic" pitchFamily="34" charset="0"/>
              </a:rPr>
              <a:t>TWO COMPLEMENTARY TECHNOLOGIES</a:t>
            </a:r>
            <a:r>
              <a:rPr lang="en-US" altLang="fr-FR" sz="1100" b="1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1037" name="Rectangle 140"/>
          <p:cNvSpPr>
            <a:spLocks noChangeArrowheads="1"/>
          </p:cNvSpPr>
          <p:nvPr/>
        </p:nvSpPr>
        <p:spPr bwMode="auto">
          <a:xfrm>
            <a:off x="3421063" y="6786563"/>
            <a:ext cx="706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altLang="fr-FR" sz="140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endParaRPr lang="fr-FR" altLang="fr-FR" sz="1400">
              <a:solidFill>
                <a:srgbClr val="A28F76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038" name="ZoneTexte 57"/>
          <p:cNvSpPr txBox="1">
            <a:spLocks noChangeArrowheads="1"/>
          </p:cNvSpPr>
          <p:nvPr/>
        </p:nvSpPr>
        <p:spPr bwMode="auto">
          <a:xfrm>
            <a:off x="4002088" y="6859588"/>
            <a:ext cx="4098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100">
                <a:solidFill>
                  <a:schemeClr val="bg1"/>
                </a:solidFill>
                <a:latin typeface="Century Gothic" pitchFamily="34" charset="0"/>
              </a:rPr>
              <a:t> The Powercell Skin Rehab night Serum: </a:t>
            </a:r>
          </a:p>
          <a:p>
            <a:pPr algn="ctr" eaLnBrk="1" hangingPunct="1"/>
            <a:r>
              <a:rPr lang="en-US" altLang="fr-FR" sz="1100" b="1">
                <a:solidFill>
                  <a:schemeClr val="bg1"/>
                </a:solidFill>
                <a:latin typeface="Century Gothic" pitchFamily="34" charset="0"/>
              </a:rPr>
              <a:t>DETOX  &amp; REVITALIZE</a:t>
            </a:r>
          </a:p>
        </p:txBody>
      </p:sp>
      <p:sp>
        <p:nvSpPr>
          <p:cNvPr id="1039" name="Text Box 131"/>
          <p:cNvSpPr txBox="1">
            <a:spLocks noChangeArrowheads="1"/>
          </p:cNvSpPr>
          <p:nvPr/>
        </p:nvSpPr>
        <p:spPr bwMode="auto">
          <a:xfrm>
            <a:off x="1404938" y="829945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800" b="1">
                <a:solidFill>
                  <a:schemeClr val="bg1"/>
                </a:solidFill>
                <a:latin typeface="Century Gothic" pitchFamily="34" charset="0"/>
              </a:rPr>
              <a:t>+</a:t>
            </a:r>
          </a:p>
        </p:txBody>
      </p:sp>
      <p:pic>
        <p:nvPicPr>
          <p:cNvPr id="1040" name="Picture 37" descr="C:\Documents and Settings\Claire.IMBERT.EMEA\Bureau\POWERCELL 2014\wetransfer-6285dd\HR - Serum Powercell (DBD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3" t="8202" r="21246" b="20103"/>
          <a:stretch>
            <a:fillRect/>
          </a:stretch>
        </p:blipFill>
        <p:spPr bwMode="auto">
          <a:xfrm>
            <a:off x="3354388" y="6786563"/>
            <a:ext cx="2174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1" name="Connecteur droit 26"/>
          <p:cNvCxnSpPr>
            <a:cxnSpLocks noChangeShapeType="1"/>
          </p:cNvCxnSpPr>
          <p:nvPr/>
        </p:nvCxnSpPr>
        <p:spPr bwMode="auto">
          <a:xfrm flipH="1">
            <a:off x="3852863" y="9666288"/>
            <a:ext cx="0" cy="773112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2" name="Rectangle 1"/>
          <p:cNvSpPr>
            <a:spLocks noChangeArrowheads="1"/>
          </p:cNvSpPr>
          <p:nvPr/>
        </p:nvSpPr>
        <p:spPr bwMode="auto">
          <a:xfrm>
            <a:off x="-36513" y="10501313"/>
            <a:ext cx="5184776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500" baseline="3000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en-US" altLang="fr-FR" sz="500">
                <a:solidFill>
                  <a:schemeClr val="bg1"/>
                </a:solidFill>
                <a:latin typeface="Century Gothic" pitchFamily="34" charset="0"/>
              </a:rPr>
              <a:t>Auto-evaluation on 52 women</a:t>
            </a:r>
            <a:r>
              <a:rPr lang="fr-FR" altLang="fr-FR" sz="500">
                <a:solidFill>
                  <a:schemeClr val="bg1"/>
                </a:solidFill>
                <a:latin typeface="Century Gothic" pitchFamily="34" charset="0"/>
              </a:rPr>
              <a:t>      </a:t>
            </a:r>
            <a:r>
              <a:rPr lang="en-US" altLang="fr-FR" sz="500" baseline="3000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en-US" altLang="fr-FR" sz="500">
                <a:solidFill>
                  <a:schemeClr val="bg1"/>
                </a:solidFill>
                <a:latin typeface="Century Gothic" pitchFamily="34" charset="0"/>
              </a:rPr>
              <a:t>In-vitro test on reconstructed skin </a:t>
            </a:r>
            <a:r>
              <a:rPr lang="fr-FR" altLang="fr-FR" sz="500">
                <a:solidFill>
                  <a:schemeClr val="bg1"/>
                </a:solidFill>
                <a:latin typeface="Century Gothic" pitchFamily="34" charset="0"/>
              </a:rPr>
              <a:t>     </a:t>
            </a:r>
            <a:r>
              <a:rPr lang="en-US" altLang="fr-FR" sz="500" baseline="3000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en-US" altLang="fr-FR" sz="500">
                <a:solidFill>
                  <a:schemeClr val="bg1"/>
                </a:solidFill>
                <a:latin typeface="Century Gothic" pitchFamily="34" charset="0"/>
              </a:rPr>
              <a:t>In-vivo test    </a:t>
            </a:r>
            <a:r>
              <a:rPr lang="en-US" altLang="fr-FR" sz="60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fr-FR" sz="500" baseline="30000">
                <a:solidFill>
                  <a:schemeClr val="bg1"/>
                </a:solidFill>
                <a:latin typeface="Century Gothic" pitchFamily="34" charset="0"/>
              </a:rPr>
              <a:t>4</a:t>
            </a:r>
            <a:r>
              <a:rPr lang="en-US" altLang="fr-FR" sz="500">
                <a:solidFill>
                  <a:schemeClr val="bg1"/>
                </a:solidFill>
                <a:latin typeface="Century Gothic" pitchFamily="34" charset="0"/>
              </a:rPr>
              <a:t>Auto-Evaluation  on 53 women     </a:t>
            </a:r>
            <a:r>
              <a:rPr lang="en-US" altLang="fr-FR" sz="500" baseline="30000">
                <a:solidFill>
                  <a:schemeClr val="bg1"/>
                </a:solidFill>
                <a:latin typeface="Century Gothic" pitchFamily="34" charset="0"/>
              </a:rPr>
              <a:t>5</a:t>
            </a:r>
            <a:r>
              <a:rPr lang="en-US" altLang="fr-FR" sz="500">
                <a:solidFill>
                  <a:schemeClr val="bg1"/>
                </a:solidFill>
                <a:latin typeface="Century Gothic" pitchFamily="34" charset="0"/>
              </a:rPr>
              <a:t>Vs Powercell serum 1</a:t>
            </a:r>
            <a:r>
              <a:rPr lang="en-US" altLang="fr-FR" sz="500" baseline="30000">
                <a:solidFill>
                  <a:schemeClr val="bg1"/>
                </a:solidFill>
                <a:latin typeface="Century Gothic" pitchFamily="34" charset="0"/>
              </a:rPr>
              <a:t>ST</a:t>
            </a:r>
            <a:r>
              <a:rPr lang="en-US" altLang="fr-FR" sz="500">
                <a:solidFill>
                  <a:schemeClr val="bg1"/>
                </a:solidFill>
                <a:latin typeface="Century Gothic" pitchFamily="34" charset="0"/>
              </a:rPr>
              <a:t> generation				</a:t>
            </a:r>
            <a:endParaRPr lang="fr-FR" altLang="fr-FR" sz="5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43" name="Rectangle 179"/>
          <p:cNvSpPr>
            <a:spLocks noChangeArrowheads="1"/>
          </p:cNvSpPr>
          <p:nvPr/>
        </p:nvSpPr>
        <p:spPr bwMode="auto">
          <a:xfrm>
            <a:off x="4356100" y="1828800"/>
            <a:ext cx="3887788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800" u="sng">
                <a:solidFill>
                  <a:schemeClr val="bg1"/>
                </a:solidFill>
                <a:latin typeface="Century Gothic" pitchFamily="34" charset="0"/>
              </a:rPr>
              <a:t>NEW</a:t>
            </a:r>
          </a:p>
          <a:p>
            <a:pPr algn="ctr" eaLnBrk="1" hangingPunct="1"/>
            <a:r>
              <a:rPr lang="en-US" altLang="fr-FR" sz="1800">
                <a:solidFill>
                  <a:schemeClr val="bg1"/>
                </a:solidFill>
                <a:latin typeface="Century Gothic" pitchFamily="34" charset="0"/>
              </a:rPr>
              <a:t>NIGHT D-TOXER</a:t>
            </a:r>
          </a:p>
          <a:p>
            <a:pPr algn="ctr" eaLnBrk="1" hangingPunct="1"/>
            <a:r>
              <a:rPr lang="en-US" altLang="fr-FR" sz="1800">
                <a:solidFill>
                  <a:schemeClr val="bg1"/>
                </a:solidFill>
                <a:latin typeface="Century Gothic" pitchFamily="34" charset="0"/>
              </a:rPr>
              <a:t>THE 1</a:t>
            </a:r>
            <a:r>
              <a:rPr lang="en-US" altLang="fr-FR" sz="1800" baseline="30000">
                <a:solidFill>
                  <a:schemeClr val="bg1"/>
                </a:solidFill>
                <a:latin typeface="Century Gothic" pitchFamily="34" charset="0"/>
              </a:rPr>
              <a:t>ST</a:t>
            </a:r>
            <a:r>
              <a:rPr lang="en-US" altLang="fr-FR" sz="1800">
                <a:solidFill>
                  <a:schemeClr val="bg1"/>
                </a:solidFill>
                <a:latin typeface="Century Gothic" pitchFamily="34" charset="0"/>
              </a:rPr>
              <a:t> NIGHT</a:t>
            </a:r>
          </a:p>
          <a:p>
            <a:pPr algn="ctr" eaLnBrk="1" hangingPunct="1"/>
            <a:r>
              <a:rPr lang="en-US" altLang="fr-FR" sz="1800">
                <a:solidFill>
                  <a:schemeClr val="bg1"/>
                </a:solidFill>
                <a:latin typeface="Century Gothic" pitchFamily="34" charset="0"/>
              </a:rPr>
              <a:t> MASK-IN-ESSENCE </a:t>
            </a:r>
          </a:p>
        </p:txBody>
      </p:sp>
      <p:pic>
        <p:nvPicPr>
          <p:cNvPr id="104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5" b="20193"/>
          <a:stretch>
            <a:fillRect/>
          </a:stretch>
        </p:blipFill>
        <p:spPr bwMode="auto">
          <a:xfrm>
            <a:off x="1404938" y="7470775"/>
            <a:ext cx="306387" cy="212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12596" r="17889" b="8324"/>
          <a:stretch>
            <a:fillRect/>
          </a:stretch>
        </p:blipFill>
        <p:spPr bwMode="auto">
          <a:xfrm>
            <a:off x="5883275" y="7475538"/>
            <a:ext cx="273050" cy="207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22238" y="7462838"/>
            <a:ext cx="7327900" cy="908050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bg1"/>
              </a:solidFill>
            </a:endParaRPr>
          </a:p>
        </p:txBody>
      </p:sp>
      <p:pic>
        <p:nvPicPr>
          <p:cNvPr id="1047" name="fc1cbf32-cab9-4e9d-8260-bf034590a5e8" descr="BE629DD6-8207-48FE-8CFC-F7DB8B65C309@bew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3363"/>
            <a:ext cx="280828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" name="ZoneTexte 57"/>
          <p:cNvSpPr txBox="1">
            <a:spLocks noChangeArrowheads="1"/>
          </p:cNvSpPr>
          <p:nvPr/>
        </p:nvSpPr>
        <p:spPr bwMode="auto">
          <a:xfrm>
            <a:off x="-225425" y="6859588"/>
            <a:ext cx="40782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100">
                <a:solidFill>
                  <a:schemeClr val="bg1"/>
                </a:solidFill>
                <a:latin typeface="Century Gothic" pitchFamily="34" charset="0"/>
              </a:rPr>
              <a:t>The Powercell youth grafter Serum: </a:t>
            </a:r>
          </a:p>
          <a:p>
            <a:pPr algn="ctr" eaLnBrk="1" hangingPunct="1"/>
            <a:r>
              <a:rPr lang="en-US" altLang="fr-FR" sz="1100" b="1">
                <a:solidFill>
                  <a:srgbClr val="FFFFFF"/>
                </a:solidFill>
                <a:latin typeface="Century Gothic" pitchFamily="34" charset="0"/>
              </a:rPr>
              <a:t>PROTECT  &amp; REPAIR</a:t>
            </a:r>
          </a:p>
        </p:txBody>
      </p:sp>
      <p:pic>
        <p:nvPicPr>
          <p:cNvPr id="1049" name="Picture 70" descr="D:\Utilisateurs\carole.vitel\Downloads\Reha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786563"/>
            <a:ext cx="165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7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6786563"/>
            <a:ext cx="35242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51" name="Groupe 19"/>
          <p:cNvGrpSpPr>
            <a:grpSpLocks/>
          </p:cNvGrpSpPr>
          <p:nvPr/>
        </p:nvGrpSpPr>
        <p:grpSpPr bwMode="auto">
          <a:xfrm>
            <a:off x="-295275" y="9740900"/>
            <a:ext cx="3787775" cy="790575"/>
            <a:chOff x="-132832" y="5432432"/>
            <a:chExt cx="3885215" cy="889166"/>
          </a:xfrm>
        </p:grpSpPr>
        <p:sp>
          <p:nvSpPr>
            <p:cNvPr id="79" name="Rectangle 78"/>
            <p:cNvSpPr/>
            <p:nvPr/>
          </p:nvSpPr>
          <p:spPr>
            <a:xfrm>
              <a:off x="1018404" y="5502066"/>
              <a:ext cx="2041936" cy="103557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018404" y="5653831"/>
              <a:ext cx="1970289" cy="103557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18404" y="5805597"/>
              <a:ext cx="1768375" cy="105342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018404" y="5959147"/>
              <a:ext cx="1900270" cy="103557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99" name="ZoneTexte 3"/>
            <p:cNvSpPr txBox="1">
              <a:spLocks noChangeArrowheads="1"/>
            </p:cNvSpPr>
            <p:nvPr/>
          </p:nvSpPr>
          <p:spPr bwMode="auto">
            <a:xfrm>
              <a:off x="252239" y="5461789"/>
              <a:ext cx="809191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700">
                  <a:solidFill>
                    <a:schemeClr val="bg1"/>
                  </a:solidFill>
                  <a:latin typeface="Century Gothic" pitchFamily="34" charset="0"/>
                </a:rPr>
                <a:t>SMOOTHER</a:t>
              </a:r>
            </a:p>
          </p:txBody>
        </p:sp>
        <p:sp>
          <p:nvSpPr>
            <p:cNvPr id="1100" name="ZoneTexte 76"/>
            <p:cNvSpPr txBox="1">
              <a:spLocks noChangeArrowheads="1"/>
            </p:cNvSpPr>
            <p:nvPr/>
          </p:nvSpPr>
          <p:spPr bwMode="auto">
            <a:xfrm>
              <a:off x="-132832" y="5614189"/>
              <a:ext cx="1194263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700">
                  <a:solidFill>
                    <a:schemeClr val="bg1"/>
                  </a:solidFill>
                  <a:latin typeface="Century Gothic" pitchFamily="34" charset="0"/>
                </a:rPr>
                <a:t>MORE REFINED</a:t>
              </a:r>
            </a:p>
          </p:txBody>
        </p:sp>
        <p:sp>
          <p:nvSpPr>
            <p:cNvPr id="1101" name="ZoneTexte 77"/>
            <p:cNvSpPr txBox="1">
              <a:spLocks noChangeArrowheads="1"/>
            </p:cNvSpPr>
            <p:nvPr/>
          </p:nvSpPr>
          <p:spPr bwMode="auto">
            <a:xfrm>
              <a:off x="252239" y="5766590"/>
              <a:ext cx="809191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700">
                  <a:solidFill>
                    <a:schemeClr val="bg1"/>
                  </a:solidFill>
                  <a:latin typeface="Century Gothic" pitchFamily="34" charset="0"/>
                </a:rPr>
                <a:t>FIRMER</a:t>
              </a:r>
            </a:p>
          </p:txBody>
        </p:sp>
        <p:sp>
          <p:nvSpPr>
            <p:cNvPr id="1102" name="ZoneTexte 78"/>
            <p:cNvSpPr txBox="1">
              <a:spLocks noChangeArrowheads="1"/>
            </p:cNvSpPr>
            <p:nvPr/>
          </p:nvSpPr>
          <p:spPr bwMode="auto">
            <a:xfrm>
              <a:off x="-132832" y="5918989"/>
              <a:ext cx="1194262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700">
                  <a:solidFill>
                    <a:schemeClr val="bg1"/>
                  </a:solidFill>
                  <a:latin typeface="Century Gothic" pitchFamily="34" charset="0"/>
                </a:rPr>
                <a:t>MORE RADIANT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060340" y="5502066"/>
              <a:ext cx="361491" cy="103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04" name="ZoneTexte 80"/>
            <p:cNvSpPr txBox="1">
              <a:spLocks noChangeArrowheads="1"/>
            </p:cNvSpPr>
            <p:nvPr/>
          </p:nvSpPr>
          <p:spPr bwMode="auto">
            <a:xfrm>
              <a:off x="2748260" y="5432432"/>
              <a:ext cx="417935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solidFill>
                    <a:schemeClr val="bg1"/>
                  </a:solidFill>
                  <a:latin typeface="Century Gothic" pitchFamily="34" charset="0"/>
                </a:rPr>
                <a:t>98%</a:t>
              </a:r>
            </a:p>
          </p:txBody>
        </p:sp>
        <p:sp>
          <p:nvSpPr>
            <p:cNvPr id="1105" name="ZoneTexte 81"/>
            <p:cNvSpPr txBox="1">
              <a:spLocks noChangeArrowheads="1"/>
            </p:cNvSpPr>
            <p:nvPr/>
          </p:nvSpPr>
          <p:spPr bwMode="auto">
            <a:xfrm>
              <a:off x="2643958" y="5592994"/>
              <a:ext cx="425785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solidFill>
                    <a:schemeClr val="bg1"/>
                  </a:solidFill>
                  <a:latin typeface="Century Gothic" pitchFamily="34" charset="0"/>
                </a:rPr>
                <a:t>96</a:t>
              </a:r>
              <a:r>
                <a:rPr lang="fr-FR" altLang="fr-FR" sz="600" b="1">
                  <a:solidFill>
                    <a:schemeClr val="bg1"/>
                  </a:solidFill>
                  <a:latin typeface="Century Gothic" pitchFamily="34" charset="0"/>
                </a:rPr>
                <a:t>%</a:t>
              </a:r>
            </a:p>
          </p:txBody>
        </p:sp>
        <p:sp>
          <p:nvSpPr>
            <p:cNvPr id="1106" name="ZoneTexte 82"/>
            <p:cNvSpPr txBox="1">
              <a:spLocks noChangeArrowheads="1"/>
            </p:cNvSpPr>
            <p:nvPr/>
          </p:nvSpPr>
          <p:spPr bwMode="auto">
            <a:xfrm>
              <a:off x="2453271" y="5745085"/>
              <a:ext cx="391257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solidFill>
                    <a:schemeClr val="bg1"/>
                  </a:solidFill>
                  <a:latin typeface="Century Gothic" pitchFamily="34" charset="0"/>
                </a:rPr>
                <a:t>90%</a:t>
              </a:r>
            </a:p>
          </p:txBody>
        </p:sp>
        <p:sp>
          <p:nvSpPr>
            <p:cNvPr id="1107" name="ZoneTexte 83"/>
            <p:cNvSpPr txBox="1">
              <a:spLocks noChangeArrowheads="1"/>
            </p:cNvSpPr>
            <p:nvPr/>
          </p:nvSpPr>
          <p:spPr bwMode="auto">
            <a:xfrm>
              <a:off x="2548297" y="5896884"/>
              <a:ext cx="445367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solidFill>
                    <a:schemeClr val="bg1"/>
                  </a:solidFill>
                  <a:latin typeface="Century Gothic" pitchFamily="34" charset="0"/>
                </a:rPr>
                <a:t>94%</a:t>
              </a:r>
            </a:p>
          </p:txBody>
        </p:sp>
        <p:sp>
          <p:nvSpPr>
            <p:cNvPr id="1108" name="ZoneTexte 84"/>
            <p:cNvSpPr txBox="1">
              <a:spLocks noChangeArrowheads="1"/>
            </p:cNvSpPr>
            <p:nvPr/>
          </p:nvSpPr>
          <p:spPr bwMode="auto">
            <a:xfrm>
              <a:off x="2914756" y="5441382"/>
              <a:ext cx="695382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latin typeface="Century Gothic" pitchFamily="34" charset="0"/>
                </a:rPr>
                <a:t>100%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987064" y="5653831"/>
              <a:ext cx="434767" cy="103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10" name="ZoneTexte 86"/>
            <p:cNvSpPr txBox="1">
              <a:spLocks noChangeArrowheads="1"/>
            </p:cNvSpPr>
            <p:nvPr/>
          </p:nvSpPr>
          <p:spPr bwMode="auto">
            <a:xfrm>
              <a:off x="2966574" y="5592994"/>
              <a:ext cx="568291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latin typeface="Century Gothic" pitchFamily="34" charset="0"/>
                </a:rPr>
                <a:t>100</a:t>
              </a:r>
              <a:r>
                <a:rPr lang="fr-FR" altLang="fr-FR" sz="600" b="1">
                  <a:latin typeface="Century Gothic" pitchFamily="34" charset="0"/>
                </a:rPr>
                <a:t>%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72123" y="5805597"/>
              <a:ext cx="652964" cy="1053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923559" y="5959147"/>
              <a:ext cx="501528" cy="103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13" name="ZoneTexte 89"/>
            <p:cNvSpPr txBox="1">
              <a:spLocks noChangeArrowheads="1"/>
            </p:cNvSpPr>
            <p:nvPr/>
          </p:nvSpPr>
          <p:spPr bwMode="auto">
            <a:xfrm>
              <a:off x="2956938" y="5748847"/>
              <a:ext cx="568291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latin typeface="Century Gothic" pitchFamily="34" charset="0"/>
                </a:rPr>
                <a:t>100%</a:t>
              </a:r>
            </a:p>
          </p:txBody>
        </p:sp>
        <p:sp>
          <p:nvSpPr>
            <p:cNvPr id="1114" name="ZoneTexte 90"/>
            <p:cNvSpPr txBox="1">
              <a:spLocks noChangeArrowheads="1"/>
            </p:cNvSpPr>
            <p:nvPr/>
          </p:nvSpPr>
          <p:spPr bwMode="auto">
            <a:xfrm>
              <a:off x="2987817" y="5901091"/>
              <a:ext cx="504783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latin typeface="Century Gothic" pitchFamily="34" charset="0"/>
                </a:rPr>
                <a:t>100%</a:t>
              </a:r>
            </a:p>
          </p:txBody>
        </p:sp>
        <p:cxnSp>
          <p:nvCxnSpPr>
            <p:cNvPr id="105" name="Connecteur droit 104"/>
            <p:cNvCxnSpPr/>
            <p:nvPr/>
          </p:nvCxnSpPr>
          <p:spPr>
            <a:xfrm>
              <a:off x="1018404" y="6112698"/>
              <a:ext cx="1905156" cy="0"/>
            </a:xfrm>
            <a:prstGeom prst="line">
              <a:avLst/>
            </a:prstGeom>
            <a:ln>
              <a:solidFill>
                <a:srgbClr val="008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6" name="ZoneTexte 94"/>
            <p:cNvSpPr txBox="1">
              <a:spLocks noChangeArrowheads="1"/>
            </p:cNvSpPr>
            <p:nvPr/>
          </p:nvSpPr>
          <p:spPr bwMode="auto">
            <a:xfrm>
              <a:off x="2556496" y="6113527"/>
              <a:ext cx="634752" cy="208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600" b="1">
                  <a:solidFill>
                    <a:schemeClr val="bg1"/>
                  </a:solidFill>
                  <a:latin typeface="Century Gothic" pitchFamily="34" charset="0"/>
                </a:rPr>
                <a:t>5 DAYS</a:t>
              </a:r>
            </a:p>
          </p:txBody>
        </p:sp>
        <p:cxnSp>
          <p:nvCxnSpPr>
            <p:cNvPr id="107" name="Connecteur droit 106"/>
            <p:cNvCxnSpPr/>
            <p:nvPr/>
          </p:nvCxnSpPr>
          <p:spPr>
            <a:xfrm>
              <a:off x="2917046" y="6112698"/>
              <a:ext cx="50804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8" name="ZoneTexte 97"/>
            <p:cNvSpPr txBox="1">
              <a:spLocks noChangeArrowheads="1"/>
            </p:cNvSpPr>
            <p:nvPr/>
          </p:nvSpPr>
          <p:spPr bwMode="auto">
            <a:xfrm>
              <a:off x="3117631" y="6113527"/>
              <a:ext cx="634752" cy="208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600" b="1">
                  <a:solidFill>
                    <a:schemeClr val="bg1"/>
                  </a:solidFill>
                  <a:latin typeface="Century Gothic" pitchFamily="34" charset="0"/>
                </a:rPr>
                <a:t>1 MONTH</a:t>
              </a:r>
            </a:p>
          </p:txBody>
        </p:sp>
        <p:cxnSp>
          <p:nvCxnSpPr>
            <p:cNvPr id="109" name="Connecteur droit 108"/>
            <p:cNvCxnSpPr/>
            <p:nvPr/>
          </p:nvCxnSpPr>
          <p:spPr>
            <a:xfrm flipV="1">
              <a:off x="2917046" y="6109127"/>
              <a:ext cx="0" cy="46422"/>
            </a:xfrm>
            <a:prstGeom prst="line">
              <a:avLst/>
            </a:prstGeom>
            <a:ln>
              <a:solidFill>
                <a:srgbClr val="008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 flipV="1">
              <a:off x="3425088" y="6109127"/>
              <a:ext cx="0" cy="4642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2" name="Groupe 19"/>
          <p:cNvGrpSpPr>
            <a:grpSpLocks/>
          </p:cNvGrpSpPr>
          <p:nvPr/>
        </p:nvGrpSpPr>
        <p:grpSpPr bwMode="auto">
          <a:xfrm>
            <a:off x="3884613" y="9756775"/>
            <a:ext cx="3717925" cy="774700"/>
            <a:chOff x="-164133" y="5449061"/>
            <a:chExt cx="3814672" cy="872537"/>
          </a:xfrm>
        </p:grpSpPr>
        <p:sp>
          <p:nvSpPr>
            <p:cNvPr id="113" name="Rectangle 112"/>
            <p:cNvSpPr/>
            <p:nvPr/>
          </p:nvSpPr>
          <p:spPr>
            <a:xfrm>
              <a:off x="1018383" y="5500913"/>
              <a:ext cx="2042527" cy="103703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018383" y="5654680"/>
              <a:ext cx="2405751" cy="103703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018383" y="5806658"/>
              <a:ext cx="2040898" cy="112644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018383" y="5958637"/>
              <a:ext cx="1899192" cy="103703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80" name="ZoneTexte 3"/>
            <p:cNvSpPr txBox="1">
              <a:spLocks noChangeArrowheads="1"/>
            </p:cNvSpPr>
            <p:nvPr/>
          </p:nvSpPr>
          <p:spPr bwMode="auto">
            <a:xfrm>
              <a:off x="252239" y="5461789"/>
              <a:ext cx="809191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700">
                  <a:solidFill>
                    <a:schemeClr val="bg1"/>
                  </a:solidFill>
                  <a:latin typeface="Century Gothic" pitchFamily="34" charset="0"/>
                </a:rPr>
                <a:t>SMOOTHER</a:t>
              </a:r>
            </a:p>
          </p:txBody>
        </p:sp>
        <p:sp>
          <p:nvSpPr>
            <p:cNvPr id="1081" name="ZoneTexte 76"/>
            <p:cNvSpPr txBox="1">
              <a:spLocks noChangeArrowheads="1"/>
            </p:cNvSpPr>
            <p:nvPr/>
          </p:nvSpPr>
          <p:spPr bwMode="auto">
            <a:xfrm>
              <a:off x="-147848" y="5614189"/>
              <a:ext cx="1209278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700">
                  <a:solidFill>
                    <a:schemeClr val="bg1"/>
                  </a:solidFill>
                  <a:latin typeface="Century Gothic" pitchFamily="34" charset="0"/>
                </a:rPr>
                <a:t>MORE REFINED</a:t>
              </a:r>
            </a:p>
          </p:txBody>
        </p:sp>
        <p:sp>
          <p:nvSpPr>
            <p:cNvPr id="1082" name="ZoneTexte 77"/>
            <p:cNvSpPr txBox="1">
              <a:spLocks noChangeArrowheads="1"/>
            </p:cNvSpPr>
            <p:nvPr/>
          </p:nvSpPr>
          <p:spPr bwMode="auto">
            <a:xfrm>
              <a:off x="252239" y="5766590"/>
              <a:ext cx="809191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700">
                  <a:solidFill>
                    <a:schemeClr val="bg1"/>
                  </a:solidFill>
                  <a:latin typeface="Century Gothic" pitchFamily="34" charset="0"/>
                </a:rPr>
                <a:t>FIRMER</a:t>
              </a:r>
            </a:p>
          </p:txBody>
        </p:sp>
        <p:sp>
          <p:nvSpPr>
            <p:cNvPr id="1083" name="ZoneTexte 78"/>
            <p:cNvSpPr txBox="1">
              <a:spLocks noChangeArrowheads="1"/>
            </p:cNvSpPr>
            <p:nvPr/>
          </p:nvSpPr>
          <p:spPr bwMode="auto">
            <a:xfrm>
              <a:off x="-164133" y="5918989"/>
              <a:ext cx="1225563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700">
                  <a:solidFill>
                    <a:schemeClr val="bg1"/>
                  </a:solidFill>
                  <a:latin typeface="Century Gothic" pitchFamily="34" charset="0"/>
                </a:rPr>
                <a:t>MORE PLUMPED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034849" y="5508065"/>
              <a:ext cx="386027" cy="1037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85" name="ZoneTexte 80"/>
            <p:cNvSpPr txBox="1">
              <a:spLocks noChangeArrowheads="1"/>
            </p:cNvSpPr>
            <p:nvPr/>
          </p:nvSpPr>
          <p:spPr bwMode="auto">
            <a:xfrm>
              <a:off x="2690153" y="5449061"/>
              <a:ext cx="417934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solidFill>
                    <a:schemeClr val="bg1"/>
                  </a:solidFill>
                  <a:latin typeface="Century Gothic" pitchFamily="34" charset="0"/>
                </a:rPr>
                <a:t>98%</a:t>
              </a:r>
            </a:p>
          </p:txBody>
        </p:sp>
        <p:sp>
          <p:nvSpPr>
            <p:cNvPr id="1086" name="ZoneTexte 82"/>
            <p:cNvSpPr txBox="1">
              <a:spLocks noChangeArrowheads="1"/>
            </p:cNvSpPr>
            <p:nvPr/>
          </p:nvSpPr>
          <p:spPr bwMode="auto">
            <a:xfrm>
              <a:off x="2690153" y="5732853"/>
              <a:ext cx="391257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solidFill>
                    <a:schemeClr val="bg1"/>
                  </a:solidFill>
                  <a:latin typeface="Century Gothic" pitchFamily="34" charset="0"/>
                </a:rPr>
                <a:t>98%</a:t>
              </a:r>
            </a:p>
          </p:txBody>
        </p:sp>
        <p:sp>
          <p:nvSpPr>
            <p:cNvPr id="1087" name="ZoneTexte 83"/>
            <p:cNvSpPr txBox="1">
              <a:spLocks noChangeArrowheads="1"/>
            </p:cNvSpPr>
            <p:nvPr/>
          </p:nvSpPr>
          <p:spPr bwMode="auto">
            <a:xfrm>
              <a:off x="2394649" y="5895122"/>
              <a:ext cx="445369" cy="225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solidFill>
                    <a:schemeClr val="bg1"/>
                  </a:solidFill>
                  <a:latin typeface="Century Gothic" pitchFamily="34" charset="0"/>
                </a:rPr>
                <a:t>94%</a:t>
              </a:r>
            </a:p>
          </p:txBody>
        </p:sp>
        <p:sp>
          <p:nvSpPr>
            <p:cNvPr id="1088" name="ZoneTexte 84"/>
            <p:cNvSpPr txBox="1">
              <a:spLocks noChangeArrowheads="1"/>
            </p:cNvSpPr>
            <p:nvPr/>
          </p:nvSpPr>
          <p:spPr bwMode="auto">
            <a:xfrm>
              <a:off x="3009781" y="5852724"/>
              <a:ext cx="493017" cy="225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latin typeface="Century Gothic" pitchFamily="34" charset="0"/>
                </a:rPr>
                <a:t>100%</a:t>
              </a:r>
            </a:p>
          </p:txBody>
        </p:sp>
        <p:cxnSp>
          <p:nvCxnSpPr>
            <p:cNvPr id="133" name="Connecteur droit 132"/>
            <p:cNvCxnSpPr/>
            <p:nvPr/>
          </p:nvCxnSpPr>
          <p:spPr>
            <a:xfrm>
              <a:off x="1018383" y="6112404"/>
              <a:ext cx="1905707" cy="0"/>
            </a:xfrm>
            <a:prstGeom prst="line">
              <a:avLst/>
            </a:prstGeom>
            <a:ln>
              <a:solidFill>
                <a:srgbClr val="008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0" name="ZoneTexte 94"/>
            <p:cNvSpPr txBox="1">
              <a:spLocks noChangeArrowheads="1"/>
            </p:cNvSpPr>
            <p:nvPr/>
          </p:nvSpPr>
          <p:spPr bwMode="auto">
            <a:xfrm>
              <a:off x="2556496" y="6113527"/>
              <a:ext cx="634752" cy="208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600" b="1">
                  <a:solidFill>
                    <a:schemeClr val="bg1"/>
                  </a:solidFill>
                  <a:latin typeface="Century Gothic" pitchFamily="34" charset="0"/>
                </a:rPr>
                <a:t>5 DAYS</a:t>
              </a:r>
            </a:p>
          </p:txBody>
        </p:sp>
        <p:cxnSp>
          <p:nvCxnSpPr>
            <p:cNvPr id="135" name="Connecteur droit 134"/>
            <p:cNvCxnSpPr/>
            <p:nvPr/>
          </p:nvCxnSpPr>
          <p:spPr>
            <a:xfrm>
              <a:off x="2915945" y="6112404"/>
              <a:ext cx="50818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2" name="ZoneTexte 97"/>
            <p:cNvSpPr txBox="1">
              <a:spLocks noChangeArrowheads="1"/>
            </p:cNvSpPr>
            <p:nvPr/>
          </p:nvSpPr>
          <p:spPr bwMode="auto">
            <a:xfrm>
              <a:off x="3015787" y="6113527"/>
              <a:ext cx="634752" cy="208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600" b="1">
                  <a:solidFill>
                    <a:schemeClr val="bg1"/>
                  </a:solidFill>
                  <a:latin typeface="Century Gothic" pitchFamily="34" charset="0"/>
                </a:rPr>
                <a:t>1 MONTH</a:t>
              </a:r>
            </a:p>
          </p:txBody>
        </p:sp>
        <p:cxnSp>
          <p:nvCxnSpPr>
            <p:cNvPr id="137" name="Connecteur droit 136"/>
            <p:cNvCxnSpPr/>
            <p:nvPr/>
          </p:nvCxnSpPr>
          <p:spPr>
            <a:xfrm flipV="1">
              <a:off x="2915945" y="6108828"/>
              <a:ext cx="0" cy="46488"/>
            </a:xfrm>
            <a:prstGeom prst="line">
              <a:avLst/>
            </a:prstGeom>
            <a:ln>
              <a:solidFill>
                <a:srgbClr val="008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/>
            <p:cNvCxnSpPr/>
            <p:nvPr/>
          </p:nvCxnSpPr>
          <p:spPr>
            <a:xfrm flipV="1">
              <a:off x="3424134" y="6108828"/>
              <a:ext cx="0" cy="464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3" name="ZoneTexte 84"/>
          <p:cNvSpPr txBox="1">
            <a:spLocks noChangeArrowheads="1"/>
          </p:cNvSpPr>
          <p:nvPr/>
        </p:nvSpPr>
        <p:spPr bwMode="auto">
          <a:xfrm>
            <a:off x="6983413" y="9891713"/>
            <a:ext cx="5016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700" b="1">
                <a:solidFill>
                  <a:schemeClr val="bg1"/>
                </a:solidFill>
                <a:latin typeface="Century Gothic" pitchFamily="34" charset="0"/>
              </a:rPr>
              <a:t>100%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7024688" y="10071100"/>
            <a:ext cx="349250" cy="106363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55" name="Connecteur droit 25"/>
          <p:cNvCxnSpPr>
            <a:cxnSpLocks noChangeShapeType="1"/>
          </p:cNvCxnSpPr>
          <p:nvPr/>
        </p:nvCxnSpPr>
        <p:spPr bwMode="auto">
          <a:xfrm>
            <a:off x="252413" y="5346700"/>
            <a:ext cx="42481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6" name="ZoneTexte 10"/>
          <p:cNvSpPr txBox="1">
            <a:spLocks noChangeArrowheads="1"/>
          </p:cNvSpPr>
          <p:nvPr/>
        </p:nvSpPr>
        <p:spPr bwMode="auto">
          <a:xfrm>
            <a:off x="180975" y="5086350"/>
            <a:ext cx="55070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100" b="1">
                <a:solidFill>
                  <a:schemeClr val="bg1"/>
                </a:solidFill>
                <a:latin typeface="Century Gothic" pitchFamily="34" charset="0"/>
              </a:rPr>
              <a:t>IT’S SLEEP QUALITY NOT JUST QUANTITY THAT BOOST SKIN’S YOUTH</a:t>
            </a:r>
          </a:p>
        </p:txBody>
      </p:sp>
      <p:sp>
        <p:nvSpPr>
          <p:cNvPr id="1057" name="ZoneTexte 142"/>
          <p:cNvSpPr txBox="1">
            <a:spLocks noChangeArrowheads="1"/>
          </p:cNvSpPr>
          <p:nvPr/>
        </p:nvSpPr>
        <p:spPr bwMode="auto">
          <a:xfrm>
            <a:off x="2628900" y="10377488"/>
            <a:ext cx="2159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400" b="1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fr-FR" altLang="fr-FR" sz="1400"/>
          </a:p>
        </p:txBody>
      </p:sp>
      <p:pic>
        <p:nvPicPr>
          <p:cNvPr id="1058" name="Picture 69" descr="G:\DPLI_HELENA_RUBINSTEIN_POWER_Beauty\Service\3. Brand\Retail Design\CHARTE GRAPHIQUE\1_ Graphic rules\05-LACLINIC LOGOTYPES\JPEG HD\Logo HR square\Logo HR squar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7938"/>
            <a:ext cx="1177926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9" name="ZoneTexte 92"/>
          <p:cNvSpPr txBox="1">
            <a:spLocks noChangeArrowheads="1"/>
          </p:cNvSpPr>
          <p:nvPr/>
        </p:nvSpPr>
        <p:spPr bwMode="auto">
          <a:xfrm rot="-448285">
            <a:off x="6392863" y="3914775"/>
            <a:ext cx="125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800" i="1">
                <a:solidFill>
                  <a:srgbClr val="FFFFFF"/>
                </a:solidFill>
                <a:latin typeface="Century Gothic" pitchFamily="34" charset="0"/>
              </a:rPr>
              <a:t>NEW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11113" y="1169988"/>
            <a:ext cx="7591425" cy="0"/>
          </a:xfrm>
          <a:prstGeom prst="line">
            <a:avLst/>
          </a:prstGeom>
          <a:noFill/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sz="1800" dirty="0">
              <a:ea typeface="+mn-ea"/>
            </a:endParaRPr>
          </a:p>
        </p:txBody>
      </p:sp>
      <p:sp>
        <p:nvSpPr>
          <p:cNvPr id="1069" name="Rectangle 78"/>
          <p:cNvSpPr>
            <a:spLocks noChangeArrowheads="1"/>
          </p:cNvSpPr>
          <p:nvPr/>
        </p:nvSpPr>
        <p:spPr bwMode="auto">
          <a:xfrm>
            <a:off x="252413" y="5418138"/>
            <a:ext cx="4176712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</a:rPr>
              <a:t>- STRESS</a:t>
            </a:r>
            <a:r>
              <a:rPr lang="en-US" altLang="fr-FR" sz="900" dirty="0" smtClean="0">
                <a:solidFill>
                  <a:schemeClr val="bg1"/>
                </a:solidFill>
                <a:latin typeface="Century Gothic" pitchFamily="34" charset="0"/>
              </a:rPr>
              <a:t>: prevents body and mind from reaching deep sleep</a:t>
            </a:r>
          </a:p>
          <a:p>
            <a:pPr algn="just" eaLnBrk="1" hangingPunct="1">
              <a:defRPr/>
            </a:pPr>
            <a:endParaRPr lang="en-US" altLang="fr-FR" sz="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defRPr/>
            </a:pP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</a:rPr>
              <a:t>- INDOOR POLLUTION: </a:t>
            </a:r>
            <a:r>
              <a:rPr lang="en-US" altLang="fr-FR" sz="900" dirty="0" smtClean="0">
                <a:solidFill>
                  <a:schemeClr val="bg1"/>
                </a:solidFill>
                <a:latin typeface="Century Gothic" pitchFamily="34" charset="0"/>
              </a:rPr>
              <a:t>affects the quality of your sleep</a:t>
            </a:r>
          </a:p>
          <a:p>
            <a:pPr marL="171450" indent="-171450" algn="just" eaLnBrk="1" hangingPunct="1">
              <a:buFontTx/>
              <a:buChar char="-"/>
              <a:defRPr/>
            </a:pPr>
            <a:endParaRPr lang="en-US" altLang="fr-FR" sz="6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defRPr/>
            </a:pP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</a:rPr>
              <a:t>- ELECTROMAGNETIC POLLUTION: </a:t>
            </a:r>
            <a:r>
              <a:rPr lang="en-US" altLang="fr-FR" sz="900" dirty="0" smtClean="0">
                <a:solidFill>
                  <a:schemeClr val="bg1"/>
                </a:solidFill>
                <a:latin typeface="Century Gothic" pitchFamily="34" charset="0"/>
              </a:rPr>
              <a:t>home devices disturb deep sleep</a:t>
            </a:r>
          </a:p>
          <a:p>
            <a:pPr algn="just" eaLnBrk="1" hangingPunct="1">
              <a:defRPr/>
            </a:pPr>
            <a:endParaRPr lang="en-US" altLang="fr-FR" sz="5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defRPr/>
            </a:pP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  <a:sym typeface="Wingdings" pitchFamily="2" charset="2"/>
              </a:rPr>
              <a:t> Development of free radicals that affect cells, leading to cellular burn-out and disturbing the cell regeneration during the night</a:t>
            </a:r>
            <a:endParaRPr lang="en-US" altLang="fr-FR" sz="9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767513" y="10201275"/>
            <a:ext cx="612775" cy="968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63" name="ZoneTexte 9"/>
          <p:cNvSpPr txBox="1">
            <a:spLocks noChangeArrowheads="1"/>
          </p:cNvSpPr>
          <p:nvPr/>
        </p:nvSpPr>
        <p:spPr bwMode="auto">
          <a:xfrm>
            <a:off x="-355600" y="8783638"/>
            <a:ext cx="3992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fr-FR" sz="1000" b="1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+</a:t>
            </a:r>
            <a:r>
              <a:rPr lang="en-US" altLang="fr-FR" sz="900" b="1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 </a:t>
            </a:r>
            <a:r>
              <a:rPr lang="en-US" altLang="fr-FR" sz="900" b="1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Vitamin E </a:t>
            </a:r>
            <a:r>
              <a:rPr lang="en-US" altLang="fr-FR" sz="900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to reinforce the anti-oxidant power of 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fr-FR" sz="900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the sea holly.</a:t>
            </a:r>
          </a:p>
        </p:txBody>
      </p:sp>
      <p:sp>
        <p:nvSpPr>
          <p:cNvPr id="1072" name="ZoneTexte 10"/>
          <p:cNvSpPr txBox="1">
            <a:spLocks noChangeArrowheads="1"/>
          </p:cNvSpPr>
          <p:nvPr/>
        </p:nvSpPr>
        <p:spPr bwMode="auto">
          <a:xfrm>
            <a:off x="4140200" y="8566150"/>
            <a:ext cx="37433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n-US" altLang="fr-FR" sz="1050" b="1" dirty="0" smtClean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150 MILLION NATIVE VEGETAL CELLS</a:t>
            </a:r>
            <a:endParaRPr lang="en-US" altLang="fr-FR" sz="1050" b="1" dirty="0">
              <a:solidFill>
                <a:srgbClr val="FFFFFF"/>
              </a:solidFill>
              <a:latin typeface="Century Gothic" pitchFamily="34" charset="0"/>
              <a:ea typeface="Microsoft YaHei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n-US" altLang="fr-FR" sz="900" b="1" dirty="0" smtClean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 </a:t>
            </a:r>
            <a:r>
              <a:rPr lang="en-US" altLang="fr-FR" sz="700" dirty="0" smtClean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(+ X2,5 </a:t>
            </a:r>
            <a:r>
              <a:rPr lang="en-US" altLang="fr-FR" sz="7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concentrated </a:t>
            </a:r>
            <a:r>
              <a:rPr lang="en-US" altLang="fr-FR" sz="700" dirty="0" smtClean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vs day serum) </a:t>
            </a: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n-US" altLang="fr-FR" sz="900" dirty="0" smtClean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to match with  </a:t>
            </a:r>
            <a:r>
              <a:rPr lang="en-US" altLang="fr-FR" sz="9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specifics night skin </a:t>
            </a:r>
            <a:r>
              <a:rPr lang="en-US" altLang="fr-FR" sz="900" dirty="0" smtClean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needs:</a:t>
            </a:r>
            <a:endParaRPr lang="en-US" altLang="fr-FR" sz="900" dirty="0">
              <a:solidFill>
                <a:srgbClr val="FFFFFF"/>
              </a:solidFill>
              <a:latin typeface="Century Gothic" pitchFamily="34" charset="0"/>
              <a:ea typeface="Microsoft YaHei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n-US" altLang="fr-FR" sz="9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t</a:t>
            </a:r>
            <a:r>
              <a:rPr lang="en-US" altLang="fr-FR" sz="900" dirty="0" smtClean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o restore </a:t>
            </a:r>
            <a:r>
              <a:rPr lang="en-US" altLang="fr-FR" sz="9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the skin signs of good sleep </a:t>
            </a:r>
            <a:r>
              <a:rPr lang="en-US" altLang="fr-FR" sz="900" dirty="0" smtClean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quality.</a:t>
            </a:r>
          </a:p>
        </p:txBody>
      </p:sp>
      <p:cxnSp>
        <p:nvCxnSpPr>
          <p:cNvPr id="1065" name="Connecteur droit 25"/>
          <p:cNvCxnSpPr>
            <a:cxnSpLocks noChangeShapeType="1"/>
          </p:cNvCxnSpPr>
          <p:nvPr/>
        </p:nvCxnSpPr>
        <p:spPr bwMode="auto">
          <a:xfrm>
            <a:off x="107950" y="6786563"/>
            <a:ext cx="7345363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6" name="ZoneTexte 1"/>
          <p:cNvSpPr txBox="1">
            <a:spLocks noChangeArrowheads="1"/>
          </p:cNvSpPr>
          <p:nvPr/>
        </p:nvSpPr>
        <p:spPr bwMode="auto">
          <a:xfrm>
            <a:off x="1069975" y="9580563"/>
            <a:ext cx="2736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</a:rPr>
              <a:t>The Powercell youth grafter</a:t>
            </a:r>
            <a:r>
              <a:rPr lang="en-US" altLang="fr-FR" sz="900" baseline="3000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fr-FR" altLang="fr-FR" sz="1600">
              <a:solidFill>
                <a:schemeClr val="bg1"/>
              </a:solidFill>
            </a:endParaRPr>
          </a:p>
        </p:txBody>
      </p:sp>
      <p:sp>
        <p:nvSpPr>
          <p:cNvPr id="1067" name="ZoneTexte 103"/>
          <p:cNvSpPr txBox="1">
            <a:spLocks noChangeArrowheads="1"/>
          </p:cNvSpPr>
          <p:nvPr/>
        </p:nvSpPr>
        <p:spPr bwMode="auto">
          <a:xfrm>
            <a:off x="5292725" y="9580563"/>
            <a:ext cx="25193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</a:rPr>
              <a:t>The Powercell Skin Rehab</a:t>
            </a:r>
            <a:r>
              <a:rPr lang="en-US" altLang="fr-FR" sz="900" baseline="30000">
                <a:solidFill>
                  <a:srgbClr val="FFFFFF"/>
                </a:solidFill>
                <a:latin typeface="Century Gothic" pitchFamily="34" charset="0"/>
              </a:rPr>
              <a:t>4</a:t>
            </a:r>
            <a:endParaRPr lang="fr-FR" altLang="fr-FR" sz="1600" baseline="30000">
              <a:solidFill>
                <a:schemeClr val="bg1"/>
              </a:solidFill>
            </a:endParaRPr>
          </a:p>
        </p:txBody>
      </p:sp>
      <p:pic>
        <p:nvPicPr>
          <p:cNvPr id="1068" name="Picture 10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7002463"/>
            <a:ext cx="4635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90"/>
          <p:cNvSpPr txBox="1">
            <a:spLocks noChangeArrowheads="1"/>
          </p:cNvSpPr>
          <p:nvPr/>
        </p:nvSpPr>
        <p:spPr bwMode="auto">
          <a:xfrm>
            <a:off x="6988175" y="10145713"/>
            <a:ext cx="492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700" b="1">
                <a:latin typeface="Century Gothic" pitchFamily="34" charset="0"/>
              </a:rPr>
              <a:t>100%</a:t>
            </a:r>
          </a:p>
        </p:txBody>
      </p:sp>
      <p:sp>
        <p:nvSpPr>
          <p:cNvPr id="1070" name="ZoneTexte 90"/>
          <p:cNvSpPr txBox="1">
            <a:spLocks noChangeArrowheads="1"/>
          </p:cNvSpPr>
          <p:nvPr/>
        </p:nvSpPr>
        <p:spPr bwMode="auto">
          <a:xfrm>
            <a:off x="6996113" y="10023475"/>
            <a:ext cx="492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700" b="1">
                <a:latin typeface="Century Gothic" pitchFamily="34" charset="0"/>
              </a:rPr>
              <a:t>100%</a:t>
            </a:r>
          </a:p>
        </p:txBody>
      </p:sp>
      <p:sp>
        <p:nvSpPr>
          <p:cNvPr id="1071" name="ZoneTexte 90"/>
          <p:cNvSpPr txBox="1">
            <a:spLocks noChangeArrowheads="1"/>
          </p:cNvSpPr>
          <p:nvPr/>
        </p:nvSpPr>
        <p:spPr bwMode="auto">
          <a:xfrm>
            <a:off x="6981825" y="9755188"/>
            <a:ext cx="492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700" b="1">
                <a:latin typeface="Century Gothic" pitchFamily="34" charset="0"/>
              </a:rPr>
              <a:t>100%</a:t>
            </a:r>
          </a:p>
        </p:txBody>
      </p:sp>
      <p:cxnSp>
        <p:nvCxnSpPr>
          <p:cNvPr id="5" name="Connecteur droit 25"/>
          <p:cNvCxnSpPr>
            <a:cxnSpLocks noChangeShapeType="1"/>
          </p:cNvCxnSpPr>
          <p:nvPr/>
        </p:nvCxnSpPr>
        <p:spPr bwMode="auto">
          <a:xfrm>
            <a:off x="107950" y="9523413"/>
            <a:ext cx="7345363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3" name="ZoneTexte 92"/>
          <p:cNvSpPr txBox="1">
            <a:spLocks noChangeArrowheads="1"/>
          </p:cNvSpPr>
          <p:nvPr/>
        </p:nvSpPr>
        <p:spPr bwMode="auto">
          <a:xfrm rot="-448285">
            <a:off x="4130675" y="6967538"/>
            <a:ext cx="5715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100" i="1">
                <a:solidFill>
                  <a:srgbClr val="FFFFFF"/>
                </a:solidFill>
                <a:latin typeface="Century Gothic" pitchFamily="34" charset="0"/>
              </a:rPr>
              <a:t>NEW</a:t>
            </a:r>
          </a:p>
        </p:txBody>
      </p:sp>
      <p:sp>
        <p:nvSpPr>
          <p:cNvPr id="111" name="Text Box 131"/>
          <p:cNvSpPr txBox="1">
            <a:spLocks noChangeArrowheads="1"/>
          </p:cNvSpPr>
          <p:nvPr/>
        </p:nvSpPr>
        <p:spPr bwMode="auto">
          <a:xfrm>
            <a:off x="-395288" y="8451850"/>
            <a:ext cx="417036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defRPr/>
            </a:pPr>
            <a:endParaRPr lang="en-US" altLang="fr-FR" sz="900" dirty="0" smtClean="0">
              <a:solidFill>
                <a:schemeClr val="bg1"/>
              </a:solidFill>
              <a:latin typeface="Century Gothic" pitchFamily="34" charset="0"/>
              <a:ea typeface="Microsoft YaHei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n-US" altLang="fr-FR" sz="1050" b="1" dirty="0" smtClean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X9 STRONGER ANTI-FREE RADICAL POWERS</a:t>
            </a:r>
            <a:r>
              <a:rPr lang="en-US" altLang="fr-FR" sz="1050" b="1" baseline="30000" dirty="0" smtClean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5</a:t>
            </a:r>
            <a:r>
              <a:rPr lang="en-US" altLang="fr-FR" sz="1050" b="1" dirty="0" smtClean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 </a:t>
            </a:r>
          </a:p>
        </p:txBody>
      </p:sp>
      <p:sp>
        <p:nvSpPr>
          <p:cNvPr id="1075" name="Text Box 131"/>
          <p:cNvSpPr txBox="1">
            <a:spLocks noChangeArrowheads="1"/>
          </p:cNvSpPr>
          <p:nvPr/>
        </p:nvSpPr>
        <p:spPr bwMode="auto">
          <a:xfrm>
            <a:off x="5797550" y="829945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800" b="1">
                <a:solidFill>
                  <a:schemeClr val="bg1"/>
                </a:solidFill>
                <a:latin typeface="Century Gothic" pitchFamily="34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7566025" cy="1069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ZoneTexte 16"/>
          <p:cNvSpPr txBox="1">
            <a:spLocks noChangeArrowheads="1"/>
          </p:cNvSpPr>
          <p:nvPr/>
        </p:nvSpPr>
        <p:spPr bwMode="auto">
          <a:xfrm>
            <a:off x="5797550" y="1404938"/>
            <a:ext cx="6302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FFFFFF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2052" name="ZoneTexte 33"/>
          <p:cNvSpPr txBox="1">
            <a:spLocks noChangeArrowheads="1"/>
          </p:cNvSpPr>
          <p:nvPr/>
        </p:nvSpPr>
        <p:spPr bwMode="auto">
          <a:xfrm>
            <a:off x="5797550" y="685800"/>
            <a:ext cx="6302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FFFFFF"/>
                </a:solidFill>
                <a:latin typeface="Century Gothic" pitchFamily="34" charset="0"/>
              </a:rPr>
              <a:t>1</a:t>
            </a:r>
          </a:p>
        </p:txBody>
      </p:sp>
      <p:sp>
        <p:nvSpPr>
          <p:cNvPr id="2053" name="ZoneTexte 14"/>
          <p:cNvSpPr txBox="1">
            <a:spLocks noChangeArrowheads="1"/>
          </p:cNvSpPr>
          <p:nvPr/>
        </p:nvSpPr>
        <p:spPr bwMode="auto">
          <a:xfrm>
            <a:off x="6300788" y="825500"/>
            <a:ext cx="8667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100">
                <a:solidFill>
                  <a:srgbClr val="FFFFFF"/>
                </a:solidFill>
                <a:latin typeface="Century Gothic" pitchFamily="34" charset="0"/>
              </a:rPr>
              <a:t>Welcome</a:t>
            </a:r>
            <a:endParaRPr lang="fr-FR" altLang="fr-FR" sz="11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54" name="ZoneTexte 18"/>
          <p:cNvSpPr txBox="1">
            <a:spLocks noChangeArrowheads="1"/>
          </p:cNvSpPr>
          <p:nvPr/>
        </p:nvSpPr>
        <p:spPr bwMode="auto">
          <a:xfrm>
            <a:off x="6013450" y="1509713"/>
            <a:ext cx="1525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altLang="fr-FR" sz="1100">
                <a:solidFill>
                  <a:srgbClr val="FFFFFF"/>
                </a:solidFill>
                <a:latin typeface="Century Gothic" pitchFamily="34" charset="0"/>
              </a:rPr>
              <a:t>Focus in the mirror</a:t>
            </a:r>
            <a:endParaRPr lang="fr-FR" altLang="fr-FR" sz="11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55" name="ZoneTexte 11"/>
          <p:cNvSpPr txBox="1">
            <a:spLocks noChangeArrowheads="1"/>
          </p:cNvSpPr>
          <p:nvPr/>
        </p:nvSpPr>
        <p:spPr bwMode="auto">
          <a:xfrm>
            <a:off x="5797550" y="1909763"/>
            <a:ext cx="6302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FFFFFF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2056" name="ZoneTexte 19"/>
          <p:cNvSpPr txBox="1">
            <a:spLocks noChangeArrowheads="1"/>
          </p:cNvSpPr>
          <p:nvPr/>
        </p:nvSpPr>
        <p:spPr bwMode="auto">
          <a:xfrm>
            <a:off x="6478588" y="1998663"/>
            <a:ext cx="542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fr-FR" altLang="fr-FR" sz="1100">
                <a:solidFill>
                  <a:srgbClr val="FFFFFF"/>
                </a:solidFill>
                <a:latin typeface="Century Gothic" pitchFamily="34" charset="0"/>
              </a:rPr>
              <a:t>Treat</a:t>
            </a:r>
          </a:p>
        </p:txBody>
      </p:sp>
      <p:sp>
        <p:nvSpPr>
          <p:cNvPr id="2057" name="ZoneTexte 22"/>
          <p:cNvSpPr txBox="1">
            <a:spLocks noChangeArrowheads="1"/>
          </p:cNvSpPr>
          <p:nvPr/>
        </p:nvSpPr>
        <p:spPr bwMode="auto">
          <a:xfrm>
            <a:off x="5797550" y="8389938"/>
            <a:ext cx="6302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FFFFFF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2058" name="ZoneTexte 24"/>
          <p:cNvSpPr txBox="1">
            <a:spLocks noChangeArrowheads="1"/>
          </p:cNvSpPr>
          <p:nvPr/>
        </p:nvSpPr>
        <p:spPr bwMode="auto">
          <a:xfrm>
            <a:off x="6346825" y="8529638"/>
            <a:ext cx="8175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100">
                <a:solidFill>
                  <a:srgbClr val="FFFFFF"/>
                </a:solidFill>
                <a:latin typeface="Century Gothic" pitchFamily="34" charset="0"/>
              </a:rPr>
              <a:t>Enhance</a:t>
            </a:r>
            <a:endParaRPr lang="fr-FR" altLang="fr-FR" sz="11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59" name="ZoneTexte 26"/>
          <p:cNvSpPr txBox="1">
            <a:spLocks noChangeArrowheads="1"/>
          </p:cNvSpPr>
          <p:nvPr/>
        </p:nvSpPr>
        <p:spPr bwMode="auto">
          <a:xfrm>
            <a:off x="5724525" y="9255125"/>
            <a:ext cx="6302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FFFFFF"/>
                </a:solidFill>
                <a:latin typeface="Century Gothic" pitchFamily="34" charset="0"/>
              </a:rPr>
              <a:t> 5</a:t>
            </a:r>
          </a:p>
        </p:txBody>
      </p:sp>
      <p:sp>
        <p:nvSpPr>
          <p:cNvPr id="2060" name="ZoneTexte 28"/>
          <p:cNvSpPr txBox="1">
            <a:spLocks noChangeArrowheads="1"/>
          </p:cNvSpPr>
          <p:nvPr/>
        </p:nvSpPr>
        <p:spPr bwMode="auto">
          <a:xfrm>
            <a:off x="5959475" y="9156700"/>
            <a:ext cx="16383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fr-FR" sz="1100">
                <a:solidFill>
                  <a:srgbClr val="FFFFFF"/>
                </a:solidFill>
                <a:latin typeface="Century Gothic" pitchFamily="34" charset="0"/>
              </a:rPr>
              <a:t>30’ protocol application</a:t>
            </a:r>
          </a:p>
        </p:txBody>
      </p:sp>
      <p:sp>
        <p:nvSpPr>
          <p:cNvPr id="2061" name="ZoneTexte 30"/>
          <p:cNvSpPr txBox="1">
            <a:spLocks noChangeArrowheads="1"/>
          </p:cNvSpPr>
          <p:nvPr/>
        </p:nvSpPr>
        <p:spPr bwMode="auto">
          <a:xfrm>
            <a:off x="5815013" y="9901238"/>
            <a:ext cx="6302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FFFFFF"/>
                </a:solidFill>
                <a:latin typeface="Century Gothic" pitchFamily="34" charset="0"/>
              </a:rPr>
              <a:t>6</a:t>
            </a:r>
          </a:p>
        </p:txBody>
      </p:sp>
      <p:sp>
        <p:nvSpPr>
          <p:cNvPr id="2062" name="ZoneTexte 32"/>
          <p:cNvSpPr txBox="1">
            <a:spLocks noChangeArrowheads="1"/>
          </p:cNvSpPr>
          <p:nvPr/>
        </p:nvSpPr>
        <p:spPr bwMode="auto">
          <a:xfrm>
            <a:off x="6372225" y="10042525"/>
            <a:ext cx="6937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fr-FR" altLang="fr-FR" sz="1100">
                <a:solidFill>
                  <a:srgbClr val="FFFFFF"/>
                </a:solidFill>
                <a:latin typeface="Century Gothic" pitchFamily="34" charset="0"/>
              </a:rPr>
              <a:t>Finalize</a:t>
            </a:r>
          </a:p>
        </p:txBody>
      </p:sp>
      <p:sp>
        <p:nvSpPr>
          <p:cNvPr id="2063" name="ZoneTexte 14"/>
          <p:cNvSpPr txBox="1">
            <a:spLocks noChangeArrowheads="1"/>
          </p:cNvSpPr>
          <p:nvPr/>
        </p:nvSpPr>
        <p:spPr bwMode="auto">
          <a:xfrm>
            <a:off x="5108575" y="90488"/>
            <a:ext cx="24892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800">
                <a:solidFill>
                  <a:srgbClr val="FFFFFF"/>
                </a:solidFill>
                <a:latin typeface="Century Gothic" pitchFamily="34" charset="0"/>
              </a:rPr>
              <a:t>SALES SCENARIO</a:t>
            </a:r>
            <a:endParaRPr lang="fr-FR" altLang="fr-FR" sz="18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64" name="Arrondir un rectangle avec un coin diagonal 25"/>
          <p:cNvSpPr>
            <a:spLocks noChangeArrowheads="1"/>
          </p:cNvSpPr>
          <p:nvPr/>
        </p:nvSpPr>
        <p:spPr bwMode="auto">
          <a:xfrm>
            <a:off x="88900" y="9424988"/>
            <a:ext cx="5564188" cy="649287"/>
          </a:xfrm>
          <a:custGeom>
            <a:avLst/>
            <a:gdLst>
              <a:gd name="T0" fmla="*/ 2147483647 w 4714886"/>
              <a:gd name="T1" fmla="*/ 1 h 1262063"/>
              <a:gd name="T2" fmla="*/ 2147483647 w 4714886"/>
              <a:gd name="T3" fmla="*/ 1 h 1262063"/>
              <a:gd name="T4" fmla="*/ 0 w 4714886"/>
              <a:gd name="T5" fmla="*/ 1 h 1262063"/>
              <a:gd name="T6" fmla="*/ 2147483647 w 4714886"/>
              <a:gd name="T7" fmla="*/ 0 h 12620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1609 w 4714886"/>
              <a:gd name="T13" fmla="*/ 61610 h 1262063"/>
              <a:gd name="T14" fmla="*/ 4653277 w 4714886"/>
              <a:gd name="T15" fmla="*/ 1200453 h 1262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14886" h="1262063">
                <a:moveTo>
                  <a:pt x="210348" y="0"/>
                </a:moveTo>
                <a:lnTo>
                  <a:pt x="4714886" y="0"/>
                </a:lnTo>
                <a:lnTo>
                  <a:pt x="4714886" y="1051715"/>
                </a:lnTo>
                <a:cubicBezTo>
                  <a:pt x="4714886" y="1167886"/>
                  <a:pt x="4620709" y="1262062"/>
                  <a:pt x="4504538" y="1262063"/>
                </a:cubicBezTo>
                <a:lnTo>
                  <a:pt x="0" y="1262063"/>
                </a:lnTo>
                <a:lnTo>
                  <a:pt x="0" y="210348"/>
                </a:lnTo>
                <a:cubicBezTo>
                  <a:pt x="0" y="94176"/>
                  <a:pt x="94176" y="0"/>
                  <a:pt x="210347" y="0"/>
                </a:cubicBezTo>
                <a:lnTo>
                  <a:pt x="210348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</a:rPr>
              <a:t>“If you have a few moments, </a:t>
            </a:r>
          </a:p>
          <a:p>
            <a:pPr algn="r" eaLnBrk="1" hangingPunct="1"/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</a:rPr>
              <a:t>I would be delighted to offer you a 30’ protocol application.”</a:t>
            </a:r>
            <a:endParaRPr lang="fr-FR" altLang="fr-FR" sz="9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65" name="Arrondir un rectangle avec un coin diagonal 29"/>
          <p:cNvSpPr>
            <a:spLocks noChangeArrowheads="1"/>
          </p:cNvSpPr>
          <p:nvPr/>
        </p:nvSpPr>
        <p:spPr bwMode="auto">
          <a:xfrm>
            <a:off x="36513" y="10225088"/>
            <a:ext cx="5616575" cy="522287"/>
          </a:xfrm>
          <a:custGeom>
            <a:avLst/>
            <a:gdLst>
              <a:gd name="T0" fmla="*/ 2147483647 w 4714886"/>
              <a:gd name="T1" fmla="*/ 1 h 904880"/>
              <a:gd name="T2" fmla="*/ 2147483647 w 4714886"/>
              <a:gd name="T3" fmla="*/ 1 h 904880"/>
              <a:gd name="T4" fmla="*/ 0 w 4714886"/>
              <a:gd name="T5" fmla="*/ 1 h 904880"/>
              <a:gd name="T6" fmla="*/ 2147483647 w 4714886"/>
              <a:gd name="T7" fmla="*/ 0 h 9048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4173 w 4714886"/>
              <a:gd name="T13" fmla="*/ 44173 h 904880"/>
              <a:gd name="T14" fmla="*/ 4670713 w 4714886"/>
              <a:gd name="T15" fmla="*/ 860707 h 9048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14886" h="904880">
                <a:moveTo>
                  <a:pt x="150816" y="0"/>
                </a:moveTo>
                <a:lnTo>
                  <a:pt x="4714886" y="0"/>
                </a:lnTo>
                <a:lnTo>
                  <a:pt x="4714886" y="754064"/>
                </a:lnTo>
                <a:cubicBezTo>
                  <a:pt x="4714886" y="837357"/>
                  <a:pt x="4647363" y="904879"/>
                  <a:pt x="4564070" y="904880"/>
                </a:cubicBezTo>
                <a:lnTo>
                  <a:pt x="0" y="904880"/>
                </a:lnTo>
                <a:lnTo>
                  <a:pt x="0" y="150816"/>
                </a:lnTo>
                <a:cubicBezTo>
                  <a:pt x="0" y="67522"/>
                  <a:pt x="67522" y="0"/>
                  <a:pt x="150815" y="0"/>
                </a:cubicBezTo>
                <a:lnTo>
                  <a:pt x="150816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</a:rPr>
              <a:t>Give the customer the opportunity to join the HR address book</a:t>
            </a:r>
            <a:r>
              <a:rPr lang="fr-FR" altLang="fr-FR" sz="900">
                <a:solidFill>
                  <a:srgbClr val="FFFFFF"/>
                </a:solidFill>
                <a:latin typeface="Century Gothic" pitchFamily="34" charset="0"/>
              </a:rPr>
              <a:t> + propose trial samples.</a:t>
            </a:r>
            <a:endParaRPr lang="fr-FR" altLang="fr-FR" sz="8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66" name="Rectangle 40"/>
          <p:cNvSpPr>
            <a:spLocks noChangeArrowheads="1"/>
          </p:cNvSpPr>
          <p:nvPr/>
        </p:nvSpPr>
        <p:spPr bwMode="auto">
          <a:xfrm>
            <a:off x="36513" y="9906000"/>
            <a:ext cx="24479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GB" altLang="fr-FR" sz="800">
                <a:solidFill>
                  <a:srgbClr val="008200"/>
                </a:solidFill>
                <a:latin typeface="Century Gothic" pitchFamily="34" charset="0"/>
              </a:rPr>
              <a:t> YES: Follow the step by step </a:t>
            </a:r>
          </a:p>
          <a:p>
            <a:pPr algn="r" eaLnBrk="1" hangingPunct="1">
              <a:lnSpc>
                <a:spcPct val="90000"/>
              </a:lnSpc>
            </a:pPr>
            <a:r>
              <a:rPr lang="en-GB" altLang="fr-FR" sz="800">
                <a:solidFill>
                  <a:srgbClr val="008200"/>
                </a:solidFill>
                <a:latin typeface="Century Gothic" pitchFamily="34" charset="0"/>
              </a:rPr>
              <a:t>book.</a:t>
            </a:r>
            <a:endParaRPr lang="fr-FR" altLang="fr-FR" sz="800">
              <a:solidFill>
                <a:srgbClr val="008200"/>
              </a:solidFill>
              <a:latin typeface="Century Gothic" pitchFamily="34" charset="0"/>
            </a:endParaRPr>
          </a:p>
        </p:txBody>
      </p:sp>
      <p:sp>
        <p:nvSpPr>
          <p:cNvPr id="2067" name="Rectangle 42"/>
          <p:cNvSpPr>
            <a:spLocks noChangeArrowheads="1"/>
          </p:cNvSpPr>
          <p:nvPr/>
        </p:nvSpPr>
        <p:spPr bwMode="auto">
          <a:xfrm>
            <a:off x="3287713" y="9929813"/>
            <a:ext cx="22923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GB" altLang="fr-FR" sz="800">
                <a:solidFill>
                  <a:srgbClr val="008200"/>
                </a:solidFill>
                <a:latin typeface="Century Gothic" pitchFamily="34" charset="0"/>
              </a:rPr>
              <a:t> NO: Offer an appointment according to the customer’s availability</a:t>
            </a:r>
            <a:endParaRPr lang="fr-FR" altLang="fr-FR" sz="800">
              <a:solidFill>
                <a:srgbClr val="008200"/>
              </a:solidFill>
              <a:latin typeface="Century Gothic" pitchFamily="34" charset="0"/>
            </a:endParaRPr>
          </a:p>
        </p:txBody>
      </p:sp>
      <p:cxnSp>
        <p:nvCxnSpPr>
          <p:cNvPr id="2068" name="Connecteur droit 23"/>
          <p:cNvCxnSpPr>
            <a:cxnSpLocks noChangeShapeType="1"/>
          </p:cNvCxnSpPr>
          <p:nvPr/>
        </p:nvCxnSpPr>
        <p:spPr bwMode="auto">
          <a:xfrm>
            <a:off x="5884863" y="9664700"/>
            <a:ext cx="1639887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Rectangle 1"/>
          <p:cNvSpPr>
            <a:spLocks noChangeArrowheads="1"/>
          </p:cNvSpPr>
          <p:nvPr/>
        </p:nvSpPr>
        <p:spPr bwMode="auto">
          <a:xfrm>
            <a:off x="541338" y="1728788"/>
            <a:ext cx="5327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900" b="1">
                <a:solidFill>
                  <a:srgbClr val="FFFFFF"/>
                </a:solidFill>
                <a:latin typeface="Century Gothic" pitchFamily="34" charset="0"/>
              </a:rPr>
              <a:t>“What if, it was the quality of your sleep and not just the quantity that acts </a:t>
            </a:r>
          </a:p>
          <a:p>
            <a:pPr algn="ctr" eaLnBrk="1" hangingPunct="1"/>
            <a:r>
              <a:rPr lang="en-US" altLang="fr-FR" sz="900" b="1">
                <a:solidFill>
                  <a:srgbClr val="FFFFFF"/>
                </a:solidFill>
                <a:latin typeface="Century Gothic" pitchFamily="34" charset="0"/>
              </a:rPr>
              <a:t>on the youth of your skin?”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88900" y="1700213"/>
            <a:ext cx="5708650" cy="406400"/>
          </a:xfrm>
          <a:prstGeom prst="rect">
            <a:avLst/>
          </a:prstGeom>
          <a:noFill/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071" name="Rectangle 52"/>
          <p:cNvSpPr>
            <a:spLocks noChangeArrowheads="1"/>
          </p:cNvSpPr>
          <p:nvPr/>
        </p:nvSpPr>
        <p:spPr bwMode="auto">
          <a:xfrm>
            <a:off x="363538" y="1760538"/>
            <a:ext cx="647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1000" b="1">
                <a:solidFill>
                  <a:schemeClr val="bg1"/>
                </a:solidFill>
                <a:latin typeface="Century Gothic" pitchFamily="34" charset="0"/>
              </a:rPr>
              <a:t>HOOK</a:t>
            </a:r>
          </a:p>
        </p:txBody>
      </p:sp>
      <p:sp>
        <p:nvSpPr>
          <p:cNvPr id="2072" name="Arrondir un rectangle avec un coin diagonal 2"/>
          <p:cNvSpPr>
            <a:spLocks noChangeArrowheads="1"/>
          </p:cNvSpPr>
          <p:nvPr/>
        </p:nvSpPr>
        <p:spPr bwMode="auto">
          <a:xfrm>
            <a:off x="206375" y="377825"/>
            <a:ext cx="5518150" cy="635000"/>
          </a:xfrm>
          <a:custGeom>
            <a:avLst/>
            <a:gdLst>
              <a:gd name="T0" fmla="*/ 2147483647 w 4786312"/>
              <a:gd name="T1" fmla="*/ 2 h 785813"/>
              <a:gd name="T2" fmla="*/ 2147483647 w 4786312"/>
              <a:gd name="T3" fmla="*/ 2 h 785813"/>
              <a:gd name="T4" fmla="*/ 0 w 4786312"/>
              <a:gd name="T5" fmla="*/ 2 h 785813"/>
              <a:gd name="T6" fmla="*/ 2147483647 w 4786312"/>
              <a:gd name="T7" fmla="*/ 0 h 7858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8360 w 4786312"/>
              <a:gd name="T13" fmla="*/ 38359 h 785813"/>
              <a:gd name="T14" fmla="*/ 4747952 w 4786312"/>
              <a:gd name="T15" fmla="*/ 747454 h 7858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6312" h="785813">
                <a:moveTo>
                  <a:pt x="130971" y="0"/>
                </a:moveTo>
                <a:lnTo>
                  <a:pt x="4786312" y="0"/>
                </a:lnTo>
                <a:lnTo>
                  <a:pt x="4786312" y="654842"/>
                </a:lnTo>
                <a:cubicBezTo>
                  <a:pt x="4786312" y="727175"/>
                  <a:pt x="4727674" y="785812"/>
                  <a:pt x="4655341" y="785812"/>
                </a:cubicBezTo>
                <a:lnTo>
                  <a:pt x="0" y="785813"/>
                </a:lnTo>
                <a:lnTo>
                  <a:pt x="0" y="130971"/>
                </a:lnTo>
                <a:lnTo>
                  <a:pt x="-1" y="130970"/>
                </a:lnTo>
                <a:cubicBezTo>
                  <a:pt x="-1" y="58637"/>
                  <a:pt x="58637" y="-1"/>
                  <a:pt x="130971" y="-1"/>
                </a:cubicBezTo>
                <a:lnTo>
                  <a:pt x="13097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</a:rPr>
              <a:t>Good morning Madam, welcome to Helena Rubinstein, </a:t>
            </a:r>
          </a:p>
          <a:p>
            <a:pPr algn="r" eaLnBrk="1" hangingPunct="1"/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</a:rPr>
              <a:t>this brand has more than 110 years of anti-ageing expertise.</a:t>
            </a:r>
          </a:p>
          <a:p>
            <a:pPr algn="r" eaLnBrk="1" hangingPunct="1"/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</a:rPr>
              <a:t>Our products are developed with the highest requirement. </a:t>
            </a:r>
          </a:p>
          <a:p>
            <a:pPr algn="r" eaLnBrk="1" hangingPunct="1"/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</a:rPr>
              <a:t>We have an exceptional partnership with LACLINIC-MONTREUX, in Switzerland, that allows us to develop skincare at the frontier of aesthetic medicine.</a:t>
            </a:r>
          </a:p>
        </p:txBody>
      </p:sp>
      <p:sp>
        <p:nvSpPr>
          <p:cNvPr id="81" name="Arrondir un rectangle avec un coin diagonal 10"/>
          <p:cNvSpPr>
            <a:spLocks noChangeArrowheads="1"/>
          </p:cNvSpPr>
          <p:nvPr/>
        </p:nvSpPr>
        <p:spPr bwMode="auto">
          <a:xfrm>
            <a:off x="88900" y="2206625"/>
            <a:ext cx="5708650" cy="6459538"/>
          </a:xfrm>
          <a:custGeom>
            <a:avLst/>
            <a:gdLst>
              <a:gd name="T0" fmla="*/ 2147483647 w 4714886"/>
              <a:gd name="T1" fmla="*/ 2147483647 h 2428892"/>
              <a:gd name="T2" fmla="*/ 2147483647 w 4714886"/>
              <a:gd name="T3" fmla="*/ 2147483647 h 2428892"/>
              <a:gd name="T4" fmla="*/ 0 w 4714886"/>
              <a:gd name="T5" fmla="*/ 2147483647 h 2428892"/>
              <a:gd name="T6" fmla="*/ 2147483647 w 4714886"/>
              <a:gd name="T7" fmla="*/ 0 h 242889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18569 w 4714886"/>
              <a:gd name="T13" fmla="*/ 118569 h 2428892"/>
              <a:gd name="T14" fmla="*/ 4596317 w 4714886"/>
              <a:gd name="T15" fmla="*/ 2310323 h 24288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14886" h="2428892">
                <a:moveTo>
                  <a:pt x="404823" y="0"/>
                </a:moveTo>
                <a:lnTo>
                  <a:pt x="4714886" y="0"/>
                </a:lnTo>
                <a:lnTo>
                  <a:pt x="4714886" y="2024069"/>
                </a:lnTo>
                <a:cubicBezTo>
                  <a:pt x="4714886" y="2247646"/>
                  <a:pt x="4533640" y="2428891"/>
                  <a:pt x="4310063" y="2428892"/>
                </a:cubicBezTo>
                <a:lnTo>
                  <a:pt x="0" y="2428892"/>
                </a:lnTo>
                <a:lnTo>
                  <a:pt x="0" y="404823"/>
                </a:lnTo>
                <a:cubicBezTo>
                  <a:pt x="0" y="181245"/>
                  <a:pt x="181245" y="0"/>
                  <a:pt x="404823" y="0"/>
                </a:cubicBezTo>
                <a:cubicBezTo>
                  <a:pt x="404823" y="0"/>
                  <a:pt x="404823" y="0"/>
                  <a:pt x="404823" y="0"/>
                </a:cubicBezTo>
                <a:close/>
              </a:path>
            </a:pathLst>
          </a:custGeom>
          <a:noFill/>
          <a:ln w="12700" algn="ctr">
            <a:solidFill>
              <a:srgbClr val="008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ts val="1300"/>
              </a:lnSpc>
            </a:pP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As you may know, during the day, your skin is constantly attacked by urban aggressions,</a:t>
            </a:r>
            <a:b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 such as </a:t>
            </a:r>
            <a:r>
              <a:rPr lang="en-US" altLang="ja-JP" sz="900" b="1">
                <a:solidFill>
                  <a:schemeClr val="bg1"/>
                </a:solidFill>
                <a:latin typeface="Century Gothic" pitchFamily="34" charset="0"/>
              </a:rPr>
              <a:t>pollution</a:t>
            </a: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altLang="ja-JP" sz="900" b="1">
                <a:solidFill>
                  <a:schemeClr val="bg1"/>
                </a:solidFill>
                <a:latin typeface="Century Gothic" pitchFamily="34" charset="0"/>
              </a:rPr>
              <a:t>stress, unbalanced diet, etc.</a:t>
            </a: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Recently, scientists have discovered that </a:t>
            </a:r>
            <a:r>
              <a:rPr lang="en-US" altLang="ja-JP" sz="900" b="1" u="sng">
                <a:solidFill>
                  <a:schemeClr val="bg1"/>
                </a:solidFill>
                <a:latin typeface="Century Gothic" pitchFamily="34" charset="0"/>
              </a:rPr>
              <a:t>skin is also attacked during the night</a:t>
            </a: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b="1">
                <a:solidFill>
                  <a:schemeClr val="bg1"/>
                </a:solidFill>
                <a:latin typeface="Century Gothic" pitchFamily="34" charset="0"/>
              </a:rPr>
              <a:t>stress, indoor pollution </a:t>
            </a: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and </a:t>
            </a:r>
            <a:r>
              <a:rPr lang="en-US" altLang="ja-JP" sz="900" b="1">
                <a:solidFill>
                  <a:schemeClr val="bg1"/>
                </a:solidFill>
                <a:latin typeface="Century Gothic" pitchFamily="34" charset="0"/>
              </a:rPr>
              <a:t>electromagnetic pollution ruin the quality of your sleep!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b="1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That means that, even if you sleep 8hrs, your skin can still looks tired &amp; older.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I</a:t>
            </a:r>
            <a:r>
              <a:rPr lang="en-US" altLang="ja-JP" sz="900" b="1">
                <a:solidFill>
                  <a:schemeClr val="bg1"/>
                </a:solidFill>
                <a:latin typeface="Century Gothic" pitchFamily="34" charset="0"/>
              </a:rPr>
              <a:t>t is sleep quality </a:t>
            </a: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that </a:t>
            </a:r>
            <a:r>
              <a:rPr lang="en-US" altLang="ja-JP" sz="900" b="1">
                <a:solidFill>
                  <a:schemeClr val="bg1"/>
                </a:solidFill>
                <a:latin typeface="Century Gothic" pitchFamily="34" charset="0"/>
              </a:rPr>
              <a:t>leads to a visibly younger looking skin!</a:t>
            </a: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Yet, urban aggressions deteriorate sleep quality.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Indeed,</a:t>
            </a:r>
            <a:r>
              <a:rPr lang="en-US" altLang="ja-JP" sz="900" b="1">
                <a:solidFill>
                  <a:schemeClr val="bg1"/>
                </a:solidFill>
                <a:latin typeface="Century Gothic" pitchFamily="34" charset="0"/>
              </a:rPr>
              <a:t> urban aggressions </a:t>
            </a: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increase the production of </a:t>
            </a:r>
            <a:r>
              <a:rPr lang="en-US" altLang="ja-JP" sz="900" b="1">
                <a:solidFill>
                  <a:schemeClr val="bg1"/>
                </a:solidFill>
                <a:latin typeface="Century Gothic" pitchFamily="34" charset="0"/>
              </a:rPr>
              <a:t>free radicals </a:t>
            </a: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responsible for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cellular burn-out (disconnection of cells with the environment), your skin’s cells are no longer able to regenerate themselves during the night, leading to the acceleration of </a:t>
            </a:r>
            <a:r>
              <a:rPr lang="en-US" altLang="ja-JP" sz="900" b="1">
                <a:solidFill>
                  <a:schemeClr val="bg1"/>
                </a:solidFill>
                <a:latin typeface="Century Gothic" pitchFamily="34" charset="0"/>
              </a:rPr>
              <a:t>skin ageing. </a:t>
            </a:r>
          </a:p>
          <a:p>
            <a:pPr algn="r" eaLnBrk="1" hangingPunct="1">
              <a:lnSpc>
                <a:spcPts val="1300"/>
              </a:lnSpc>
            </a:pPr>
            <a:endParaRPr lang="en-US" altLang="ja-JP" sz="900">
              <a:solidFill>
                <a:schemeClr val="bg1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1300"/>
              </a:lnSpc>
            </a:pP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Helena Rubinstein, as expert, has developed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a </a:t>
            </a:r>
            <a:r>
              <a:rPr lang="en-US" altLang="ja-JP" sz="900" b="1" u="sng">
                <a:solidFill>
                  <a:schemeClr val="bg1"/>
                </a:solidFill>
                <a:latin typeface="Century Gothic" pitchFamily="34" charset="0"/>
              </a:rPr>
              <a:t>complete day &amp; night program against urban aggressions</a:t>
            </a:r>
            <a:r>
              <a:rPr lang="en-US" altLang="ja-JP" sz="900" b="1">
                <a:solidFill>
                  <a:schemeClr val="bg1"/>
                </a:solidFill>
                <a:latin typeface="Century Gothic" pitchFamily="34" charset="0"/>
              </a:rPr>
              <a:t>:</a:t>
            </a: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ja-JP" sz="800">
                <a:solidFill>
                  <a:schemeClr val="bg1"/>
                </a:solidFill>
                <a:latin typeface="Century Gothic" pitchFamily="34" charset="0"/>
              </a:rPr>
              <a:t>[</a:t>
            </a:r>
            <a:r>
              <a:rPr lang="en-US" altLang="ja-JP" sz="800" i="1">
                <a:solidFill>
                  <a:schemeClr val="bg1"/>
                </a:solidFill>
                <a:latin typeface="Century Gothic" pitchFamily="34" charset="0"/>
              </a:rPr>
              <a:t>BA presenting the duo</a:t>
            </a:r>
            <a:r>
              <a:rPr lang="en-US" altLang="ja-JP" sz="600" i="1">
                <a:solidFill>
                  <a:schemeClr val="bg1"/>
                </a:solidFill>
                <a:latin typeface="Century Gothic" pitchFamily="34" charset="0"/>
              </a:rPr>
              <a:t>]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b="1">
                <a:solidFill>
                  <a:schemeClr val="bg1"/>
                </a:solidFill>
                <a:latin typeface="Century Gothic" pitchFamily="34" charset="0"/>
              </a:rPr>
              <a:t>the Powercell dose of youth, now day &amp; night</a:t>
            </a: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, with complementary concentrations,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actives ingredients and textures to match perfectly with your day &amp; night skin needs.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fr-FR" sz="900" b="1">
                <a:solidFill>
                  <a:schemeClr val="bg1"/>
                </a:solidFill>
                <a:latin typeface="Century Gothic" pitchFamily="34" charset="0"/>
              </a:rPr>
              <a:t>During the night</a:t>
            </a:r>
            <a:r>
              <a:rPr lang="en-US" altLang="fr-FR" sz="900">
                <a:solidFill>
                  <a:schemeClr val="bg1"/>
                </a:solidFill>
                <a:latin typeface="Century Gothic" pitchFamily="34" charset="0"/>
              </a:rPr>
              <a:t>, the </a:t>
            </a:r>
            <a:r>
              <a:rPr lang="en-US" altLang="fr-FR" sz="900" b="1">
                <a:solidFill>
                  <a:schemeClr val="bg1"/>
                </a:solidFill>
                <a:latin typeface="Century Gothic" pitchFamily="34" charset="0"/>
              </a:rPr>
              <a:t>skin needs 2,5 x energy </a:t>
            </a:r>
            <a:r>
              <a:rPr lang="en-US" altLang="fr-FR" sz="900">
                <a:solidFill>
                  <a:schemeClr val="bg1"/>
                </a:solidFill>
                <a:latin typeface="Century Gothic" pitchFamily="34" charset="0"/>
              </a:rPr>
              <a:t>to regenerate itself. The </a:t>
            </a:r>
            <a:r>
              <a:rPr lang="en-US" altLang="ja-JP" sz="900" b="1">
                <a:solidFill>
                  <a:schemeClr val="bg1"/>
                </a:solidFill>
                <a:latin typeface="Century Gothic" pitchFamily="34" charset="0"/>
              </a:rPr>
              <a:t>night serum is, therefore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fr-FR" sz="900" b="1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x 2,5 concentrated </a:t>
            </a:r>
            <a:r>
              <a:rPr lang="en-US" altLang="fr-FR" sz="90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(</a:t>
            </a:r>
            <a:r>
              <a:rPr lang="en-US" altLang="fr-FR" sz="900" i="1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vs day serum) </a:t>
            </a:r>
            <a:r>
              <a:rPr lang="en-US" altLang="fr-FR" sz="90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with the power of </a:t>
            </a:r>
            <a:r>
              <a:rPr lang="en-US" altLang="ja-JP" sz="900" b="1">
                <a:solidFill>
                  <a:schemeClr val="bg1"/>
                </a:solidFill>
                <a:latin typeface="Century Gothic" pitchFamily="34" charset="0"/>
              </a:rPr>
              <a:t>150 million Native Vegetal Cells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from Power Plants.</a:t>
            </a:r>
            <a:r>
              <a:rPr lang="en-US" altLang="fr-FR" sz="90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 </a:t>
            </a:r>
            <a:r>
              <a:rPr lang="en-US" altLang="fr-FR" sz="900" b="1">
                <a:solidFill>
                  <a:schemeClr val="bg1"/>
                </a:solidFill>
                <a:latin typeface="Century Gothic" pitchFamily="34" charset="0"/>
              </a:rPr>
              <a:t>D</a:t>
            </a:r>
            <a:r>
              <a:rPr lang="en-US" altLang="ja-JP" sz="900" b="1">
                <a:solidFill>
                  <a:schemeClr val="bg1"/>
                </a:solidFill>
                <a:latin typeface="Century Gothic" pitchFamily="34" charset="0"/>
              </a:rPr>
              <a:t>etox</a:t>
            </a: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 and </a:t>
            </a:r>
            <a:r>
              <a:rPr lang="en-US" altLang="ja-JP" sz="900" b="1">
                <a:solidFill>
                  <a:schemeClr val="bg1"/>
                </a:solidFill>
                <a:latin typeface="Century Gothic" pitchFamily="34" charset="0"/>
              </a:rPr>
              <a:t>revitalize </a:t>
            </a: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the skin as after a good sleep quality.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Apply 2 pressures to eliminate the harmful free radicals and to rectify the night cell damages.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Every morning, your skin will be smoother and reinvigorated with a pure radiant complexion.</a:t>
            </a:r>
          </a:p>
          <a:p>
            <a:pPr algn="r" eaLnBrk="1" hangingPunct="1">
              <a:lnSpc>
                <a:spcPts val="1300"/>
              </a:lnSpc>
            </a:pPr>
            <a:endParaRPr lang="en-US" altLang="ja-JP" sz="400">
              <a:solidFill>
                <a:schemeClr val="bg1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1300"/>
              </a:lnSpc>
            </a:pP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Please, discover the texture on your hand.</a:t>
            </a:r>
            <a:r>
              <a:rPr lang="en-US" altLang="ja-JP" sz="900" b="1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You can appreciate its </a:t>
            </a:r>
            <a:r>
              <a:rPr lang="en-US" altLang="ja-JP" sz="900" b="1">
                <a:solidFill>
                  <a:schemeClr val="bg1"/>
                </a:solidFill>
                <a:latin typeface="Century Gothic" pitchFamily="34" charset="0"/>
              </a:rPr>
              <a:t>auto-diffusing </a:t>
            </a: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and </a:t>
            </a:r>
            <a:r>
              <a:rPr lang="en-US" altLang="ja-JP" sz="900" b="1">
                <a:solidFill>
                  <a:schemeClr val="bg1"/>
                </a:solidFill>
                <a:latin typeface="Century Gothic" pitchFamily="34" charset="0"/>
              </a:rPr>
              <a:t>nutritive</a:t>
            </a: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 power leaving a </a:t>
            </a:r>
            <a:r>
              <a:rPr lang="en-US" altLang="ja-JP" sz="900" b="1">
                <a:solidFill>
                  <a:schemeClr val="bg1"/>
                </a:solidFill>
                <a:latin typeface="Century Gothic" pitchFamily="34" charset="0"/>
              </a:rPr>
              <a:t>silky veil feel</a:t>
            </a: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.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Would you like to evaluate your day &amp; night urban aggressions exposure score thanks to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>
                <a:solidFill>
                  <a:schemeClr val="bg1"/>
                </a:solidFill>
                <a:latin typeface="Century Gothic" pitchFamily="34" charset="0"/>
              </a:rPr>
              <a:t>a quick - 2 minutes test?</a:t>
            </a:r>
          </a:p>
          <a:p>
            <a:pPr algn="r" eaLnBrk="1" hangingPunct="1">
              <a:lnSpc>
                <a:spcPts val="1300"/>
              </a:lnSpc>
            </a:pPr>
            <a:endParaRPr lang="en-US" altLang="ja-JP" sz="90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1300"/>
              </a:lnSpc>
            </a:pPr>
            <a:endParaRPr lang="en-US" altLang="ja-JP" sz="90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1300"/>
              </a:lnSpc>
            </a:pPr>
            <a:endParaRPr lang="en-US" altLang="ja-JP" sz="90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1300"/>
              </a:lnSpc>
            </a:pPr>
            <a:endParaRPr lang="en-US" altLang="ja-JP" sz="90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1300"/>
              </a:lnSpc>
            </a:pPr>
            <a:endParaRPr lang="en-US" altLang="ja-JP" sz="90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1300"/>
              </a:lnSpc>
            </a:pPr>
            <a:endParaRPr lang="en-US" altLang="ja-JP" sz="90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1300"/>
              </a:lnSpc>
            </a:pPr>
            <a:endParaRPr lang="en-US" altLang="ja-JP" sz="70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1300"/>
              </a:lnSpc>
            </a:pPr>
            <a:endParaRPr lang="en-US" altLang="ja-JP" sz="700">
              <a:solidFill>
                <a:srgbClr val="FFFFFF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ts val="1300"/>
              </a:lnSpc>
            </a:pPr>
            <a:r>
              <a:rPr lang="en-US" altLang="ja-JP" sz="900" i="1">
                <a:solidFill>
                  <a:srgbClr val="FFFFFF"/>
                </a:solidFill>
                <a:latin typeface="Century Gothic" pitchFamily="34" charset="0"/>
              </a:rPr>
              <a:t>              [BA presents the day &amp; night adapted routines to the customer, according to test results,</a:t>
            </a:r>
          </a:p>
          <a:p>
            <a:pPr algn="ctr" eaLnBrk="1" hangingPunct="1">
              <a:lnSpc>
                <a:spcPts val="1300"/>
              </a:lnSpc>
            </a:pPr>
            <a:r>
              <a:rPr lang="en-US" altLang="ja-JP" sz="900" i="1">
                <a:solidFill>
                  <a:srgbClr val="FFFFFF"/>
                </a:solidFill>
                <a:latin typeface="Century Gothic" pitchFamily="34" charset="0"/>
              </a:rPr>
              <a:t>                        focusing on the synergic action of the day &amp; night serum</a:t>
            </a:r>
            <a:r>
              <a:rPr lang="en-US" altLang="ja-JP" sz="900" i="1">
                <a:solidFill>
                  <a:srgbClr val="FFFFFF"/>
                </a:solidFill>
                <a:latin typeface="Century Gothic" pitchFamily="34" charset="0"/>
                <a:sym typeface="Wingdings" pitchFamily="2" charset="2"/>
              </a:rPr>
              <a:t> cf. test results card</a:t>
            </a:r>
            <a:r>
              <a:rPr lang="en-US" altLang="ja-JP" sz="900" i="1">
                <a:solidFill>
                  <a:srgbClr val="FFFFFF"/>
                </a:solidFill>
                <a:latin typeface="Century Gothic" pitchFamily="34" charset="0"/>
              </a:rPr>
              <a:t>].                </a:t>
            </a:r>
          </a:p>
        </p:txBody>
      </p:sp>
      <p:sp>
        <p:nvSpPr>
          <p:cNvPr id="2074" name="Arrondir un rectangle avec un coin diagonal 21"/>
          <p:cNvSpPr>
            <a:spLocks noChangeArrowheads="1"/>
          </p:cNvSpPr>
          <p:nvPr/>
        </p:nvSpPr>
        <p:spPr bwMode="auto">
          <a:xfrm>
            <a:off x="115888" y="8926513"/>
            <a:ext cx="5608637" cy="452437"/>
          </a:xfrm>
          <a:custGeom>
            <a:avLst/>
            <a:gdLst>
              <a:gd name="T0" fmla="*/ 2147483647 w 4714886"/>
              <a:gd name="T1" fmla="*/ 0 h 1571635"/>
              <a:gd name="T2" fmla="*/ 2147483647 w 4714886"/>
              <a:gd name="T3" fmla="*/ 0 h 1571635"/>
              <a:gd name="T4" fmla="*/ 0 w 4714886"/>
              <a:gd name="T5" fmla="*/ 0 h 1571635"/>
              <a:gd name="T6" fmla="*/ 2147483647 w 4714886"/>
              <a:gd name="T7" fmla="*/ 0 h 157163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76721 w 4714886"/>
              <a:gd name="T13" fmla="*/ 76724 h 1571635"/>
              <a:gd name="T14" fmla="*/ 4638165 w 4714886"/>
              <a:gd name="T15" fmla="*/ 1494911 h 1571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14886" h="1571635">
                <a:moveTo>
                  <a:pt x="261944" y="0"/>
                </a:moveTo>
                <a:lnTo>
                  <a:pt x="4714886" y="0"/>
                </a:lnTo>
                <a:lnTo>
                  <a:pt x="4714886" y="1309691"/>
                </a:lnTo>
                <a:cubicBezTo>
                  <a:pt x="4714886" y="1454358"/>
                  <a:pt x="4597609" y="1571634"/>
                  <a:pt x="4452942" y="1571635"/>
                </a:cubicBezTo>
                <a:lnTo>
                  <a:pt x="0" y="1571635"/>
                </a:lnTo>
                <a:lnTo>
                  <a:pt x="0" y="261944"/>
                </a:lnTo>
                <a:cubicBezTo>
                  <a:pt x="0" y="117276"/>
                  <a:pt x="117276" y="0"/>
                  <a:pt x="261943" y="0"/>
                </a:cubicBezTo>
                <a:lnTo>
                  <a:pt x="261944" y="0"/>
                </a:lnTo>
                <a:close/>
              </a:path>
            </a:pathLst>
          </a:custGeom>
          <a:noFill/>
          <a:ln w="12700" algn="ctr">
            <a:solidFill>
              <a:srgbClr val="008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4306" tIns="52153" rIns="104306" bIns="52153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</a:rPr>
              <a:t>         Every morning, enhance your skin with Powercell Foundation: </a:t>
            </a:r>
          </a:p>
          <a:p>
            <a:pPr algn="r" eaLnBrk="1" hangingPunct="1"/>
            <a:r>
              <a:rPr lang="en-US" altLang="fr-FR" sz="900">
                <a:solidFill>
                  <a:schemeClr val="bg1"/>
                </a:solidFill>
                <a:latin typeface="Century Gothic" pitchFamily="34" charset="0"/>
              </a:rPr>
              <a:t>You will appreciate </a:t>
            </a:r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</a:rPr>
              <a:t>its ultra natural “nude effect” and lasting comfort during the day. </a:t>
            </a:r>
          </a:p>
        </p:txBody>
      </p:sp>
      <p:sp>
        <p:nvSpPr>
          <p:cNvPr id="2075" name="Arrondir un rectangle avec un coin diagonal 15"/>
          <p:cNvSpPr>
            <a:spLocks noChangeArrowheads="1"/>
          </p:cNvSpPr>
          <p:nvPr/>
        </p:nvSpPr>
        <p:spPr bwMode="auto">
          <a:xfrm>
            <a:off x="228600" y="882650"/>
            <a:ext cx="5522913" cy="842963"/>
          </a:xfrm>
          <a:custGeom>
            <a:avLst/>
            <a:gdLst>
              <a:gd name="T0" fmla="*/ 2147483647 w 4857772"/>
              <a:gd name="T1" fmla="*/ 1 h 1357335"/>
              <a:gd name="T2" fmla="*/ 2147483647 w 4857772"/>
              <a:gd name="T3" fmla="*/ 1 h 1357335"/>
              <a:gd name="T4" fmla="*/ 0 w 4857772"/>
              <a:gd name="T5" fmla="*/ 1 h 1357335"/>
              <a:gd name="T6" fmla="*/ 2147483647 w 4857772"/>
              <a:gd name="T7" fmla="*/ 0 h 135733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6260 w 4857772"/>
              <a:gd name="T13" fmla="*/ 66260 h 1357335"/>
              <a:gd name="T14" fmla="*/ 4791512 w 4857772"/>
              <a:gd name="T15" fmla="*/ 1291075 h 13573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57772" h="1357335">
                <a:moveTo>
                  <a:pt x="226227" y="0"/>
                </a:moveTo>
                <a:lnTo>
                  <a:pt x="4857772" y="0"/>
                </a:lnTo>
                <a:lnTo>
                  <a:pt x="4857772" y="1131108"/>
                </a:lnTo>
                <a:cubicBezTo>
                  <a:pt x="4857772" y="1256049"/>
                  <a:pt x="4756486" y="1357334"/>
                  <a:pt x="4631545" y="1357334"/>
                </a:cubicBezTo>
                <a:lnTo>
                  <a:pt x="0" y="1357335"/>
                </a:lnTo>
                <a:lnTo>
                  <a:pt x="0" y="226227"/>
                </a:lnTo>
                <a:lnTo>
                  <a:pt x="-1" y="226226"/>
                </a:lnTo>
                <a:cubicBezTo>
                  <a:pt x="-1" y="101285"/>
                  <a:pt x="101285" y="-1"/>
                  <a:pt x="226227" y="-1"/>
                </a:cubicBezTo>
                <a:lnTo>
                  <a:pt x="226227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“If you look at your skin in the mirror, what would you like to improve? Show me…”</a:t>
            </a:r>
          </a:p>
          <a:p>
            <a:pPr algn="r" eaLnBrk="1" hangingPunct="1">
              <a:lnSpc>
                <a:spcPct val="30000"/>
              </a:lnSpc>
            </a:pPr>
            <a:endParaRPr lang="en-US" altLang="fr-FR" sz="90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  <a:p>
            <a:pPr algn="r" eaLnBrk="1" hangingPunct="1"/>
            <a:r>
              <a:rPr lang="en-US" altLang="fr-FR" sz="900">
                <a:solidFill>
                  <a:srgbClr val="008200"/>
                </a:solidFill>
                <a:latin typeface="Century Gothic" pitchFamily="34" charset="0"/>
                <a:cs typeface="Arial" charset="0"/>
              </a:rPr>
              <a:t>“When I look at myself, I see lack of vitality and radiance and wrinkles are appearing. </a:t>
            </a:r>
          </a:p>
          <a:p>
            <a:pPr algn="r" eaLnBrk="1" hangingPunct="1"/>
            <a:r>
              <a:rPr lang="en-US" altLang="fr-FR" sz="900">
                <a:solidFill>
                  <a:srgbClr val="008200"/>
                </a:solidFill>
                <a:latin typeface="Century Gothic" pitchFamily="34" charset="0"/>
                <a:cs typeface="Arial" charset="0"/>
              </a:rPr>
              <a:t>I would like a product to repair and protect it against daily aggressions. </a:t>
            </a:r>
          </a:p>
          <a:p>
            <a:pPr algn="r" eaLnBrk="1" hangingPunct="1"/>
            <a:r>
              <a:rPr lang="en-US" altLang="fr-FR" sz="900">
                <a:solidFill>
                  <a:srgbClr val="008200"/>
                </a:solidFill>
                <a:latin typeface="Century Gothic" pitchFamily="34" charset="0"/>
                <a:cs typeface="Arial" charset="0"/>
              </a:rPr>
              <a:t>I’m afraid </a:t>
            </a:r>
            <a:r>
              <a:rPr lang="en-US" altLang="fr-FR" sz="900">
                <a:solidFill>
                  <a:srgbClr val="339933"/>
                </a:solidFill>
                <a:latin typeface="Century Gothic" pitchFamily="34" charset="0"/>
                <a:cs typeface="Arial" charset="0"/>
              </a:rPr>
              <a:t>urban aggressions are going </a:t>
            </a:r>
            <a:r>
              <a:rPr lang="en-US" altLang="fr-FR" sz="900">
                <a:solidFill>
                  <a:srgbClr val="008200"/>
                </a:solidFill>
                <a:latin typeface="Century Gothic" pitchFamily="34" charset="0"/>
                <a:cs typeface="Arial" charset="0"/>
              </a:rPr>
              <a:t>to make me age faster”.</a:t>
            </a:r>
          </a:p>
        </p:txBody>
      </p:sp>
      <p:sp>
        <p:nvSpPr>
          <p:cNvPr id="2076" name="ZoneTexte 24"/>
          <p:cNvSpPr txBox="1">
            <a:spLocks noChangeArrowheads="1"/>
          </p:cNvSpPr>
          <p:nvPr/>
        </p:nvSpPr>
        <p:spPr bwMode="auto">
          <a:xfrm>
            <a:off x="6408738" y="3719513"/>
            <a:ext cx="3968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2400">
                <a:solidFill>
                  <a:srgbClr val="FFFFFF"/>
                </a:solidFill>
                <a:latin typeface="Century Gothic" pitchFamily="34" charset="0"/>
              </a:rPr>
              <a:t>+</a:t>
            </a:r>
            <a:endParaRPr lang="fr-FR" altLang="fr-FR" sz="24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77" name="ZoneTexte 4"/>
          <p:cNvSpPr txBox="1">
            <a:spLocks noChangeArrowheads="1"/>
          </p:cNvSpPr>
          <p:nvPr/>
        </p:nvSpPr>
        <p:spPr bwMode="auto">
          <a:xfrm>
            <a:off x="5437188" y="3506788"/>
            <a:ext cx="13366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600">
                <a:solidFill>
                  <a:srgbClr val="FFFFFF"/>
                </a:solidFill>
                <a:latin typeface="Century Gothic" pitchFamily="34" charset="0"/>
              </a:rPr>
              <a:t>DAY SERUM</a:t>
            </a:r>
          </a:p>
        </p:txBody>
      </p:sp>
      <p:sp>
        <p:nvSpPr>
          <p:cNvPr id="2078" name="Rectangle 140"/>
          <p:cNvSpPr>
            <a:spLocks noChangeArrowheads="1"/>
          </p:cNvSpPr>
          <p:nvPr/>
        </p:nvSpPr>
        <p:spPr bwMode="auto">
          <a:xfrm>
            <a:off x="6156325" y="2733675"/>
            <a:ext cx="520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endParaRPr lang="fr-FR" altLang="fr-FR" sz="1200">
              <a:solidFill>
                <a:srgbClr val="A28F76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pic>
        <p:nvPicPr>
          <p:cNvPr id="2079" name="Picture 18" descr="hydra_collagenist_cre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8"/>
          <a:stretch>
            <a:fillRect/>
          </a:stretch>
        </p:blipFill>
        <p:spPr bwMode="auto">
          <a:xfrm>
            <a:off x="6704013" y="4316413"/>
            <a:ext cx="5334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12" descr="COLLAGENIST_V_LIFT_P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4410075"/>
            <a:ext cx="561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16" descr="F:\HR CLAIRE\COLLAGENIST RE PLUMP\NEW PACKSHOTS\HR%20-%20Pot%20jour%20(DHD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5" t="18913" r="19556" b="29388"/>
          <a:stretch>
            <a:fillRect/>
          </a:stretch>
        </p:blipFill>
        <p:spPr bwMode="auto">
          <a:xfrm>
            <a:off x="6911975" y="4386263"/>
            <a:ext cx="6127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2" name="ZoneTexte 4"/>
          <p:cNvSpPr txBox="1">
            <a:spLocks noChangeArrowheads="1"/>
          </p:cNvSpPr>
          <p:nvPr/>
        </p:nvSpPr>
        <p:spPr bwMode="auto">
          <a:xfrm>
            <a:off x="5751513" y="4914900"/>
            <a:ext cx="9096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600">
                <a:solidFill>
                  <a:srgbClr val="FFFFFF"/>
                </a:solidFill>
                <a:latin typeface="Century Gothic" pitchFamily="34" charset="0"/>
              </a:rPr>
              <a:t>POWERCELL &amp; PRODIGY CREAMS</a:t>
            </a:r>
          </a:p>
        </p:txBody>
      </p:sp>
      <p:sp>
        <p:nvSpPr>
          <p:cNvPr id="2083" name="ZoneTexte 4"/>
          <p:cNvSpPr txBox="1">
            <a:spLocks noChangeArrowheads="1"/>
          </p:cNvSpPr>
          <p:nvPr/>
        </p:nvSpPr>
        <p:spPr bwMode="auto">
          <a:xfrm>
            <a:off x="6746875" y="4924425"/>
            <a:ext cx="777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600">
                <a:solidFill>
                  <a:srgbClr val="FFFFFF"/>
                </a:solidFill>
                <a:latin typeface="Century Gothic" pitchFamily="34" charset="0"/>
              </a:rPr>
              <a:t>COLLAGENIST CREAMS</a:t>
            </a:r>
          </a:p>
        </p:txBody>
      </p:sp>
      <p:sp>
        <p:nvSpPr>
          <p:cNvPr id="2084" name="Rectangle 140"/>
          <p:cNvSpPr>
            <a:spLocks noChangeArrowheads="1"/>
          </p:cNvSpPr>
          <p:nvPr/>
        </p:nvSpPr>
        <p:spPr bwMode="auto">
          <a:xfrm>
            <a:off x="5868988" y="4122738"/>
            <a:ext cx="520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altLang="fr-FR" sz="120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2085" name="Rectangle 140"/>
          <p:cNvSpPr>
            <a:spLocks noChangeArrowheads="1"/>
          </p:cNvSpPr>
          <p:nvPr/>
        </p:nvSpPr>
        <p:spPr bwMode="auto">
          <a:xfrm>
            <a:off x="6948488" y="4122738"/>
            <a:ext cx="520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altLang="fr-FR" sz="12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2086" name="ZoneTexte 24"/>
          <p:cNvSpPr txBox="1">
            <a:spLocks noChangeArrowheads="1"/>
          </p:cNvSpPr>
          <p:nvPr/>
        </p:nvSpPr>
        <p:spPr bwMode="auto">
          <a:xfrm>
            <a:off x="6445250" y="4516438"/>
            <a:ext cx="304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500">
                <a:solidFill>
                  <a:srgbClr val="FFFFFF"/>
                </a:solidFill>
                <a:latin typeface="Century Gothic" pitchFamily="34" charset="0"/>
              </a:rPr>
              <a:t>OR</a:t>
            </a:r>
            <a:endParaRPr lang="fr-FR" altLang="fr-FR" sz="5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87" name="ZoneTexte 24"/>
          <p:cNvSpPr txBox="1">
            <a:spLocks noChangeArrowheads="1"/>
          </p:cNvSpPr>
          <p:nvPr/>
        </p:nvSpPr>
        <p:spPr bwMode="auto">
          <a:xfrm>
            <a:off x="6408738" y="5159375"/>
            <a:ext cx="3968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2400">
                <a:solidFill>
                  <a:srgbClr val="FFFFFF"/>
                </a:solidFill>
                <a:latin typeface="Century Gothic" pitchFamily="34" charset="0"/>
              </a:rPr>
              <a:t>+</a:t>
            </a:r>
            <a:endParaRPr lang="fr-FR" altLang="fr-FR" sz="24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088" name="Picture 12" descr="hydra_collagenist_eye_ca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738813"/>
            <a:ext cx="3619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9" descr="COLLAGENIST_VLIFT_SOIN_YEU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935663"/>
            <a:ext cx="5159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18" descr="F:\HR CLAIRE\COLLAGENIST RE PLUMP\NEW PACKSHOTS\HR%20-%20Tube%20eye%20(DHD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637213"/>
            <a:ext cx="30162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1" name="ZoneTexte 24"/>
          <p:cNvSpPr txBox="1">
            <a:spLocks noChangeArrowheads="1"/>
          </p:cNvSpPr>
          <p:nvPr/>
        </p:nvSpPr>
        <p:spPr bwMode="auto">
          <a:xfrm>
            <a:off x="6403975" y="6127750"/>
            <a:ext cx="4016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000">
                <a:solidFill>
                  <a:srgbClr val="FFFFFF"/>
                </a:solidFill>
                <a:latin typeface="Century Gothic" pitchFamily="34" charset="0"/>
              </a:rPr>
              <a:t>OR</a:t>
            </a:r>
            <a:endParaRPr lang="fr-FR" altLang="fr-FR" sz="10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92" name="ZoneTexte 4"/>
          <p:cNvSpPr txBox="1">
            <a:spLocks noChangeArrowheads="1"/>
          </p:cNvSpPr>
          <p:nvPr/>
        </p:nvSpPr>
        <p:spPr bwMode="auto">
          <a:xfrm>
            <a:off x="5810250" y="6315075"/>
            <a:ext cx="779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600">
                <a:solidFill>
                  <a:srgbClr val="FFFFFF"/>
                </a:solidFill>
                <a:latin typeface="Century Gothic" pitchFamily="34" charset="0"/>
              </a:rPr>
              <a:t>POWERCELL &amp; PRODIGY </a:t>
            </a:r>
          </a:p>
          <a:p>
            <a:pPr algn="ctr" eaLnBrk="1" hangingPunct="1"/>
            <a:r>
              <a:rPr lang="fr-FR" altLang="fr-FR" sz="600">
                <a:solidFill>
                  <a:srgbClr val="FFFFFF"/>
                </a:solidFill>
                <a:latin typeface="Century Gothic" pitchFamily="34" charset="0"/>
              </a:rPr>
              <a:t>EYE CONTOURS</a:t>
            </a:r>
          </a:p>
        </p:txBody>
      </p:sp>
      <p:sp>
        <p:nvSpPr>
          <p:cNvPr id="2093" name="ZoneTexte 4"/>
          <p:cNvSpPr txBox="1">
            <a:spLocks noChangeArrowheads="1"/>
          </p:cNvSpPr>
          <p:nvPr/>
        </p:nvSpPr>
        <p:spPr bwMode="auto">
          <a:xfrm>
            <a:off x="6661150" y="6326188"/>
            <a:ext cx="7794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600">
                <a:solidFill>
                  <a:srgbClr val="FFFFFF"/>
                </a:solidFill>
                <a:latin typeface="Century Gothic" pitchFamily="34" charset="0"/>
              </a:rPr>
              <a:t>COLLAGENIST EYE CONTOURS</a:t>
            </a:r>
          </a:p>
        </p:txBody>
      </p:sp>
      <p:sp>
        <p:nvSpPr>
          <p:cNvPr id="2094" name="Rectangle 140"/>
          <p:cNvSpPr>
            <a:spLocks noChangeArrowheads="1"/>
          </p:cNvSpPr>
          <p:nvPr/>
        </p:nvSpPr>
        <p:spPr bwMode="auto">
          <a:xfrm>
            <a:off x="5995988" y="5607050"/>
            <a:ext cx="520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altLang="fr-FR" sz="120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2095" name="Rectangle 140"/>
          <p:cNvSpPr>
            <a:spLocks noChangeArrowheads="1"/>
          </p:cNvSpPr>
          <p:nvPr/>
        </p:nvSpPr>
        <p:spPr bwMode="auto">
          <a:xfrm>
            <a:off x="6788150" y="5607050"/>
            <a:ext cx="520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altLang="fr-FR" sz="120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pic>
        <p:nvPicPr>
          <p:cNvPr id="2096" name="Picture 37" descr="C:\Documents and Settings\Claire.IMBERT.EMEA\Bureau\POWERCELL 2014\wetransfer-6285dd\HR - Serum Powercell (DBD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3" t="8202" r="21246" b="20103"/>
          <a:stretch>
            <a:fillRect/>
          </a:stretch>
        </p:blipFill>
        <p:spPr bwMode="auto">
          <a:xfrm>
            <a:off x="5946775" y="2722563"/>
            <a:ext cx="282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38" descr="C:\Documents and Settings\Claire.IMBERT.EMEA\Bureau\POWERCELL 2014\wetransfer-6285dd\HR - Tube Mask Powercell (DBD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10684" r="21442" b="21924"/>
          <a:stretch>
            <a:fillRect/>
          </a:stretch>
        </p:blipFill>
        <p:spPr bwMode="auto">
          <a:xfrm>
            <a:off x="6484938" y="7121525"/>
            <a:ext cx="3206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8" name="Picture 39" descr="C:\Documents and Settings\Claire.IMBERT.EMEA\Bureau\POWERCELL 2014\wetransfer-6285dd\HR - Eye care Powercell (DBD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4" t="5920" r="28409" b="24174"/>
          <a:stretch>
            <a:fillRect/>
          </a:stretch>
        </p:blipFill>
        <p:spPr bwMode="auto">
          <a:xfrm>
            <a:off x="5908675" y="5595938"/>
            <a:ext cx="1762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" name="Picture 19" descr="PRODIG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4410075"/>
            <a:ext cx="427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9" descr="PRODIGY_EXTREM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4410075"/>
            <a:ext cx="423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2" name="Picture 10" descr="PRODIGY_EYE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5954713"/>
            <a:ext cx="311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3" name="Picture 9" descr="PRODIGY_EXTREM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5970588"/>
            <a:ext cx="3159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4" name="ZoneTexte 4"/>
          <p:cNvSpPr txBox="1">
            <a:spLocks noChangeArrowheads="1"/>
          </p:cNvSpPr>
          <p:nvPr/>
        </p:nvSpPr>
        <p:spPr bwMode="auto">
          <a:xfrm>
            <a:off x="6254750" y="7878763"/>
            <a:ext cx="779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600">
                <a:solidFill>
                  <a:srgbClr val="FFFFFF"/>
                </a:solidFill>
                <a:latin typeface="Century Gothic" pitchFamily="34" charset="0"/>
              </a:rPr>
              <a:t>POWERCELL MASK</a:t>
            </a:r>
          </a:p>
        </p:txBody>
      </p:sp>
      <p:sp>
        <p:nvSpPr>
          <p:cNvPr id="2105" name="Rectangle 140"/>
          <p:cNvSpPr>
            <a:spLocks noChangeArrowheads="1"/>
          </p:cNvSpPr>
          <p:nvPr/>
        </p:nvSpPr>
        <p:spPr bwMode="auto">
          <a:xfrm>
            <a:off x="6721475" y="7059613"/>
            <a:ext cx="58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fr-FR" sz="700" b="1" i="1">
                <a:solidFill>
                  <a:srgbClr val="A28F76"/>
                </a:solidFill>
                <a:latin typeface="Century Gothic" pitchFamily="34" charset="0"/>
                <a:cs typeface="Times New Roman" pitchFamily="18" charset="0"/>
                <a:sym typeface="Wingdings" pitchFamily="2" charset="2"/>
              </a:rPr>
              <a:t>Twice a week</a:t>
            </a:r>
            <a:endParaRPr lang="en-US" altLang="fr-FR" sz="700" b="1" i="1">
              <a:solidFill>
                <a:srgbClr val="A28F76"/>
              </a:solidFill>
              <a:latin typeface="Century Gothic" pitchFamily="34" charset="0"/>
              <a:cs typeface="Times New Roman" pitchFamily="18" charset="0"/>
              <a:sym typeface="Wingdings 2" pitchFamily="18" charset="2"/>
            </a:endParaRPr>
          </a:p>
        </p:txBody>
      </p:sp>
      <p:pic>
        <p:nvPicPr>
          <p:cNvPr id="2106" name="Image 1" descr="Powercell_foundation_-Pro_Pow_spf15_GB.psd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8947150"/>
            <a:ext cx="206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07" name="Connecteur droit 23"/>
          <p:cNvCxnSpPr>
            <a:cxnSpLocks noChangeShapeType="1"/>
          </p:cNvCxnSpPr>
          <p:nvPr/>
        </p:nvCxnSpPr>
        <p:spPr bwMode="auto">
          <a:xfrm>
            <a:off x="5884863" y="10315575"/>
            <a:ext cx="1639887" cy="4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8" name="Connecteur droit 23"/>
          <p:cNvCxnSpPr>
            <a:cxnSpLocks noChangeShapeType="1"/>
          </p:cNvCxnSpPr>
          <p:nvPr/>
        </p:nvCxnSpPr>
        <p:spPr bwMode="auto">
          <a:xfrm>
            <a:off x="5884863" y="8799513"/>
            <a:ext cx="1639887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9" name="Connecteur droit 23"/>
          <p:cNvCxnSpPr>
            <a:cxnSpLocks noChangeShapeType="1"/>
          </p:cNvCxnSpPr>
          <p:nvPr/>
        </p:nvCxnSpPr>
        <p:spPr bwMode="auto">
          <a:xfrm>
            <a:off x="5884863" y="2322513"/>
            <a:ext cx="1639887" cy="47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0" name="Connecteur droit 23"/>
          <p:cNvCxnSpPr>
            <a:cxnSpLocks noChangeShapeType="1"/>
          </p:cNvCxnSpPr>
          <p:nvPr/>
        </p:nvCxnSpPr>
        <p:spPr bwMode="auto">
          <a:xfrm>
            <a:off x="5884863" y="1812925"/>
            <a:ext cx="1639887" cy="4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1" name="Connecteur droit 23"/>
          <p:cNvCxnSpPr>
            <a:cxnSpLocks noChangeShapeType="1"/>
          </p:cNvCxnSpPr>
          <p:nvPr/>
        </p:nvCxnSpPr>
        <p:spPr bwMode="auto">
          <a:xfrm>
            <a:off x="5884863" y="1095375"/>
            <a:ext cx="1639887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12" name="ZoneTexte 4"/>
          <p:cNvSpPr txBox="1">
            <a:spLocks noChangeArrowheads="1"/>
          </p:cNvSpPr>
          <p:nvPr/>
        </p:nvSpPr>
        <p:spPr bwMode="auto">
          <a:xfrm>
            <a:off x="6332538" y="3506788"/>
            <a:ext cx="13366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600">
                <a:solidFill>
                  <a:srgbClr val="FFFFFF"/>
                </a:solidFill>
                <a:latin typeface="Century Gothic" pitchFamily="34" charset="0"/>
              </a:rPr>
              <a:t>NIGHT SERUM</a:t>
            </a:r>
          </a:p>
        </p:txBody>
      </p:sp>
      <p:pic>
        <p:nvPicPr>
          <p:cNvPr id="2113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763838"/>
            <a:ext cx="215900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4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82875"/>
            <a:ext cx="2984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5" name="ZoneTexte 24"/>
          <p:cNvSpPr txBox="1">
            <a:spLocks noChangeArrowheads="1"/>
          </p:cNvSpPr>
          <p:nvPr/>
        </p:nvSpPr>
        <p:spPr bwMode="auto">
          <a:xfrm>
            <a:off x="6408738" y="2938463"/>
            <a:ext cx="3968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2400">
                <a:solidFill>
                  <a:srgbClr val="FFFFFF"/>
                </a:solidFill>
                <a:latin typeface="Century Gothic" pitchFamily="34" charset="0"/>
              </a:rPr>
              <a:t>+</a:t>
            </a:r>
            <a:endParaRPr lang="fr-FR" altLang="fr-FR" sz="24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116" name="ZoneTexte 1"/>
          <p:cNvSpPr txBox="1">
            <a:spLocks noChangeArrowheads="1"/>
          </p:cNvSpPr>
          <p:nvPr/>
        </p:nvSpPr>
        <p:spPr bwMode="auto">
          <a:xfrm rot="-1705896">
            <a:off x="6969125" y="2838450"/>
            <a:ext cx="633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000" b="1" i="1">
                <a:solidFill>
                  <a:srgbClr val="FFFFFF"/>
                </a:solidFill>
                <a:latin typeface="Century Gothic" pitchFamily="34" charset="0"/>
              </a:rPr>
              <a:t>NEW</a:t>
            </a:r>
          </a:p>
        </p:txBody>
      </p:sp>
      <p:sp>
        <p:nvSpPr>
          <p:cNvPr id="2117" name="ZoneTexte 24"/>
          <p:cNvSpPr txBox="1">
            <a:spLocks noChangeArrowheads="1"/>
          </p:cNvSpPr>
          <p:nvPr/>
        </p:nvSpPr>
        <p:spPr bwMode="auto">
          <a:xfrm>
            <a:off x="6408738" y="6672263"/>
            <a:ext cx="3968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2400">
                <a:solidFill>
                  <a:srgbClr val="FFFFFF"/>
                </a:solidFill>
                <a:latin typeface="Century Gothic" pitchFamily="34" charset="0"/>
              </a:rPr>
              <a:t>+</a:t>
            </a:r>
            <a:endParaRPr lang="fr-FR" altLang="fr-FR" sz="24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118" name="Picture 37" descr="C:\Documents and Settings\Claire.IMBERT.EMEA\Bureau\POWERCELL 2014\wetransfer-6285dd\HR - Serum Powercell (DBD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3" t="8202" r="21246" b="20103"/>
          <a:stretch>
            <a:fillRect/>
          </a:stretch>
        </p:blipFill>
        <p:spPr bwMode="auto">
          <a:xfrm>
            <a:off x="228600" y="4410075"/>
            <a:ext cx="198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" name="Picture 7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410075"/>
            <a:ext cx="1524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20" name="ZoneTexte 24"/>
          <p:cNvSpPr txBox="1">
            <a:spLocks noChangeArrowheads="1"/>
          </p:cNvSpPr>
          <p:nvPr/>
        </p:nvSpPr>
        <p:spPr bwMode="auto">
          <a:xfrm>
            <a:off x="338138" y="4554538"/>
            <a:ext cx="349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800">
                <a:solidFill>
                  <a:srgbClr val="FFFFFF"/>
                </a:solidFill>
                <a:latin typeface="Century Gothic" pitchFamily="34" charset="0"/>
              </a:rPr>
              <a:t>+</a:t>
            </a:r>
            <a:endParaRPr lang="fr-FR" altLang="fr-FR" sz="18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975" y="4338638"/>
            <a:ext cx="663575" cy="65246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122" name="Picture 7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7075488"/>
            <a:ext cx="14097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3" name="Picture 7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7075488"/>
            <a:ext cx="14112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8" descr="hydra_collagenist_cre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8"/>
          <a:stretch>
            <a:fillRect/>
          </a:stretch>
        </p:blipFill>
        <p:spPr bwMode="auto">
          <a:xfrm>
            <a:off x="6704310" y="4316239"/>
            <a:ext cx="5334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2" descr="COLLAGENIST_V_LIFT_P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10" y="4409901"/>
            <a:ext cx="561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6" descr="F:\HR CLAIRE\COLLAGENIST RE PLUMP\NEW PACKSHOTS\HR%20-%20Pot%20jour%20(DHD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5" t="18913" r="19556" b="29388"/>
          <a:stretch>
            <a:fillRect/>
          </a:stretch>
        </p:blipFill>
        <p:spPr bwMode="auto">
          <a:xfrm>
            <a:off x="6912272" y="4386089"/>
            <a:ext cx="6127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ZoneTexte 24"/>
          <p:cNvSpPr txBox="1">
            <a:spLocks noChangeArrowheads="1"/>
          </p:cNvSpPr>
          <p:nvPr/>
        </p:nvSpPr>
        <p:spPr bwMode="auto">
          <a:xfrm>
            <a:off x="6445547" y="4516264"/>
            <a:ext cx="304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500">
                <a:solidFill>
                  <a:srgbClr val="FFFFFF"/>
                </a:solidFill>
                <a:latin typeface="Century Gothic" pitchFamily="34" charset="0"/>
              </a:rPr>
              <a:t>OR</a:t>
            </a:r>
            <a:endParaRPr lang="fr-FR" altLang="fr-FR" sz="5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84" name="Picture 40" descr="C:\Documents and Settings\Claire.IMBERT.EMEA\Bureau\POWERCELL 2014\wetransfer-6285dd\HR - Pot Powercell (DBD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9" t="12434" r="15761" b="32980"/>
          <a:stretch>
            <a:fillRect/>
          </a:stretch>
        </p:blipFill>
        <p:spPr bwMode="auto">
          <a:xfrm>
            <a:off x="5839122" y="4409901"/>
            <a:ext cx="46196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19" descr="PRODIG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85" y="4409901"/>
            <a:ext cx="427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9" descr="PRODIGY_EXTREM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22" y="4409901"/>
            <a:ext cx="423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16241</TotalTime>
  <Words>696</Words>
  <Application>Microsoft Office PowerPoint</Application>
  <PresentationFormat>Personnalisé</PresentationFormat>
  <Paragraphs>177</Paragraphs>
  <Slides>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IMBERT Claire</cp:lastModifiedBy>
  <cp:revision>933</cp:revision>
  <cp:lastPrinted>2014-10-31T15:29:04Z</cp:lastPrinted>
  <dcterms:created xsi:type="dcterms:W3CDTF">2009-09-24T15:50:38Z</dcterms:created>
  <dcterms:modified xsi:type="dcterms:W3CDTF">2014-11-07T10:21:57Z</dcterms:modified>
</cp:coreProperties>
</file>