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5329238" cy="756126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22829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645658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968487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291316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614145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1936974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259802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2582631" algn="l" defTabSz="645658" rtl="0" eaLnBrk="1" latinLnBrk="0" hangingPunct="1">
      <a:defRPr sz="15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CC"/>
    <a:srgbClr val="79FF79"/>
    <a:srgbClr val="004C00"/>
    <a:srgbClr val="008200"/>
    <a:srgbClr val="FFC729"/>
    <a:srgbClr val="FCFEE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957" autoAdjust="0"/>
  </p:normalViewPr>
  <p:slideViewPr>
    <p:cSldViewPr>
      <p:cViewPr>
        <p:scale>
          <a:sx n="80" d="100"/>
          <a:sy n="80" d="100"/>
        </p:scale>
        <p:origin x="-2868" y="-174"/>
      </p:cViewPr>
      <p:guideLst>
        <p:guide orient="horz" pos="4081"/>
        <p:guide orient="horz" pos="170"/>
        <p:guide orient="horz" pos="3857"/>
        <p:guide orient="horz" pos="4659"/>
        <p:guide orient="horz" pos="842"/>
        <p:guide orient="horz" pos="172"/>
        <p:guide orient="horz" pos="4559"/>
        <p:guide orient="horz" pos="4595"/>
        <p:guide pos="158"/>
        <p:guide pos="3214"/>
        <p:guide pos="1518"/>
        <p:guide pos="369"/>
        <p:guide pos="2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1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t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A649B26-0884-48EB-BB43-1359105DED10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101274" tIns="50636" rIns="101274" bIns="50636" numCol="1" anchor="b" anchorCtr="0" compatLnSpc="1">
            <a:prstTxWarp prst="textNoShape">
              <a:avLst/>
            </a:prstTxWarp>
          </a:bodyPr>
          <a:lstStyle>
            <a:lvl1pPr algn="r" defTabSz="1012428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E249991-9F62-4D2F-A440-52A7706DF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6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1512F8-021E-4826-BE53-B90AA1FEE0A6}" type="datetimeFigureOut">
              <a:rPr lang="fr-FR"/>
              <a:pPr>
                <a:defRPr/>
              </a:pPr>
              <a:t>07/11/2014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093913" y="746125"/>
            <a:ext cx="2624137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274" tIns="50636" rIns="101274" bIns="5063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13EEFC4-CD7B-484D-BB76-61D63B8A2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32282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6456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968487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29131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1614145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6974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9802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2631" algn="l" defTabSz="6456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3913" y="746125"/>
            <a:ext cx="2624137" cy="3721100"/>
          </a:xfrm>
          <a:noFill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/>
          <a:p>
            <a:pPr algn="r">
              <a:defRPr/>
            </a:pPr>
            <a:fld id="{86CE2F1C-72B4-4410-B6D0-29A1ACA76AF0}" type="slidenum">
              <a:rPr lang="fr-FR" sz="1100">
                <a:latin typeface="+mn-lt"/>
                <a:ea typeface="+mn-ea"/>
              </a:rPr>
              <a:pPr algn="r">
                <a:defRPr/>
              </a:pPr>
              <a:t>1</a:t>
            </a:fld>
            <a:endParaRPr lang="fr-FR" sz="11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93913" y="746125"/>
            <a:ext cx="2624137" cy="3721100"/>
          </a:xfrm>
          <a:noFill/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1" rIns="91201" bIns="4560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39417F-A38A-4CB3-8BE2-7D07019E1446}" type="slidenum">
              <a:rPr lang="fr-FR" altLang="fr-FR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2518" y="2008555"/>
            <a:ext cx="4108537" cy="1385932"/>
          </a:xfrm>
        </p:spPr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5036" y="3663890"/>
            <a:ext cx="3383501" cy="1652343"/>
          </a:xfrm>
        </p:spPr>
        <p:txBody>
          <a:bodyPr lIns="64566" tIns="32283" rIns="64566" bIns="32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2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504340" y="258929"/>
            <a:ext cx="1087554" cy="5516788"/>
          </a:xfrm>
        </p:spPr>
        <p:txBody>
          <a:bodyPr vert="eaVert"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1679" y="258929"/>
            <a:ext cx="3182102" cy="5516788"/>
          </a:xfrm>
        </p:spPr>
        <p:txBody>
          <a:bodyPr vert="eaVert"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64566" tIns="32283" rIns="64566" bIns="3228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819" y="4154804"/>
            <a:ext cx="4108537" cy="1284157"/>
          </a:xfrm>
        </p:spPr>
        <p:txBody>
          <a:bodyPr lIns="64566" tIns="32283" rIns="64566" bIns="32283" anchor="t"/>
          <a:lstStyle>
            <a:lvl1pPr algn="l">
              <a:defRPr sz="2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819" y="2740435"/>
            <a:ext cx="4108537" cy="1414369"/>
          </a:xfrm>
        </p:spPr>
        <p:txBody>
          <a:bodyPr lIns="64566" tIns="32283" rIns="64566" bIns="32283"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2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56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84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13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4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697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98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26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799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1679" y="1508662"/>
            <a:ext cx="2134828" cy="4267055"/>
          </a:xfrm>
        </p:spPr>
        <p:txBody>
          <a:bodyPr lIns="64566" tIns="32283" rIns="64566" bIns="3228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57066" y="1508662"/>
            <a:ext cx="2134828" cy="4267055"/>
          </a:xfrm>
        </p:spPr>
        <p:txBody>
          <a:bodyPr lIns="64566" tIns="32283" rIns="64566" bIns="3228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1679" y="1447297"/>
            <a:ext cx="2135667" cy="603164"/>
          </a:xfrm>
        </p:spPr>
        <p:txBody>
          <a:bodyPr lIns="64566" tIns="32283" rIns="64566" bIns="32283" anchor="b"/>
          <a:lstStyle>
            <a:lvl1pPr marL="0" indent="0">
              <a:buNone/>
              <a:defRPr sz="1700" b="1"/>
            </a:lvl1pPr>
            <a:lvl2pPr marL="322829" indent="0">
              <a:buNone/>
              <a:defRPr sz="1400" b="1"/>
            </a:lvl2pPr>
            <a:lvl3pPr marL="645658" indent="0">
              <a:buNone/>
              <a:defRPr sz="1300" b="1"/>
            </a:lvl3pPr>
            <a:lvl4pPr marL="968487" indent="0">
              <a:buNone/>
              <a:defRPr sz="1100" b="1"/>
            </a:lvl4pPr>
            <a:lvl5pPr marL="1291316" indent="0">
              <a:buNone/>
              <a:defRPr sz="1100" b="1"/>
            </a:lvl5pPr>
            <a:lvl6pPr marL="1614145" indent="0">
              <a:buNone/>
              <a:defRPr sz="1100" b="1"/>
            </a:lvl6pPr>
            <a:lvl7pPr marL="1936974" indent="0">
              <a:buNone/>
              <a:defRPr sz="1100" b="1"/>
            </a:lvl7pPr>
            <a:lvl8pPr marL="2259802" indent="0">
              <a:buNone/>
              <a:defRPr sz="1100" b="1"/>
            </a:lvl8pPr>
            <a:lvl9pPr marL="258263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679" y="2050461"/>
            <a:ext cx="2135667" cy="3725255"/>
          </a:xfrm>
        </p:spPr>
        <p:txBody>
          <a:bodyPr lIns="64566" tIns="32283" rIns="64566" bIns="3228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55388" y="1447297"/>
            <a:ext cx="2136506" cy="603164"/>
          </a:xfrm>
        </p:spPr>
        <p:txBody>
          <a:bodyPr lIns="64566" tIns="32283" rIns="64566" bIns="32283" anchor="b"/>
          <a:lstStyle>
            <a:lvl1pPr marL="0" indent="0">
              <a:buNone/>
              <a:defRPr sz="1700" b="1"/>
            </a:lvl1pPr>
            <a:lvl2pPr marL="322829" indent="0">
              <a:buNone/>
              <a:defRPr sz="1400" b="1"/>
            </a:lvl2pPr>
            <a:lvl3pPr marL="645658" indent="0">
              <a:buNone/>
              <a:defRPr sz="1300" b="1"/>
            </a:lvl3pPr>
            <a:lvl4pPr marL="968487" indent="0">
              <a:buNone/>
              <a:defRPr sz="1100" b="1"/>
            </a:lvl4pPr>
            <a:lvl5pPr marL="1291316" indent="0">
              <a:buNone/>
              <a:defRPr sz="1100" b="1"/>
            </a:lvl5pPr>
            <a:lvl6pPr marL="1614145" indent="0">
              <a:buNone/>
              <a:defRPr sz="1100" b="1"/>
            </a:lvl6pPr>
            <a:lvl7pPr marL="1936974" indent="0">
              <a:buNone/>
              <a:defRPr sz="1100" b="1"/>
            </a:lvl7pPr>
            <a:lvl8pPr marL="2259802" indent="0">
              <a:buNone/>
              <a:defRPr sz="1100" b="1"/>
            </a:lvl8pPr>
            <a:lvl9pPr marL="2582631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455388" y="2050461"/>
            <a:ext cx="2136506" cy="3725255"/>
          </a:xfrm>
        </p:spPr>
        <p:txBody>
          <a:bodyPr lIns="64566" tIns="32283" rIns="64566" bIns="3228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64566" tIns="32283" rIns="64566" bIns="3228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679" y="257430"/>
            <a:ext cx="1590212" cy="1095575"/>
          </a:xfrm>
        </p:spPr>
        <p:txBody>
          <a:bodyPr lIns="64566" tIns="32283" rIns="64566" bIns="32283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9793" y="257431"/>
            <a:ext cx="2702102" cy="5518286"/>
          </a:xfrm>
        </p:spPr>
        <p:txBody>
          <a:bodyPr lIns="64566" tIns="32283" rIns="64566" bIns="32283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1679" y="1353006"/>
            <a:ext cx="1590212" cy="4422711"/>
          </a:xfrm>
        </p:spPr>
        <p:txBody>
          <a:bodyPr lIns="64566" tIns="32283" rIns="64566" bIns="32283"/>
          <a:lstStyle>
            <a:lvl1pPr marL="0" indent="0">
              <a:buNone/>
              <a:defRPr sz="1000"/>
            </a:lvl1pPr>
            <a:lvl2pPr marL="322829" indent="0">
              <a:buNone/>
              <a:defRPr sz="800"/>
            </a:lvl2pPr>
            <a:lvl3pPr marL="645658" indent="0">
              <a:buNone/>
              <a:defRPr sz="700"/>
            </a:lvl3pPr>
            <a:lvl4pPr marL="968487" indent="0">
              <a:buNone/>
              <a:defRPr sz="600"/>
            </a:lvl4pPr>
            <a:lvl5pPr marL="1291316" indent="0">
              <a:buNone/>
              <a:defRPr sz="600"/>
            </a:lvl5pPr>
            <a:lvl6pPr marL="1614145" indent="0">
              <a:buNone/>
              <a:defRPr sz="600"/>
            </a:lvl6pPr>
            <a:lvl7pPr marL="1936974" indent="0">
              <a:buNone/>
              <a:defRPr sz="600"/>
            </a:lvl7pPr>
            <a:lvl8pPr marL="2259802" indent="0">
              <a:buNone/>
              <a:defRPr sz="600"/>
            </a:lvl8pPr>
            <a:lvl9pPr marL="25826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2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414" y="4525982"/>
            <a:ext cx="2900144" cy="534318"/>
          </a:xfrm>
        </p:spPr>
        <p:txBody>
          <a:bodyPr lIns="64566" tIns="32283" rIns="64566" bIns="32283"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47414" y="577721"/>
            <a:ext cx="2900144" cy="3879413"/>
          </a:xfrm>
        </p:spPr>
        <p:txBody>
          <a:bodyPr vert="horz" wrap="square" lIns="64566" tIns="32283" rIns="64566" bIns="32283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300"/>
            </a:lvl1pPr>
            <a:lvl2pPr marL="322829" indent="0">
              <a:buNone/>
              <a:defRPr sz="2000"/>
            </a:lvl2pPr>
            <a:lvl3pPr marL="645658" indent="0">
              <a:buNone/>
              <a:defRPr sz="1700"/>
            </a:lvl3pPr>
            <a:lvl4pPr marL="968487" indent="0">
              <a:buNone/>
              <a:defRPr sz="1400"/>
            </a:lvl4pPr>
            <a:lvl5pPr marL="1291316" indent="0">
              <a:buNone/>
              <a:defRPr sz="1400"/>
            </a:lvl5pPr>
            <a:lvl6pPr marL="1614145" indent="0">
              <a:buNone/>
              <a:defRPr sz="1400"/>
            </a:lvl6pPr>
            <a:lvl7pPr marL="1936974" indent="0">
              <a:buNone/>
              <a:defRPr sz="1400"/>
            </a:lvl7pPr>
            <a:lvl8pPr marL="2259802" indent="0">
              <a:buNone/>
              <a:defRPr sz="1400"/>
            </a:lvl8pPr>
            <a:lvl9pPr marL="2582631" indent="0">
              <a:buNone/>
              <a:defRPr sz="14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7414" y="5060300"/>
            <a:ext cx="2900144" cy="758820"/>
          </a:xfrm>
        </p:spPr>
        <p:txBody>
          <a:bodyPr lIns="64566" tIns="32283" rIns="64566" bIns="32283"/>
          <a:lstStyle>
            <a:lvl1pPr marL="0" indent="0">
              <a:buNone/>
              <a:defRPr sz="1000"/>
            </a:lvl1pPr>
            <a:lvl2pPr marL="322829" indent="0">
              <a:buNone/>
              <a:defRPr sz="800"/>
            </a:lvl2pPr>
            <a:lvl3pPr marL="645658" indent="0">
              <a:buNone/>
              <a:defRPr sz="700"/>
            </a:lvl3pPr>
            <a:lvl4pPr marL="968487" indent="0">
              <a:buNone/>
              <a:defRPr sz="600"/>
            </a:lvl4pPr>
            <a:lvl5pPr marL="1291316" indent="0">
              <a:buNone/>
              <a:defRPr sz="600"/>
            </a:lvl5pPr>
            <a:lvl6pPr marL="1614145" indent="0">
              <a:buNone/>
              <a:defRPr sz="600"/>
            </a:lvl6pPr>
            <a:lvl7pPr marL="1936974" indent="0">
              <a:buNone/>
              <a:defRPr sz="600"/>
            </a:lvl7pPr>
            <a:lvl8pPr marL="2259802" indent="0">
              <a:buNone/>
              <a:defRPr sz="600"/>
            </a:lvl8pPr>
            <a:lvl9pPr marL="25826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7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454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736454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322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5658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848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91316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75750" indent="-275750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98579" indent="-229792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20287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89074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656740" indent="-183833" algn="l" defTabSz="73645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75559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88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1217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046" indent="-161414" algn="l" defTabSz="6456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2829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5658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8487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316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4145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6974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9802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2631" algn="l" defTabSz="6456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7" descr="D:\Utilisateurs\carole.vitel\Documents\F TECH POWERCELL\launch sheet\FOND POWER SKIN REHAB_RECTO_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"/>
            <a:ext cx="5329238" cy="75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31"/>
          <p:cNvSpPr txBox="1">
            <a:spLocks noChangeArrowheads="1"/>
          </p:cNvSpPr>
          <p:nvPr/>
        </p:nvSpPr>
        <p:spPr bwMode="auto">
          <a:xfrm>
            <a:off x="433008" y="979956"/>
            <a:ext cx="2434688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altLang="fr-FR" sz="6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28" name="Connecteur droit 25"/>
          <p:cNvCxnSpPr>
            <a:cxnSpLocks noChangeShapeType="1"/>
          </p:cNvCxnSpPr>
          <p:nvPr/>
        </p:nvCxnSpPr>
        <p:spPr bwMode="auto">
          <a:xfrm>
            <a:off x="255105" y="1132618"/>
            <a:ext cx="2510772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Text Box 131"/>
          <p:cNvSpPr txBox="1">
            <a:spLocks noChangeArrowheads="1"/>
          </p:cNvSpPr>
          <p:nvPr/>
        </p:nvSpPr>
        <p:spPr bwMode="auto">
          <a:xfrm>
            <a:off x="228252" y="1082105"/>
            <a:ext cx="2543220" cy="195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FOR WHOM?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Demanding women seeking a boosting night care with the power to detox and repair the skin from lack of sleep (quality and quantity), from age 30</a:t>
            </a: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	</a:t>
            </a:r>
            <a:endParaRPr lang="en-US" altLang="fr-FR" sz="10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SKIN CONCERNS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fr-FR" altLang="fr-FR" sz="700">
                <a:solidFill>
                  <a:schemeClr val="bg1"/>
                </a:solidFill>
                <a:latin typeface="Century Gothic" pitchFamily="34" charset="0"/>
              </a:rPr>
              <a:t>Skin exposed to urban aggressions leading to fine lines, wrinkles and lack of radiance (stress, indoor pollution and electromagnetic pollution).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smoothed</a:t>
            </a: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rested features, pure radiant complexion, reinvigorated and younger skin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USE: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at night, apply generously (2 pressures) on face and neck, massage and leave in overnight on a perfectly cleansed skin. Apply a cream if necessary.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 TEXTURE: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silky, auto diffusing and highly nutritive serum</a:t>
            </a:r>
          </a:p>
          <a:p>
            <a:pPr algn="just" eaLnBrk="1" hangingPunct="1">
              <a:buFontTx/>
              <a:buChar char="•"/>
            </a:pPr>
            <a:endParaRPr lang="en-US" altLang="fr-FR" sz="60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PRICE (PPI)</a:t>
            </a:r>
            <a:r>
              <a:rPr lang="en-US" altLang="fr-FR" sz="700">
                <a:solidFill>
                  <a:schemeClr val="bg1"/>
                </a:solidFill>
                <a:latin typeface="Century Gothic" pitchFamily="34" charset="0"/>
              </a:rPr>
              <a:t>: 140€ - 30ml</a:t>
            </a:r>
          </a:p>
        </p:txBody>
      </p:sp>
      <p:sp>
        <p:nvSpPr>
          <p:cNvPr id="1030" name="Text Box 131"/>
          <p:cNvSpPr txBox="1">
            <a:spLocks noChangeArrowheads="1"/>
          </p:cNvSpPr>
          <p:nvPr/>
        </p:nvSpPr>
        <p:spPr bwMode="auto">
          <a:xfrm>
            <a:off x="177902" y="3169984"/>
            <a:ext cx="230042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CUSTOMER’S WORDS:</a:t>
            </a:r>
            <a:endParaRPr lang="fr-FR" altLang="fr-FR" sz="800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31" name="Connecteur droit 25"/>
          <p:cNvCxnSpPr>
            <a:cxnSpLocks noChangeShapeType="1"/>
          </p:cNvCxnSpPr>
          <p:nvPr/>
        </p:nvCxnSpPr>
        <p:spPr bwMode="auto">
          <a:xfrm>
            <a:off x="192448" y="3322645"/>
            <a:ext cx="297958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31"/>
          <p:cNvSpPr txBox="1">
            <a:spLocks noChangeArrowheads="1"/>
          </p:cNvSpPr>
          <p:nvPr/>
        </p:nvSpPr>
        <p:spPr bwMode="auto">
          <a:xfrm>
            <a:off x="76084" y="6479158"/>
            <a:ext cx="5268818" cy="2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800" b="1" dirty="0">
                <a:solidFill>
                  <a:schemeClr val="bg1"/>
                </a:solidFill>
                <a:latin typeface="Century Gothic" pitchFamily="34" charset="0"/>
              </a:rPr>
              <a:t>EFFICACY PROVEN: </a:t>
            </a:r>
          </a:p>
          <a:p>
            <a:pPr algn="ctr" eaLnBrk="1" hangingPunct="1"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n 5 days the visible signs of a younger skin, in 1 month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targeted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ageing signs improved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for 100% of 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women:</a:t>
            </a:r>
            <a:endParaRPr lang="fr-FR" altLang="fr-FR" sz="7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177902" y="901380"/>
            <a:ext cx="2639444" cy="2160842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34" name="Rectangle 78"/>
          <p:cNvSpPr>
            <a:spLocks noChangeArrowheads="1"/>
          </p:cNvSpPr>
          <p:nvPr/>
        </p:nvSpPr>
        <p:spPr bwMode="auto">
          <a:xfrm>
            <a:off x="200280" y="3333871"/>
            <a:ext cx="2515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“I lack sleep. My skin is less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radiant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;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wrinkles</a:t>
            </a:r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 are appearing. </a:t>
            </a:r>
          </a:p>
          <a:p>
            <a:pPr algn="just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I would like a product to </a:t>
            </a:r>
            <a:r>
              <a:rPr lang="en-US" altLang="fr-FR" sz="600" b="1">
                <a:solidFill>
                  <a:schemeClr val="bg1"/>
                </a:solidFill>
                <a:latin typeface="Century Gothic" pitchFamily="34" charset="0"/>
              </a:rPr>
              <a:t>fight against ageing signs” </a:t>
            </a:r>
          </a:p>
          <a:p>
            <a:pPr algn="just" eaLnBrk="1" hangingPunct="1"/>
            <a:endParaRPr lang="en-US" altLang="fr-FR" sz="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28672" y="5308376"/>
            <a:ext cx="5164762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</a:rPr>
              <a:t>NATIVE VEGETAL CELLS of OCEANIC CRISTA and SEA HOLLY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The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native vegetal cells of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"Power Plants“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repair “burn-out” cells : disconnection of cells with the environment leading to the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acceleration of  the skin ageing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due to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URBAN AGGRESSIONS .</a:t>
            </a:r>
            <a:endParaRPr lang="en-US" altLang="fr-FR" sz="6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The cellular adaptation mechanisms are reactivated to provide a younger skin : </a:t>
            </a:r>
            <a:r>
              <a:rPr lang="en-US" altLang="fr-FR" sz="600" b="1" dirty="0" err="1">
                <a:solidFill>
                  <a:schemeClr val="bg1"/>
                </a:solidFill>
                <a:latin typeface="Century Gothic" pitchFamily="34" charset="0"/>
              </a:rPr>
              <a:t>tissular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repair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, cellular regeneration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&amp;                 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anti free-radical protection</a:t>
            </a:r>
            <a:r>
              <a:rPr lang="en-US" altLang="fr-FR" sz="600" b="1" baseline="30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" name="Text Box 131"/>
          <p:cNvSpPr txBox="1">
            <a:spLocks noChangeArrowheads="1"/>
          </p:cNvSpPr>
          <p:nvPr/>
        </p:nvSpPr>
        <p:spPr bwMode="auto">
          <a:xfrm>
            <a:off x="684756" y="4646091"/>
            <a:ext cx="383664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TWO COMPLEMENTARY TECHNOLOGIES:</a:t>
            </a:r>
          </a:p>
        </p:txBody>
      </p:sp>
      <p:sp>
        <p:nvSpPr>
          <p:cNvPr id="1037" name="Rectangle 140"/>
          <p:cNvSpPr>
            <a:spLocks noChangeArrowheads="1"/>
          </p:cNvSpPr>
          <p:nvPr/>
        </p:nvSpPr>
        <p:spPr bwMode="auto">
          <a:xfrm>
            <a:off x="2411193" y="4798754"/>
            <a:ext cx="497902" cy="21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altLang="fr-FR" sz="100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100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038" name="ZoneTexte 57"/>
          <p:cNvSpPr txBox="1">
            <a:spLocks noChangeArrowheads="1"/>
          </p:cNvSpPr>
          <p:nvPr/>
        </p:nvSpPr>
        <p:spPr bwMode="auto">
          <a:xfrm>
            <a:off x="2820704" y="4850389"/>
            <a:ext cx="2888955" cy="31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 The Powercell Skin Rehab night Serum: </a:t>
            </a:r>
          </a:p>
          <a:p>
            <a:pPr algn="ctr" eaLnBrk="1" hangingPunct="1"/>
            <a:r>
              <a:rPr lang="en-US" altLang="fr-FR" sz="800" b="1">
                <a:solidFill>
                  <a:schemeClr val="bg1"/>
                </a:solidFill>
                <a:latin typeface="Century Gothic" pitchFamily="34" charset="0"/>
              </a:rPr>
              <a:t>DETOX  &amp; REVITALIZE</a:t>
            </a:r>
          </a:p>
        </p:txBody>
      </p:sp>
      <p:sp>
        <p:nvSpPr>
          <p:cNvPr id="1039" name="Text Box 131"/>
          <p:cNvSpPr txBox="1">
            <a:spLocks noChangeArrowheads="1"/>
          </p:cNvSpPr>
          <p:nvPr/>
        </p:nvSpPr>
        <p:spPr bwMode="auto">
          <a:xfrm>
            <a:off x="990211" y="5868510"/>
            <a:ext cx="3043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  <p:pic>
        <p:nvPicPr>
          <p:cNvPr id="1040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2364199" y="4798753"/>
            <a:ext cx="153287" cy="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1" name="Connecteur droit 26"/>
          <p:cNvCxnSpPr>
            <a:cxnSpLocks noChangeShapeType="1"/>
          </p:cNvCxnSpPr>
          <p:nvPr/>
        </p:nvCxnSpPr>
        <p:spPr bwMode="auto">
          <a:xfrm flipH="1">
            <a:off x="2715528" y="6834996"/>
            <a:ext cx="0" cy="54666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2" name="Rectangle 1"/>
          <p:cNvSpPr>
            <a:spLocks noChangeArrowheads="1"/>
          </p:cNvSpPr>
          <p:nvPr/>
        </p:nvSpPr>
        <p:spPr bwMode="auto">
          <a:xfrm>
            <a:off x="-25735" y="7425439"/>
            <a:ext cx="3654271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Auto-evaluation on 52 women</a:t>
            </a:r>
            <a:r>
              <a:rPr lang="fr-FR" altLang="fr-FR" sz="40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In-vitro test on reconstructed skin </a:t>
            </a:r>
            <a:r>
              <a:rPr lang="fr-FR" altLang="fr-FR" sz="40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In-vivo test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Auto-Evaluation  on 53 women     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Vs Powercell serum 1</a:t>
            </a:r>
            <a:r>
              <a:rPr lang="en-US" altLang="fr-FR" sz="4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400">
                <a:solidFill>
                  <a:schemeClr val="bg1"/>
                </a:solidFill>
                <a:latin typeface="Century Gothic" pitchFamily="34" charset="0"/>
              </a:rPr>
              <a:t> generation				</a:t>
            </a:r>
            <a:endParaRPr lang="fr-FR" altLang="fr-FR" sz="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3" name="Rectangle 179"/>
          <p:cNvSpPr>
            <a:spLocks noChangeArrowheads="1"/>
          </p:cNvSpPr>
          <p:nvPr/>
        </p:nvSpPr>
        <p:spPr bwMode="auto">
          <a:xfrm>
            <a:off x="3070214" y="1293137"/>
            <a:ext cx="2740144" cy="87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u="sng">
                <a:solidFill>
                  <a:schemeClr val="bg1"/>
                </a:solidFill>
                <a:latin typeface="Century Gothic" pitchFamily="34" charset="0"/>
              </a:rPr>
              <a:t>NEW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NIGHT D-TOXER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THE 1</a:t>
            </a:r>
            <a:r>
              <a:rPr lang="en-US" altLang="fr-FR" sz="1300" baseline="3000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 NIGHT</a:t>
            </a:r>
          </a:p>
          <a:p>
            <a:pPr algn="ctr" eaLnBrk="1" hangingPunct="1"/>
            <a:r>
              <a:rPr lang="en-US" altLang="fr-FR" sz="1300">
                <a:solidFill>
                  <a:schemeClr val="bg1"/>
                </a:solidFill>
                <a:latin typeface="Century Gothic" pitchFamily="34" charset="0"/>
              </a:rPr>
              <a:t> MASK-IN-ESSENCE </a:t>
            </a:r>
          </a:p>
        </p:txBody>
      </p:sp>
      <p:pic>
        <p:nvPicPr>
          <p:cNvPr id="104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 b="20193"/>
          <a:stretch>
            <a:fillRect/>
          </a:stretch>
        </p:blipFill>
        <p:spPr bwMode="auto">
          <a:xfrm>
            <a:off x="990212" y="5282557"/>
            <a:ext cx="215944" cy="150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2596" r="17889" b="8324"/>
          <a:stretch>
            <a:fillRect/>
          </a:stretch>
        </p:blipFill>
        <p:spPr bwMode="auto">
          <a:xfrm>
            <a:off x="4146579" y="5285925"/>
            <a:ext cx="192448" cy="1470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6154" y="5276945"/>
            <a:ext cx="5164762" cy="642079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1047" name="fc1cbf32-cab9-4e9d-8260-bf034590a5e8" descr="BE629DD6-8207-48FE-8CFC-F7DB8B65C309@bew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0" y="165010"/>
            <a:ext cx="1979303" cy="5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ZoneTexte 57"/>
          <p:cNvSpPr txBox="1">
            <a:spLocks noChangeArrowheads="1"/>
          </p:cNvSpPr>
          <p:nvPr/>
        </p:nvSpPr>
        <p:spPr bwMode="auto">
          <a:xfrm>
            <a:off x="-158881" y="4850389"/>
            <a:ext cx="2874410" cy="31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>
                <a:solidFill>
                  <a:schemeClr val="bg1"/>
                </a:solidFill>
                <a:latin typeface="Century Gothic" pitchFamily="34" charset="0"/>
              </a:rPr>
              <a:t>The Powercell youth grafter Serum: </a:t>
            </a:r>
          </a:p>
          <a:p>
            <a:pPr algn="ctr" eaLnBrk="1" hangingPunct="1"/>
            <a:r>
              <a:rPr lang="en-US" altLang="fr-FR" sz="800" b="1">
                <a:solidFill>
                  <a:srgbClr val="FFFFFF"/>
                </a:solidFill>
                <a:latin typeface="Century Gothic" pitchFamily="34" charset="0"/>
              </a:rPr>
              <a:t>PROTECT  &amp; REPAIR</a:t>
            </a:r>
          </a:p>
        </p:txBody>
      </p:sp>
      <p:pic>
        <p:nvPicPr>
          <p:cNvPr id="1049" name="Picture 70" descr="D:\Utilisateurs\carole.vitel\Downloads\Reha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8" y="4798753"/>
            <a:ext cx="116364" cy="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97" y="4798754"/>
            <a:ext cx="248392" cy="2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1" name="Groupe 19"/>
          <p:cNvGrpSpPr>
            <a:grpSpLocks/>
          </p:cNvGrpSpPr>
          <p:nvPr/>
        </p:nvGrpSpPr>
        <p:grpSpPr bwMode="auto">
          <a:xfrm>
            <a:off x="-208112" y="6887754"/>
            <a:ext cx="2669654" cy="582088"/>
            <a:chOff x="-132832" y="5432432"/>
            <a:chExt cx="3885215" cy="925869"/>
          </a:xfrm>
        </p:grpSpPr>
        <p:sp>
          <p:nvSpPr>
            <p:cNvPr id="79" name="Rectangle 78"/>
            <p:cNvSpPr/>
            <p:nvPr/>
          </p:nvSpPr>
          <p:spPr>
            <a:xfrm>
              <a:off x="1018404" y="5502066"/>
              <a:ext cx="2041936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18404" y="5653831"/>
              <a:ext cx="1970289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8404" y="5805597"/>
              <a:ext cx="1768375" cy="105342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18404" y="5959147"/>
              <a:ext cx="1900270" cy="103557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99" name="ZoneTexte 3"/>
            <p:cNvSpPr txBox="1">
              <a:spLocks noChangeArrowheads="1"/>
            </p:cNvSpPr>
            <p:nvPr/>
          </p:nvSpPr>
          <p:spPr bwMode="auto">
            <a:xfrm>
              <a:off x="252238" y="5461790"/>
              <a:ext cx="8091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100" name="ZoneTexte 76"/>
            <p:cNvSpPr txBox="1">
              <a:spLocks noChangeArrowheads="1"/>
            </p:cNvSpPr>
            <p:nvPr/>
          </p:nvSpPr>
          <p:spPr bwMode="auto">
            <a:xfrm>
              <a:off x="-132832" y="5614188"/>
              <a:ext cx="1194263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101" name="ZoneTexte 77"/>
            <p:cNvSpPr txBox="1">
              <a:spLocks noChangeArrowheads="1"/>
            </p:cNvSpPr>
            <p:nvPr/>
          </p:nvSpPr>
          <p:spPr bwMode="auto">
            <a:xfrm>
              <a:off x="252238" y="5766590"/>
              <a:ext cx="8091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102" name="ZoneTexte 78"/>
            <p:cNvSpPr txBox="1">
              <a:spLocks noChangeArrowheads="1"/>
            </p:cNvSpPr>
            <p:nvPr/>
          </p:nvSpPr>
          <p:spPr bwMode="auto">
            <a:xfrm>
              <a:off x="-132832" y="5918989"/>
              <a:ext cx="119426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RADIANT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60340" y="5502066"/>
              <a:ext cx="361491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04" name="ZoneTexte 80"/>
            <p:cNvSpPr txBox="1">
              <a:spLocks noChangeArrowheads="1"/>
            </p:cNvSpPr>
            <p:nvPr/>
          </p:nvSpPr>
          <p:spPr bwMode="auto">
            <a:xfrm>
              <a:off x="2748259" y="5432432"/>
              <a:ext cx="417934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105" name="ZoneTexte 81"/>
            <p:cNvSpPr txBox="1">
              <a:spLocks noChangeArrowheads="1"/>
            </p:cNvSpPr>
            <p:nvPr/>
          </p:nvSpPr>
          <p:spPr bwMode="auto">
            <a:xfrm>
              <a:off x="2643958" y="5592994"/>
              <a:ext cx="425785" cy="36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96</a:t>
              </a:r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106" name="ZoneTexte 82"/>
            <p:cNvSpPr txBox="1">
              <a:spLocks noChangeArrowheads="1"/>
            </p:cNvSpPr>
            <p:nvPr/>
          </p:nvSpPr>
          <p:spPr bwMode="auto">
            <a:xfrm>
              <a:off x="2453271" y="5745085"/>
              <a:ext cx="391257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90%</a:t>
              </a:r>
            </a:p>
          </p:txBody>
        </p:sp>
        <p:sp>
          <p:nvSpPr>
            <p:cNvPr id="1107" name="ZoneTexte 83"/>
            <p:cNvSpPr txBox="1">
              <a:spLocks noChangeArrowheads="1"/>
            </p:cNvSpPr>
            <p:nvPr/>
          </p:nvSpPr>
          <p:spPr bwMode="auto">
            <a:xfrm>
              <a:off x="2548296" y="5896884"/>
              <a:ext cx="445367" cy="39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108" name="ZoneTexte 84"/>
            <p:cNvSpPr txBox="1">
              <a:spLocks noChangeArrowheads="1"/>
            </p:cNvSpPr>
            <p:nvPr/>
          </p:nvSpPr>
          <p:spPr bwMode="auto">
            <a:xfrm>
              <a:off x="2914756" y="5441382"/>
              <a:ext cx="69538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87064" y="5653831"/>
              <a:ext cx="434767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0" name="ZoneTexte 86"/>
            <p:cNvSpPr txBox="1">
              <a:spLocks noChangeArrowheads="1"/>
            </p:cNvSpPr>
            <p:nvPr/>
          </p:nvSpPr>
          <p:spPr bwMode="auto">
            <a:xfrm>
              <a:off x="2966574" y="5592994"/>
              <a:ext cx="5682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</a:t>
              </a:r>
              <a:r>
                <a:rPr lang="fr-FR" altLang="fr-FR" sz="400" b="1">
                  <a:latin typeface="Century Gothic" pitchFamily="34" charset="0"/>
                </a:rPr>
                <a:t>%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72123" y="5805597"/>
              <a:ext cx="652964" cy="105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23559" y="5959147"/>
              <a:ext cx="501528" cy="1035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3" name="ZoneTexte 89"/>
            <p:cNvSpPr txBox="1">
              <a:spLocks noChangeArrowheads="1"/>
            </p:cNvSpPr>
            <p:nvPr/>
          </p:nvSpPr>
          <p:spPr bwMode="auto">
            <a:xfrm>
              <a:off x="2956939" y="5748847"/>
              <a:ext cx="568291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sp>
          <p:nvSpPr>
            <p:cNvPr id="1114" name="ZoneTexte 90"/>
            <p:cNvSpPr txBox="1">
              <a:spLocks noChangeArrowheads="1"/>
            </p:cNvSpPr>
            <p:nvPr/>
          </p:nvSpPr>
          <p:spPr bwMode="auto">
            <a:xfrm>
              <a:off x="2987818" y="5901091"/>
              <a:ext cx="504782" cy="26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05" name="Connecteur droit 104"/>
            <p:cNvCxnSpPr/>
            <p:nvPr/>
          </p:nvCxnSpPr>
          <p:spPr>
            <a:xfrm>
              <a:off x="1018404" y="6112698"/>
              <a:ext cx="1905156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4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2917046" y="6112698"/>
              <a:ext cx="5080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8" name="ZoneTexte 97"/>
            <p:cNvSpPr txBox="1">
              <a:spLocks noChangeArrowheads="1"/>
            </p:cNvSpPr>
            <p:nvPr/>
          </p:nvSpPr>
          <p:spPr bwMode="auto">
            <a:xfrm>
              <a:off x="3117631" y="6113527"/>
              <a:ext cx="634752" cy="24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09" name="Connecteur droit 108"/>
            <p:cNvCxnSpPr/>
            <p:nvPr/>
          </p:nvCxnSpPr>
          <p:spPr>
            <a:xfrm flipV="1">
              <a:off x="2917046" y="6109127"/>
              <a:ext cx="0" cy="46422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3425088" y="6109127"/>
              <a:ext cx="0" cy="464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9"/>
          <p:cNvGrpSpPr>
            <a:grpSpLocks/>
          </p:cNvGrpSpPr>
          <p:nvPr/>
        </p:nvGrpSpPr>
        <p:grpSpPr bwMode="auto">
          <a:xfrm>
            <a:off x="2737906" y="6898978"/>
            <a:ext cx="2620423" cy="571046"/>
            <a:chOff x="-164133" y="5449061"/>
            <a:chExt cx="3814672" cy="909585"/>
          </a:xfrm>
        </p:grpSpPr>
        <p:sp>
          <p:nvSpPr>
            <p:cNvPr id="113" name="Rectangle 112"/>
            <p:cNvSpPr/>
            <p:nvPr/>
          </p:nvSpPr>
          <p:spPr>
            <a:xfrm>
              <a:off x="1018383" y="5500913"/>
              <a:ext cx="2042527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18383" y="5654680"/>
              <a:ext cx="2405751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18383" y="5806658"/>
              <a:ext cx="2040898" cy="112644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18383" y="5958637"/>
              <a:ext cx="1899192" cy="103703"/>
            </a:xfrm>
            <a:prstGeom prst="rect">
              <a:avLst/>
            </a:prstGeom>
            <a:solidFill>
              <a:srgbClr val="008200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0" name="ZoneTexte 3"/>
            <p:cNvSpPr txBox="1">
              <a:spLocks noChangeArrowheads="1"/>
            </p:cNvSpPr>
            <p:nvPr/>
          </p:nvSpPr>
          <p:spPr bwMode="auto">
            <a:xfrm>
              <a:off x="252240" y="5461789"/>
              <a:ext cx="809191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SMOOTHER</a:t>
              </a:r>
            </a:p>
          </p:txBody>
        </p:sp>
        <p:sp>
          <p:nvSpPr>
            <p:cNvPr id="1081" name="ZoneTexte 76"/>
            <p:cNvSpPr txBox="1">
              <a:spLocks noChangeArrowheads="1"/>
            </p:cNvSpPr>
            <p:nvPr/>
          </p:nvSpPr>
          <p:spPr bwMode="auto">
            <a:xfrm>
              <a:off x="-147848" y="5614189"/>
              <a:ext cx="1209279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REFINED</a:t>
              </a:r>
            </a:p>
          </p:txBody>
        </p:sp>
        <p:sp>
          <p:nvSpPr>
            <p:cNvPr id="1082" name="ZoneTexte 77"/>
            <p:cNvSpPr txBox="1">
              <a:spLocks noChangeArrowheads="1"/>
            </p:cNvSpPr>
            <p:nvPr/>
          </p:nvSpPr>
          <p:spPr bwMode="auto">
            <a:xfrm>
              <a:off x="252240" y="5766590"/>
              <a:ext cx="809191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FIRMER</a:t>
              </a:r>
            </a:p>
          </p:txBody>
        </p:sp>
        <p:sp>
          <p:nvSpPr>
            <p:cNvPr id="1083" name="ZoneTexte 78"/>
            <p:cNvSpPr txBox="1">
              <a:spLocks noChangeArrowheads="1"/>
            </p:cNvSpPr>
            <p:nvPr/>
          </p:nvSpPr>
          <p:spPr bwMode="auto">
            <a:xfrm>
              <a:off x="-164133" y="5918989"/>
              <a:ext cx="1225563" cy="26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fr-FR" altLang="fr-FR" sz="500">
                  <a:solidFill>
                    <a:schemeClr val="bg1"/>
                  </a:solidFill>
                  <a:latin typeface="Century Gothic" pitchFamily="34" charset="0"/>
                </a:rPr>
                <a:t>MORE PLUMPED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34849" y="5508065"/>
              <a:ext cx="386027" cy="1037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5" name="ZoneTexte 80"/>
            <p:cNvSpPr txBox="1">
              <a:spLocks noChangeArrowheads="1"/>
            </p:cNvSpPr>
            <p:nvPr/>
          </p:nvSpPr>
          <p:spPr bwMode="auto">
            <a:xfrm>
              <a:off x="2690152" y="5449061"/>
              <a:ext cx="417935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6" name="ZoneTexte 82"/>
            <p:cNvSpPr txBox="1">
              <a:spLocks noChangeArrowheads="1"/>
            </p:cNvSpPr>
            <p:nvPr/>
          </p:nvSpPr>
          <p:spPr bwMode="auto">
            <a:xfrm>
              <a:off x="2690152" y="5732853"/>
              <a:ext cx="391257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98%</a:t>
              </a:r>
            </a:p>
          </p:txBody>
        </p:sp>
        <p:sp>
          <p:nvSpPr>
            <p:cNvPr id="1087" name="ZoneTexte 83"/>
            <p:cNvSpPr txBox="1">
              <a:spLocks noChangeArrowheads="1"/>
            </p:cNvSpPr>
            <p:nvPr/>
          </p:nvSpPr>
          <p:spPr bwMode="auto">
            <a:xfrm>
              <a:off x="2394649" y="5895121"/>
              <a:ext cx="445370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solidFill>
                    <a:schemeClr val="bg1"/>
                  </a:solidFill>
                  <a:latin typeface="Century Gothic" pitchFamily="34" charset="0"/>
                </a:rPr>
                <a:t>94%</a:t>
              </a:r>
            </a:p>
          </p:txBody>
        </p:sp>
        <p:sp>
          <p:nvSpPr>
            <p:cNvPr id="1088" name="ZoneTexte 84"/>
            <p:cNvSpPr txBox="1">
              <a:spLocks noChangeArrowheads="1"/>
            </p:cNvSpPr>
            <p:nvPr/>
          </p:nvSpPr>
          <p:spPr bwMode="auto">
            <a:xfrm>
              <a:off x="3009780" y="5852723"/>
              <a:ext cx="493018" cy="3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500" b="1">
                  <a:latin typeface="Century Gothic" pitchFamily="34" charset="0"/>
                </a:rPr>
                <a:t>100%</a:t>
              </a:r>
            </a:p>
          </p:txBody>
        </p:sp>
        <p:cxnSp>
          <p:nvCxnSpPr>
            <p:cNvPr id="133" name="Connecteur droit 132"/>
            <p:cNvCxnSpPr/>
            <p:nvPr/>
          </p:nvCxnSpPr>
          <p:spPr>
            <a:xfrm>
              <a:off x="1018383" y="6112404"/>
              <a:ext cx="1905707" cy="0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ZoneTexte 94"/>
            <p:cNvSpPr txBox="1">
              <a:spLocks noChangeArrowheads="1"/>
            </p:cNvSpPr>
            <p:nvPr/>
          </p:nvSpPr>
          <p:spPr bwMode="auto">
            <a:xfrm>
              <a:off x="2556496" y="6113527"/>
              <a:ext cx="634752" cy="24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5 DAYS</a:t>
              </a:r>
            </a:p>
          </p:txBody>
        </p:sp>
        <p:cxnSp>
          <p:nvCxnSpPr>
            <p:cNvPr id="135" name="Connecteur droit 134"/>
            <p:cNvCxnSpPr/>
            <p:nvPr/>
          </p:nvCxnSpPr>
          <p:spPr>
            <a:xfrm>
              <a:off x="2915945" y="6112404"/>
              <a:ext cx="5081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2" name="ZoneTexte 97"/>
            <p:cNvSpPr txBox="1">
              <a:spLocks noChangeArrowheads="1"/>
            </p:cNvSpPr>
            <p:nvPr/>
          </p:nvSpPr>
          <p:spPr bwMode="auto">
            <a:xfrm>
              <a:off x="3015787" y="6113527"/>
              <a:ext cx="634752" cy="24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altLang="fr-FR" sz="400" b="1">
                  <a:solidFill>
                    <a:schemeClr val="bg1"/>
                  </a:solidFill>
                  <a:latin typeface="Century Gothic" pitchFamily="34" charset="0"/>
                </a:rPr>
                <a:t>1 MONTH</a:t>
              </a:r>
            </a:p>
          </p:txBody>
        </p:sp>
        <p:cxnSp>
          <p:nvCxnSpPr>
            <p:cNvPr id="137" name="Connecteur droit 136"/>
            <p:cNvCxnSpPr/>
            <p:nvPr/>
          </p:nvCxnSpPr>
          <p:spPr>
            <a:xfrm flipV="1">
              <a:off x="2915945" y="6108828"/>
              <a:ext cx="0" cy="46488"/>
            </a:xfrm>
            <a:prstGeom prst="line">
              <a:avLst/>
            </a:prstGeom>
            <a:ln>
              <a:solidFill>
                <a:srgbClr val="00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V="1">
              <a:off x="3424134" y="6108828"/>
              <a:ext cx="0" cy="464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3" name="ZoneTexte 84"/>
          <p:cNvSpPr txBox="1">
            <a:spLocks noChangeArrowheads="1"/>
          </p:cNvSpPr>
          <p:nvPr/>
        </p:nvSpPr>
        <p:spPr bwMode="auto">
          <a:xfrm>
            <a:off x="4921965" y="6994393"/>
            <a:ext cx="353567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solidFill>
                  <a:schemeClr val="bg1"/>
                </a:solidFill>
                <a:latin typeface="Century Gothic" pitchFamily="34" charset="0"/>
              </a:rPr>
              <a:t>100%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951056" y="7121237"/>
            <a:ext cx="246154" cy="75209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55" name="Connecteur droit 25"/>
          <p:cNvCxnSpPr>
            <a:cxnSpLocks noChangeShapeType="1"/>
          </p:cNvCxnSpPr>
          <p:nvPr/>
        </p:nvCxnSpPr>
        <p:spPr bwMode="auto">
          <a:xfrm>
            <a:off x="177903" y="3780632"/>
            <a:ext cx="299413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6" name="ZoneTexte 10"/>
          <p:cNvSpPr txBox="1">
            <a:spLocks noChangeArrowheads="1"/>
          </p:cNvSpPr>
          <p:nvPr/>
        </p:nvSpPr>
        <p:spPr bwMode="auto">
          <a:xfrm>
            <a:off x="127553" y="3596539"/>
            <a:ext cx="3881404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b="1">
                <a:solidFill>
                  <a:schemeClr val="bg1"/>
                </a:solidFill>
                <a:latin typeface="Century Gothic" pitchFamily="34" charset="0"/>
              </a:rPr>
              <a:t>IT’S SLEEP QUALITY NOT JUST QUANTITY THAT BOOST SKIN’S YOUTH</a:t>
            </a:r>
          </a:p>
        </p:txBody>
      </p:sp>
      <p:sp>
        <p:nvSpPr>
          <p:cNvPr id="1057" name="ZoneTexte 142"/>
          <p:cNvSpPr txBox="1">
            <a:spLocks noChangeArrowheads="1"/>
          </p:cNvSpPr>
          <p:nvPr/>
        </p:nvSpPr>
        <p:spPr bwMode="auto">
          <a:xfrm>
            <a:off x="1852870" y="7337883"/>
            <a:ext cx="152168" cy="1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300" b="1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fr-FR" altLang="fr-FR" sz="1000"/>
          </a:p>
        </p:txBody>
      </p:sp>
      <p:pic>
        <p:nvPicPr>
          <p:cNvPr id="1058" name="Picture 69" descr="G:\DPLI_HELENA_RUBINSTEIN_POWER_Beauty\Service\3. Brand\Retail Design\CHARTE GRAPHIQUE\1_ Graphic rules\05-LACLINIC LOGOTYPES\JPEG HD\Logo HR square\Logo HR squa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5" y="-5613"/>
            <a:ext cx="830212" cy="8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ZoneTexte 92"/>
          <p:cNvSpPr txBox="1">
            <a:spLocks noChangeArrowheads="1"/>
          </p:cNvSpPr>
          <p:nvPr/>
        </p:nvSpPr>
        <p:spPr bwMode="auto">
          <a:xfrm rot="-448285">
            <a:off x="4505740" y="2766271"/>
            <a:ext cx="886155" cy="2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7833" y="827294"/>
            <a:ext cx="5350496" cy="0"/>
          </a:xfrm>
          <a:prstGeom prst="line">
            <a:avLst/>
          </a:prstGeom>
          <a:noFill/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lIns="64566" tIns="32283" rIns="64566" bIns="32283"/>
          <a:lstStyle/>
          <a:p>
            <a:pPr>
              <a:defRPr/>
            </a:pPr>
            <a:endParaRPr lang="fr-FR" sz="1300" dirty="0">
              <a:ea typeface="+mn-ea"/>
            </a:endParaRPr>
          </a:p>
        </p:txBody>
      </p:sp>
      <p:sp>
        <p:nvSpPr>
          <p:cNvPr id="1069" name="Rectangle 78"/>
          <p:cNvSpPr>
            <a:spLocks noChangeArrowheads="1"/>
          </p:cNvSpPr>
          <p:nvPr/>
        </p:nvSpPr>
        <p:spPr bwMode="auto">
          <a:xfrm>
            <a:off x="177903" y="3831146"/>
            <a:ext cx="29437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STRESS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: prevents body and mind from reaching deep sleep</a:t>
            </a:r>
          </a:p>
          <a:p>
            <a:pPr algn="just" eaLnBrk="1" hangingPunct="1">
              <a:defRPr/>
            </a:pPr>
            <a:endParaRPr lang="en-US" altLang="fr-FR" sz="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INDOOR POLLUTION: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affects the quality of your sleep</a:t>
            </a:r>
          </a:p>
          <a:p>
            <a:pPr marL="121061" indent="-121061" algn="just" eaLnBrk="1" hangingPunct="1">
              <a:buFontTx/>
              <a:buChar char="-"/>
              <a:defRPr/>
            </a:pPr>
            <a:endParaRPr lang="en-US" altLang="fr-FR" sz="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- ELECTROMAGNETIC POLLUTION: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home devices disturb deep sleep</a:t>
            </a:r>
          </a:p>
          <a:p>
            <a:pPr algn="just" eaLnBrk="1" hangingPunct="1">
              <a:defRPr/>
            </a:pPr>
            <a:endParaRPr lang="en-US" altLang="fr-FR" sz="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 Development of free radicals that affect cells, leading to cellular burn-out and disturbing the cell regeneration during the night</a:t>
            </a:r>
            <a:endParaRPr lang="en-US" altLang="fr-FR" sz="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769797" y="7213283"/>
            <a:ext cx="431889" cy="684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3" name="ZoneTexte 9"/>
          <p:cNvSpPr txBox="1">
            <a:spLocks noChangeArrowheads="1"/>
          </p:cNvSpPr>
          <p:nvPr/>
        </p:nvSpPr>
        <p:spPr bwMode="auto">
          <a:xfrm>
            <a:off x="-250629" y="6210877"/>
            <a:ext cx="2813990" cy="2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7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+</a:t>
            </a:r>
            <a:r>
              <a:rPr lang="en-US" altLang="fr-FR" sz="6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Vitamin E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to reinforce the anti-oxidant power of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the sea holly.</a:t>
            </a:r>
          </a:p>
        </p:txBody>
      </p:sp>
      <p:sp>
        <p:nvSpPr>
          <p:cNvPr id="1072" name="ZoneTexte 10"/>
          <p:cNvSpPr txBox="1">
            <a:spLocks noChangeArrowheads="1"/>
          </p:cNvSpPr>
          <p:nvPr/>
        </p:nvSpPr>
        <p:spPr bwMode="auto">
          <a:xfrm>
            <a:off x="2918046" y="6057093"/>
            <a:ext cx="2638325" cy="4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7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150 MILLION NATIVE VEGETAL CELLS</a:t>
            </a:r>
            <a:endParaRPr lang="en-US" altLang="fr-FR" sz="700" b="1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b="1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(+ X2,5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concentrated </a:t>
            </a:r>
            <a:r>
              <a:rPr lang="en-US" altLang="fr-FR" sz="5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to match with 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specifics night skin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needs:</a:t>
            </a:r>
            <a:endParaRPr lang="en-US" altLang="fr-FR" sz="600" dirty="0">
              <a:solidFill>
                <a:srgbClr val="FFFFFF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o restore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the skin signs of good sleep </a:t>
            </a:r>
            <a:r>
              <a:rPr lang="en-US" altLang="fr-FR" sz="600" dirty="0">
                <a:solidFill>
                  <a:srgbClr val="FFFFFF"/>
                </a:solidFill>
                <a:latin typeface="Century Gothic" pitchFamily="34" charset="0"/>
                <a:ea typeface="Microsoft YaHei" pitchFamily="34" charset="-122"/>
              </a:rPr>
              <a:t>quality.</a:t>
            </a:r>
          </a:p>
        </p:txBody>
      </p:sp>
      <p:cxnSp>
        <p:nvCxnSpPr>
          <p:cNvPr id="1065" name="Connecteur droit 25"/>
          <p:cNvCxnSpPr>
            <a:cxnSpLocks noChangeShapeType="1"/>
          </p:cNvCxnSpPr>
          <p:nvPr/>
        </p:nvCxnSpPr>
        <p:spPr bwMode="auto">
          <a:xfrm>
            <a:off x="76084" y="4798753"/>
            <a:ext cx="517707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ZoneTexte 1"/>
          <p:cNvSpPr txBox="1">
            <a:spLocks noChangeArrowheads="1"/>
          </p:cNvSpPr>
          <p:nvPr/>
        </p:nvSpPr>
        <p:spPr bwMode="auto">
          <a:xfrm>
            <a:off x="754127" y="6774381"/>
            <a:ext cx="1928954" cy="1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The Powercell youth grafter</a:t>
            </a:r>
            <a:r>
              <a:rPr lang="en-US" altLang="fr-FR" sz="600" baseline="3000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fr-FR" altLang="fr-FR" sz="1100">
              <a:solidFill>
                <a:schemeClr val="bg1"/>
              </a:solidFill>
            </a:endParaRPr>
          </a:p>
        </p:txBody>
      </p:sp>
      <p:sp>
        <p:nvSpPr>
          <p:cNvPr id="1067" name="ZoneTexte 103"/>
          <p:cNvSpPr txBox="1">
            <a:spLocks noChangeArrowheads="1"/>
          </p:cNvSpPr>
          <p:nvPr/>
        </p:nvSpPr>
        <p:spPr bwMode="auto">
          <a:xfrm>
            <a:off x="3730355" y="6774381"/>
            <a:ext cx="1775667" cy="1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The Powercell Skin Rehab</a:t>
            </a:r>
            <a:r>
              <a:rPr lang="en-US" altLang="fr-FR" sz="600" baseline="30000">
                <a:solidFill>
                  <a:srgbClr val="FFFFFF"/>
                </a:solidFill>
                <a:latin typeface="Century Gothic" pitchFamily="34" charset="0"/>
              </a:rPr>
              <a:t>4</a:t>
            </a:r>
            <a:endParaRPr lang="fr-FR" altLang="fr-FR" sz="1100" baseline="30000">
              <a:solidFill>
                <a:schemeClr val="bg1"/>
              </a:solidFill>
            </a:endParaRPr>
          </a:p>
        </p:txBody>
      </p:sp>
      <p:pic>
        <p:nvPicPr>
          <p:cNvPr id="1068" name="Picture 1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92" y="4951416"/>
            <a:ext cx="326714" cy="37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90"/>
          <p:cNvSpPr txBox="1">
            <a:spLocks noChangeArrowheads="1"/>
          </p:cNvSpPr>
          <p:nvPr/>
        </p:nvSpPr>
        <p:spPr bwMode="auto">
          <a:xfrm>
            <a:off x="4925321" y="7173996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sp>
        <p:nvSpPr>
          <p:cNvPr id="1070" name="ZoneTexte 90"/>
          <p:cNvSpPr txBox="1">
            <a:spLocks noChangeArrowheads="1"/>
          </p:cNvSpPr>
          <p:nvPr/>
        </p:nvSpPr>
        <p:spPr bwMode="auto">
          <a:xfrm>
            <a:off x="4930916" y="7087562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sp>
        <p:nvSpPr>
          <p:cNvPr id="1071" name="ZoneTexte 90"/>
          <p:cNvSpPr txBox="1">
            <a:spLocks noChangeArrowheads="1"/>
          </p:cNvSpPr>
          <p:nvPr/>
        </p:nvSpPr>
        <p:spPr bwMode="auto">
          <a:xfrm>
            <a:off x="4920846" y="6897857"/>
            <a:ext cx="346854" cy="1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500" b="1">
                <a:latin typeface="Century Gothic" pitchFamily="34" charset="0"/>
              </a:rPr>
              <a:t>100%</a:t>
            </a:r>
          </a:p>
        </p:txBody>
      </p:sp>
      <p:cxnSp>
        <p:nvCxnSpPr>
          <p:cNvPr id="5" name="Connecteur droit 25"/>
          <p:cNvCxnSpPr>
            <a:cxnSpLocks noChangeShapeType="1"/>
          </p:cNvCxnSpPr>
          <p:nvPr/>
        </p:nvCxnSpPr>
        <p:spPr bwMode="auto">
          <a:xfrm>
            <a:off x="76084" y="6733970"/>
            <a:ext cx="517707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3" name="ZoneTexte 92"/>
          <p:cNvSpPr txBox="1">
            <a:spLocks noChangeArrowheads="1"/>
          </p:cNvSpPr>
          <p:nvPr/>
        </p:nvSpPr>
        <p:spPr bwMode="auto">
          <a:xfrm rot="-448285">
            <a:off x="2911332" y="4924613"/>
            <a:ext cx="402798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800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11" name="Text Box 131"/>
          <p:cNvSpPr txBox="1">
            <a:spLocks noChangeArrowheads="1"/>
          </p:cNvSpPr>
          <p:nvPr/>
        </p:nvSpPr>
        <p:spPr bwMode="auto">
          <a:xfrm>
            <a:off x="-278602" y="5976271"/>
            <a:ext cx="29393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en-US" altLang="fr-FR" sz="600" dirty="0">
              <a:solidFill>
                <a:schemeClr val="bg1"/>
              </a:solidFill>
              <a:latin typeface="Century Gothic" pitchFamily="34" charset="0"/>
              <a:ea typeface="Microsoft YaHei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X9 STRONGER ANTI-FREE RADICAL POWERS</a:t>
            </a:r>
            <a:r>
              <a:rPr lang="en-US" altLang="fr-FR" sz="700" b="1" baseline="300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5</a:t>
            </a:r>
            <a:r>
              <a:rPr lang="en-US" altLang="fr-FR" sz="7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</a:p>
        </p:txBody>
      </p:sp>
      <p:sp>
        <p:nvSpPr>
          <p:cNvPr id="1075" name="Text Box 131"/>
          <p:cNvSpPr txBox="1">
            <a:spLocks noChangeArrowheads="1"/>
          </p:cNvSpPr>
          <p:nvPr/>
        </p:nvSpPr>
        <p:spPr bwMode="auto">
          <a:xfrm>
            <a:off x="4086159" y="5868510"/>
            <a:ext cx="3043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300" b="1">
                <a:solidFill>
                  <a:schemeClr val="bg1"/>
                </a:solidFill>
                <a:latin typeface="Century Gothic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" y="0"/>
            <a:ext cx="5332594" cy="75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8" y="3424216"/>
            <a:ext cx="326714" cy="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ZoneTexte 16"/>
          <p:cNvSpPr txBox="1">
            <a:spLocks noChangeArrowheads="1"/>
          </p:cNvSpPr>
          <p:nvPr/>
        </p:nvSpPr>
        <p:spPr bwMode="auto">
          <a:xfrm>
            <a:off x="4086159" y="993426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052" name="ZoneTexte 33"/>
          <p:cNvSpPr txBox="1">
            <a:spLocks noChangeArrowheads="1"/>
          </p:cNvSpPr>
          <p:nvPr/>
        </p:nvSpPr>
        <p:spPr bwMode="auto">
          <a:xfrm>
            <a:off x="4086159" y="484927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2053" name="ZoneTexte 14"/>
          <p:cNvSpPr txBox="1">
            <a:spLocks noChangeArrowheads="1"/>
          </p:cNvSpPr>
          <p:nvPr/>
        </p:nvSpPr>
        <p:spPr bwMode="auto">
          <a:xfrm>
            <a:off x="4420513" y="583708"/>
            <a:ext cx="631243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Welcome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4" name="ZoneTexte 18"/>
          <p:cNvSpPr txBox="1">
            <a:spLocks noChangeArrowheads="1"/>
          </p:cNvSpPr>
          <p:nvPr/>
        </p:nvSpPr>
        <p:spPr bwMode="auto">
          <a:xfrm>
            <a:off x="4238327" y="1067513"/>
            <a:ext cx="1075246" cy="2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Focus in the mirror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5" name="ZoneTexte 11"/>
          <p:cNvSpPr txBox="1">
            <a:spLocks noChangeArrowheads="1"/>
          </p:cNvSpPr>
          <p:nvPr/>
        </p:nvSpPr>
        <p:spPr bwMode="auto">
          <a:xfrm>
            <a:off x="4086159" y="1350386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2056" name="ZoneTexte 19"/>
          <p:cNvSpPr txBox="1">
            <a:spLocks noChangeArrowheads="1"/>
          </p:cNvSpPr>
          <p:nvPr/>
        </p:nvSpPr>
        <p:spPr bwMode="auto">
          <a:xfrm>
            <a:off x="4553217" y="1413247"/>
            <a:ext cx="395601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800">
                <a:solidFill>
                  <a:srgbClr val="FFFFFF"/>
                </a:solidFill>
                <a:latin typeface="Century Gothic" pitchFamily="34" charset="0"/>
              </a:rPr>
              <a:t>Treat</a:t>
            </a:r>
          </a:p>
        </p:txBody>
      </p:sp>
      <p:sp>
        <p:nvSpPr>
          <p:cNvPr id="2057" name="ZoneTexte 22"/>
          <p:cNvSpPr txBox="1">
            <a:spLocks noChangeArrowheads="1"/>
          </p:cNvSpPr>
          <p:nvPr/>
        </p:nvSpPr>
        <p:spPr bwMode="auto">
          <a:xfrm>
            <a:off x="4086159" y="5932494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058" name="ZoneTexte 24"/>
          <p:cNvSpPr txBox="1">
            <a:spLocks noChangeArrowheads="1"/>
          </p:cNvSpPr>
          <p:nvPr/>
        </p:nvSpPr>
        <p:spPr bwMode="auto">
          <a:xfrm>
            <a:off x="4455145" y="6031275"/>
            <a:ext cx="594373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Enhance</a:t>
            </a:r>
            <a:endParaRPr lang="fr-FR" altLang="fr-FR" sz="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59" name="ZoneTexte 26"/>
          <p:cNvSpPr txBox="1">
            <a:spLocks noChangeArrowheads="1"/>
          </p:cNvSpPr>
          <p:nvPr/>
        </p:nvSpPr>
        <p:spPr bwMode="auto">
          <a:xfrm>
            <a:off x="4034690" y="6544264"/>
            <a:ext cx="444197" cy="2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 5</a:t>
            </a:r>
          </a:p>
        </p:txBody>
      </p:sp>
      <p:sp>
        <p:nvSpPr>
          <p:cNvPr id="2060" name="ZoneTexte 28"/>
          <p:cNvSpPr txBox="1">
            <a:spLocks noChangeArrowheads="1"/>
          </p:cNvSpPr>
          <p:nvPr/>
        </p:nvSpPr>
        <p:spPr bwMode="auto">
          <a:xfrm>
            <a:off x="4200285" y="6474669"/>
            <a:ext cx="1154687" cy="3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fr-FR" sz="800">
                <a:solidFill>
                  <a:srgbClr val="FFFFFF"/>
                </a:solidFill>
                <a:latin typeface="Century Gothic" pitchFamily="34" charset="0"/>
              </a:rPr>
              <a:t>30’ protocol application</a:t>
            </a:r>
          </a:p>
        </p:txBody>
      </p:sp>
      <p:sp>
        <p:nvSpPr>
          <p:cNvPr id="2061" name="ZoneTexte 30"/>
          <p:cNvSpPr txBox="1">
            <a:spLocks noChangeArrowheads="1"/>
          </p:cNvSpPr>
          <p:nvPr/>
        </p:nvSpPr>
        <p:spPr bwMode="auto">
          <a:xfrm>
            <a:off x="4098468" y="7001129"/>
            <a:ext cx="444196" cy="2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FFFFFF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2062" name="ZoneTexte 32"/>
          <p:cNvSpPr txBox="1">
            <a:spLocks noChangeArrowheads="1"/>
          </p:cNvSpPr>
          <p:nvPr/>
        </p:nvSpPr>
        <p:spPr bwMode="auto">
          <a:xfrm>
            <a:off x="4475542" y="7101032"/>
            <a:ext cx="504605" cy="1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altLang="fr-FR" sz="800">
                <a:solidFill>
                  <a:srgbClr val="FFFFFF"/>
                </a:solidFill>
                <a:latin typeface="Century Gothic" pitchFamily="34" charset="0"/>
              </a:rPr>
              <a:t>Finalize</a:t>
            </a:r>
          </a:p>
        </p:txBody>
      </p:sp>
      <p:sp>
        <p:nvSpPr>
          <p:cNvPr id="2063" name="ZoneTexte 14"/>
          <p:cNvSpPr txBox="1">
            <a:spLocks noChangeArrowheads="1"/>
          </p:cNvSpPr>
          <p:nvPr/>
        </p:nvSpPr>
        <p:spPr bwMode="auto">
          <a:xfrm>
            <a:off x="3600564" y="63984"/>
            <a:ext cx="1754408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FFFF"/>
                </a:solidFill>
                <a:latin typeface="Century Gothic" pitchFamily="34" charset="0"/>
              </a:rPr>
              <a:t>SALES SCENARIO</a:t>
            </a:r>
            <a:endParaRPr lang="fr-FR" altLang="fr-FR" sz="13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4" name="Arrondir un rectangle avec un coin diagonal 25"/>
          <p:cNvSpPr>
            <a:spLocks noChangeArrowheads="1"/>
          </p:cNvSpPr>
          <p:nvPr/>
        </p:nvSpPr>
        <p:spPr bwMode="auto">
          <a:xfrm>
            <a:off x="62657" y="6664374"/>
            <a:ext cx="3921684" cy="459108"/>
          </a:xfrm>
          <a:custGeom>
            <a:avLst/>
            <a:gdLst>
              <a:gd name="T0" fmla="*/ 2147483647 w 4714886"/>
              <a:gd name="T1" fmla="*/ 1 h 1262063"/>
              <a:gd name="T2" fmla="*/ 2147483647 w 4714886"/>
              <a:gd name="T3" fmla="*/ 1 h 1262063"/>
              <a:gd name="T4" fmla="*/ 0 w 4714886"/>
              <a:gd name="T5" fmla="*/ 1 h 1262063"/>
              <a:gd name="T6" fmla="*/ 2147483647 w 4714886"/>
              <a:gd name="T7" fmla="*/ 0 h 1262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1609 w 4714886"/>
              <a:gd name="T13" fmla="*/ 61610 h 1262063"/>
              <a:gd name="T14" fmla="*/ 4653277 w 4714886"/>
              <a:gd name="T15" fmla="*/ 1200453 h 1262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262063">
                <a:moveTo>
                  <a:pt x="210348" y="0"/>
                </a:moveTo>
                <a:lnTo>
                  <a:pt x="4714886" y="0"/>
                </a:lnTo>
                <a:lnTo>
                  <a:pt x="4714886" y="1051715"/>
                </a:lnTo>
                <a:cubicBezTo>
                  <a:pt x="4714886" y="1167886"/>
                  <a:pt x="4620709" y="1262062"/>
                  <a:pt x="4504538" y="1262063"/>
                </a:cubicBezTo>
                <a:lnTo>
                  <a:pt x="0" y="1262063"/>
                </a:lnTo>
                <a:lnTo>
                  <a:pt x="0" y="210348"/>
                </a:lnTo>
                <a:cubicBezTo>
                  <a:pt x="0" y="94176"/>
                  <a:pt x="94176" y="0"/>
                  <a:pt x="210347" y="0"/>
                </a:cubicBezTo>
                <a:lnTo>
                  <a:pt x="21034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“If you have a few moments,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I would be delighted to offer you a 30’ protocol application.”</a:t>
            </a:r>
            <a:endParaRPr lang="fr-FR" altLang="fr-FR" sz="6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65" name="Arrondir un rectangle avec un coin diagonal 29"/>
          <p:cNvSpPr>
            <a:spLocks noChangeArrowheads="1"/>
          </p:cNvSpPr>
          <p:nvPr/>
        </p:nvSpPr>
        <p:spPr bwMode="auto">
          <a:xfrm>
            <a:off x="25735" y="7230122"/>
            <a:ext cx="3958607" cy="369307"/>
          </a:xfrm>
          <a:custGeom>
            <a:avLst/>
            <a:gdLst>
              <a:gd name="T0" fmla="*/ 2147483647 w 4714886"/>
              <a:gd name="T1" fmla="*/ 1 h 904880"/>
              <a:gd name="T2" fmla="*/ 2147483647 w 4714886"/>
              <a:gd name="T3" fmla="*/ 1 h 904880"/>
              <a:gd name="T4" fmla="*/ 0 w 4714886"/>
              <a:gd name="T5" fmla="*/ 1 h 904880"/>
              <a:gd name="T6" fmla="*/ 2147483647 w 4714886"/>
              <a:gd name="T7" fmla="*/ 0 h 9048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4173 w 4714886"/>
              <a:gd name="T13" fmla="*/ 44173 h 904880"/>
              <a:gd name="T14" fmla="*/ 4670713 w 4714886"/>
              <a:gd name="T15" fmla="*/ 860707 h 904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904880">
                <a:moveTo>
                  <a:pt x="150816" y="0"/>
                </a:moveTo>
                <a:lnTo>
                  <a:pt x="4714886" y="0"/>
                </a:lnTo>
                <a:lnTo>
                  <a:pt x="4714886" y="754064"/>
                </a:lnTo>
                <a:cubicBezTo>
                  <a:pt x="4714886" y="837357"/>
                  <a:pt x="4647363" y="904879"/>
                  <a:pt x="4564070" y="904880"/>
                </a:cubicBezTo>
                <a:lnTo>
                  <a:pt x="0" y="904880"/>
                </a:lnTo>
                <a:lnTo>
                  <a:pt x="0" y="150816"/>
                </a:lnTo>
                <a:cubicBezTo>
                  <a:pt x="0" y="67522"/>
                  <a:pt x="67522" y="0"/>
                  <a:pt x="150815" y="0"/>
                </a:cubicBezTo>
                <a:lnTo>
                  <a:pt x="15081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Give the customer the opportunity to join the HR address book</a:t>
            </a:r>
            <a:r>
              <a:rPr lang="fr-FR" altLang="fr-FR" sz="600">
                <a:solidFill>
                  <a:srgbClr val="FFFFFF"/>
                </a:solidFill>
                <a:latin typeface="Century Gothic" pitchFamily="34" charset="0"/>
              </a:rPr>
              <a:t> + propose trial samples.</a:t>
            </a:r>
          </a:p>
        </p:txBody>
      </p:sp>
      <p:sp>
        <p:nvSpPr>
          <p:cNvPr id="2066" name="Rectangle 40"/>
          <p:cNvSpPr>
            <a:spLocks noChangeArrowheads="1"/>
          </p:cNvSpPr>
          <p:nvPr/>
        </p:nvSpPr>
        <p:spPr bwMode="auto">
          <a:xfrm>
            <a:off x="25735" y="7004496"/>
            <a:ext cx="1725317" cy="2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 YES: Follow the step by step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book.</a:t>
            </a:r>
            <a:endParaRPr lang="fr-FR" altLang="fr-FR" sz="600">
              <a:solidFill>
                <a:srgbClr val="008200"/>
              </a:solidFill>
              <a:latin typeface="Century Gothic" pitchFamily="34" charset="0"/>
            </a:endParaRPr>
          </a:p>
        </p:txBody>
      </p:sp>
      <p:sp>
        <p:nvSpPr>
          <p:cNvPr id="2067" name="Rectangle 42"/>
          <p:cNvSpPr>
            <a:spLocks noChangeArrowheads="1"/>
          </p:cNvSpPr>
          <p:nvPr/>
        </p:nvSpPr>
        <p:spPr bwMode="auto">
          <a:xfrm>
            <a:off x="2317206" y="7021334"/>
            <a:ext cx="1615666" cy="2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GB" altLang="fr-FR" sz="600">
                <a:solidFill>
                  <a:srgbClr val="008200"/>
                </a:solidFill>
                <a:latin typeface="Century Gothic" pitchFamily="34" charset="0"/>
              </a:rPr>
              <a:t> NO: Offer an appointment according to the customer’s availability</a:t>
            </a:r>
            <a:endParaRPr lang="fr-FR" altLang="fr-FR" sz="600">
              <a:solidFill>
                <a:srgbClr val="008200"/>
              </a:solidFill>
              <a:latin typeface="Century Gothic" pitchFamily="34" charset="0"/>
            </a:endParaRPr>
          </a:p>
        </p:txBody>
      </p:sp>
      <p:cxnSp>
        <p:nvCxnSpPr>
          <p:cNvPr id="2068" name="Connecteur droit 23"/>
          <p:cNvCxnSpPr>
            <a:cxnSpLocks noChangeShapeType="1"/>
          </p:cNvCxnSpPr>
          <p:nvPr/>
        </p:nvCxnSpPr>
        <p:spPr bwMode="auto">
          <a:xfrm>
            <a:off x="4147699" y="6833873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Rectangle 1"/>
          <p:cNvSpPr>
            <a:spLocks noChangeArrowheads="1"/>
          </p:cNvSpPr>
          <p:nvPr/>
        </p:nvSpPr>
        <p:spPr bwMode="auto">
          <a:xfrm>
            <a:off x="381539" y="1222420"/>
            <a:ext cx="3754970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600" b="1">
                <a:solidFill>
                  <a:srgbClr val="FFFFFF"/>
                </a:solidFill>
                <a:latin typeface="Century Gothic" pitchFamily="34" charset="0"/>
              </a:rPr>
              <a:t>“What if, it was the quality of your sleep and not just the quantity that acts </a:t>
            </a:r>
          </a:p>
          <a:p>
            <a:pPr algn="ctr" eaLnBrk="1" hangingPunct="1"/>
            <a:r>
              <a:rPr lang="en-US" altLang="fr-FR" sz="600" b="1">
                <a:solidFill>
                  <a:srgbClr val="FFFFFF"/>
                </a:solidFill>
                <a:latin typeface="Century Gothic" pitchFamily="34" charset="0"/>
              </a:rPr>
              <a:t>on the youth of your skin?”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62657" y="1202214"/>
            <a:ext cx="4023502" cy="287364"/>
          </a:xfrm>
          <a:prstGeom prst="rect">
            <a:avLst/>
          </a:prstGeom>
          <a:noFill/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71" name="Rectangle 52"/>
          <p:cNvSpPr>
            <a:spLocks noChangeArrowheads="1"/>
          </p:cNvSpPr>
          <p:nvPr/>
        </p:nvSpPr>
        <p:spPr bwMode="auto">
          <a:xfrm>
            <a:off x="256225" y="1244870"/>
            <a:ext cx="456504" cy="1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700" b="1">
                <a:solidFill>
                  <a:schemeClr val="bg1"/>
                </a:solidFill>
                <a:latin typeface="Century Gothic" pitchFamily="34" charset="0"/>
              </a:rPr>
              <a:t>HOOK</a:t>
            </a:r>
          </a:p>
        </p:txBody>
      </p:sp>
      <p:sp>
        <p:nvSpPr>
          <p:cNvPr id="2072" name="Arrondir un rectangle avec un coin diagonal 2"/>
          <p:cNvSpPr>
            <a:spLocks noChangeArrowheads="1"/>
          </p:cNvSpPr>
          <p:nvPr/>
        </p:nvSpPr>
        <p:spPr bwMode="auto">
          <a:xfrm>
            <a:off x="145455" y="267159"/>
            <a:ext cx="3889236" cy="449006"/>
          </a:xfrm>
          <a:custGeom>
            <a:avLst/>
            <a:gdLst>
              <a:gd name="T0" fmla="*/ 2147483647 w 4786312"/>
              <a:gd name="T1" fmla="*/ 2 h 785813"/>
              <a:gd name="T2" fmla="*/ 2147483647 w 4786312"/>
              <a:gd name="T3" fmla="*/ 2 h 785813"/>
              <a:gd name="T4" fmla="*/ 0 w 4786312"/>
              <a:gd name="T5" fmla="*/ 2 h 785813"/>
              <a:gd name="T6" fmla="*/ 2147483647 w 4786312"/>
              <a:gd name="T7" fmla="*/ 0 h 78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8360 w 4786312"/>
              <a:gd name="T13" fmla="*/ 38359 h 785813"/>
              <a:gd name="T14" fmla="*/ 4747952 w 4786312"/>
              <a:gd name="T15" fmla="*/ 747454 h 78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6312" h="785813">
                <a:moveTo>
                  <a:pt x="130971" y="0"/>
                </a:moveTo>
                <a:lnTo>
                  <a:pt x="4786312" y="0"/>
                </a:lnTo>
                <a:lnTo>
                  <a:pt x="4786312" y="654842"/>
                </a:lnTo>
                <a:cubicBezTo>
                  <a:pt x="4786312" y="727175"/>
                  <a:pt x="4727674" y="785812"/>
                  <a:pt x="4655341" y="785812"/>
                </a:cubicBezTo>
                <a:lnTo>
                  <a:pt x="0" y="785813"/>
                </a:lnTo>
                <a:lnTo>
                  <a:pt x="0" y="130971"/>
                </a:lnTo>
                <a:lnTo>
                  <a:pt x="-1" y="130970"/>
                </a:lnTo>
                <a:cubicBezTo>
                  <a:pt x="-1" y="58637"/>
                  <a:pt x="58637" y="-1"/>
                  <a:pt x="130971" y="-1"/>
                </a:cubicBezTo>
                <a:lnTo>
                  <a:pt x="13097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Good morning Madam, welcome to Helena Rubinstein,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this brand has more than 110 years of anti-ageing expertise.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Our products are developed with the highest requirement. </a:t>
            </a:r>
          </a:p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We have an exceptional partnership with LACLINIC-MONTREUX, in Switzerland, that allows us to develop skincare at the frontier of aesthetic medicine.</a:t>
            </a:r>
          </a:p>
        </p:txBody>
      </p:sp>
      <p:sp>
        <p:nvSpPr>
          <p:cNvPr id="81" name="Arrondir un rectangle avec un coin diagonal 10"/>
          <p:cNvSpPr>
            <a:spLocks noChangeArrowheads="1"/>
          </p:cNvSpPr>
          <p:nvPr/>
        </p:nvSpPr>
        <p:spPr bwMode="auto">
          <a:xfrm>
            <a:off x="62657" y="1560296"/>
            <a:ext cx="4023502" cy="4567515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As you may know, during the day, your skin is constantly attacked by urban aggressions,</a:t>
            </a:r>
            <a:b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such as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pollution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stress, unbalanced diet, etc.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Recently, scientists have discovered that </a:t>
            </a:r>
            <a:r>
              <a:rPr lang="en-US" altLang="ja-JP" sz="600" b="1" u="sng" dirty="0">
                <a:solidFill>
                  <a:schemeClr val="bg1"/>
                </a:solidFill>
                <a:latin typeface="Century Gothic" pitchFamily="34" charset="0"/>
              </a:rPr>
              <a:t>skin is also attacked during the night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stress, indoor pollution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electromagnetic pollution ruin the quality of your sleep!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That means that, even if you sleep 8hrs, your skin can still looks tired &amp; older.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t is sleep quality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that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leads to a visibly younger looking skin!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Yet, urban aggressions deteriorate sleep quality.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Indeed,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 urban aggressions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increase the production of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free radicals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responsible for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cellular burn-out (disconnection of cells with the environment), your skin’s cells are no longer able to regenerate themselves during the night, leading to the acceleration of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skin ageing. 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Helena Rubinstein, as expert, has developed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n-US" altLang="ja-JP" sz="600" b="1" u="sng" dirty="0">
                <a:solidFill>
                  <a:schemeClr val="bg1"/>
                </a:solidFill>
                <a:latin typeface="Century Gothic" pitchFamily="34" charset="0"/>
              </a:rPr>
              <a:t>complete day &amp; night program against urban aggressions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[</a:t>
            </a:r>
            <a:r>
              <a:rPr lang="en-US" altLang="ja-JP" sz="600" i="1" dirty="0">
                <a:solidFill>
                  <a:schemeClr val="bg1"/>
                </a:solidFill>
                <a:latin typeface="Century Gothic" pitchFamily="34" charset="0"/>
              </a:rPr>
              <a:t>BA presenting the duo</a:t>
            </a:r>
            <a:r>
              <a:rPr lang="en-US" altLang="ja-JP" sz="400" i="1" dirty="0">
                <a:solidFill>
                  <a:schemeClr val="bg1"/>
                </a:solidFill>
                <a:latin typeface="Century Gothic" pitchFamily="34" charset="0"/>
              </a:rPr>
              <a:t>]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altLang="ja-JP" sz="600" b="1" dirty="0" err="1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 dose of youth, now day &amp; night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, with complementary concentrations,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actives ingredients and textures to match perfectly with your day &amp; night skin needs.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During the night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, the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skin needs 2,5 x energy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</a:rPr>
              <a:t>to regenerate itself. The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night serum is, therefore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x 2,5 concentrated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(</a:t>
            </a:r>
            <a:r>
              <a:rPr lang="en-US" altLang="fr-FR" sz="600" i="1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vs day serum) 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with the power of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150 million Native Vegetal Cells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from Power Plants.</a:t>
            </a:r>
            <a:r>
              <a:rPr lang="en-US" altLang="fr-FR" sz="600" dirty="0">
                <a:solidFill>
                  <a:schemeClr val="bg1"/>
                </a:solidFill>
                <a:latin typeface="Century Gothic" pitchFamily="34" charset="0"/>
                <a:ea typeface="Microsoft YaHei" pitchFamily="34" charset="-122"/>
              </a:rPr>
              <a:t> </a:t>
            </a:r>
            <a:r>
              <a:rPr lang="en-US" altLang="fr-FR" sz="600" b="1" dirty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etox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revitalize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the skin as after a good sleep quality.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Apply 2 pressures to eliminate the harmful free radicals and to rectify the night cell damages.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Every morning, your skin will be smoother and reinvigorated with a pure radiant complexion.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Please, discover the texture on your hand.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You can appreciate its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auto-diffusing 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nutritive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power leaving a </a:t>
            </a:r>
            <a:r>
              <a:rPr lang="en-US" altLang="ja-JP" sz="600" b="1" dirty="0">
                <a:solidFill>
                  <a:schemeClr val="bg1"/>
                </a:solidFill>
                <a:latin typeface="Century Gothic" pitchFamily="34" charset="0"/>
              </a:rPr>
              <a:t>silky veil feel</a:t>
            </a: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Would you like to evaluate your day &amp; night urban aggressions exposure score thanks to </a:t>
            </a:r>
          </a:p>
          <a:p>
            <a:pPr algn="r" eaLnBrk="1" hangingPunct="1">
              <a:lnSpc>
                <a:spcPts val="918"/>
              </a:lnSpc>
            </a:pPr>
            <a:r>
              <a:rPr lang="en-US" altLang="ja-JP" sz="600" dirty="0">
                <a:solidFill>
                  <a:schemeClr val="bg1"/>
                </a:solidFill>
                <a:latin typeface="Century Gothic" pitchFamily="34" charset="0"/>
              </a:rPr>
              <a:t>a quick - 2 minutes test?</a:t>
            </a: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6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5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r" eaLnBrk="1" hangingPunct="1">
              <a:lnSpc>
                <a:spcPts val="918"/>
              </a:lnSpc>
            </a:pPr>
            <a:endParaRPr lang="en-US" altLang="ja-JP" sz="500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918"/>
              </a:lnSpc>
            </a:pPr>
            <a:r>
              <a:rPr lang="en-US" altLang="ja-JP" sz="600" i="1" dirty="0">
                <a:solidFill>
                  <a:srgbClr val="FFFFFF"/>
                </a:solidFill>
                <a:latin typeface="Century Gothic" pitchFamily="34" charset="0"/>
              </a:rPr>
              <a:t>              [BA presents the day &amp; night adapted routines to the customer, according to test results,</a:t>
            </a:r>
          </a:p>
          <a:p>
            <a:pPr algn="ctr" eaLnBrk="1" hangingPunct="1">
              <a:lnSpc>
                <a:spcPts val="918"/>
              </a:lnSpc>
            </a:pPr>
            <a:r>
              <a:rPr lang="en-US" altLang="ja-JP" sz="600" i="1" dirty="0">
                <a:solidFill>
                  <a:srgbClr val="FFFFFF"/>
                </a:solidFill>
                <a:latin typeface="Century Gothic" pitchFamily="34" charset="0"/>
              </a:rPr>
              <a:t>                        focusing on the synergic action of the day &amp; night serum</a:t>
            </a:r>
            <a:r>
              <a:rPr lang="en-US" altLang="ja-JP" sz="600" i="1" dirty="0">
                <a:solidFill>
                  <a:srgbClr val="FFFFFF"/>
                </a:solidFill>
                <a:latin typeface="Century Gothic" pitchFamily="34" charset="0"/>
                <a:sym typeface="Wingdings" pitchFamily="2" charset="2"/>
              </a:rPr>
              <a:t> cf. test results card</a:t>
            </a:r>
            <a:r>
              <a:rPr lang="en-US" altLang="ja-JP" sz="600" i="1" dirty="0">
                <a:solidFill>
                  <a:srgbClr val="FFFFFF"/>
                </a:solidFill>
                <a:latin typeface="Century Gothic" pitchFamily="34" charset="0"/>
              </a:rPr>
              <a:t>].                </a:t>
            </a:r>
          </a:p>
        </p:txBody>
      </p:sp>
      <p:sp>
        <p:nvSpPr>
          <p:cNvPr id="2074" name="Arrondir un rectangle avec un coin diagonal 21"/>
          <p:cNvSpPr>
            <a:spLocks noChangeArrowheads="1"/>
          </p:cNvSpPr>
          <p:nvPr/>
        </p:nvSpPr>
        <p:spPr bwMode="auto">
          <a:xfrm>
            <a:off x="81679" y="6311904"/>
            <a:ext cx="3953012" cy="319917"/>
          </a:xfrm>
          <a:custGeom>
            <a:avLst/>
            <a:gdLst>
              <a:gd name="T0" fmla="*/ 2147483647 w 4714886"/>
              <a:gd name="T1" fmla="*/ 0 h 1571635"/>
              <a:gd name="T2" fmla="*/ 2147483647 w 4714886"/>
              <a:gd name="T3" fmla="*/ 0 h 1571635"/>
              <a:gd name="T4" fmla="*/ 0 w 4714886"/>
              <a:gd name="T5" fmla="*/ 0 h 1571635"/>
              <a:gd name="T6" fmla="*/ 2147483647 w 4714886"/>
              <a:gd name="T7" fmla="*/ 0 h 15716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6721 w 4714886"/>
              <a:gd name="T13" fmla="*/ 76724 h 1571635"/>
              <a:gd name="T14" fmla="*/ 4638165 w 4714886"/>
              <a:gd name="T15" fmla="*/ 1494911 h 1571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1571635">
                <a:moveTo>
                  <a:pt x="261944" y="0"/>
                </a:moveTo>
                <a:lnTo>
                  <a:pt x="4714886" y="0"/>
                </a:lnTo>
                <a:lnTo>
                  <a:pt x="4714886" y="1309691"/>
                </a:lnTo>
                <a:cubicBezTo>
                  <a:pt x="4714886" y="1454358"/>
                  <a:pt x="4597609" y="1571634"/>
                  <a:pt x="4452942" y="1571635"/>
                </a:cubicBezTo>
                <a:lnTo>
                  <a:pt x="0" y="1571635"/>
                </a:lnTo>
                <a:lnTo>
                  <a:pt x="0" y="261944"/>
                </a:lnTo>
                <a:cubicBezTo>
                  <a:pt x="0" y="117276"/>
                  <a:pt x="117276" y="0"/>
                  <a:pt x="261943" y="0"/>
                </a:cubicBezTo>
                <a:lnTo>
                  <a:pt x="261944" y="0"/>
                </a:lnTo>
                <a:close/>
              </a:path>
            </a:pathLst>
          </a:custGeom>
          <a:noFill/>
          <a:ln w="12700" algn="ctr">
            <a:solidFill>
              <a:srgbClr val="00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650" tIns="36825" rIns="73650" bIns="36825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         Every morning, enhance your skin with Powercell Foundation: </a:t>
            </a:r>
          </a:p>
          <a:p>
            <a:pPr algn="r" eaLnBrk="1" hangingPunct="1"/>
            <a:r>
              <a:rPr lang="en-US" altLang="fr-FR" sz="600">
                <a:solidFill>
                  <a:schemeClr val="bg1"/>
                </a:solidFill>
                <a:latin typeface="Century Gothic" pitchFamily="34" charset="0"/>
              </a:rPr>
              <a:t>You will appreciate </a:t>
            </a:r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</a:rPr>
              <a:t>its ultra natural “nude effect” and lasting comfort during the day. </a:t>
            </a:r>
          </a:p>
        </p:txBody>
      </p:sp>
      <p:sp>
        <p:nvSpPr>
          <p:cNvPr id="2075" name="Arrondir un rectangle avec un coin diagonal 15"/>
          <p:cNvSpPr>
            <a:spLocks noChangeArrowheads="1"/>
          </p:cNvSpPr>
          <p:nvPr/>
        </p:nvSpPr>
        <p:spPr bwMode="auto">
          <a:xfrm>
            <a:off x="161119" y="624119"/>
            <a:ext cx="3892593" cy="596056"/>
          </a:xfrm>
          <a:custGeom>
            <a:avLst/>
            <a:gdLst>
              <a:gd name="T0" fmla="*/ 2147483647 w 4857772"/>
              <a:gd name="T1" fmla="*/ 1 h 1357335"/>
              <a:gd name="T2" fmla="*/ 2147483647 w 4857772"/>
              <a:gd name="T3" fmla="*/ 1 h 1357335"/>
              <a:gd name="T4" fmla="*/ 0 w 4857772"/>
              <a:gd name="T5" fmla="*/ 1 h 1357335"/>
              <a:gd name="T6" fmla="*/ 2147483647 w 4857772"/>
              <a:gd name="T7" fmla="*/ 0 h 13573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6260 w 4857772"/>
              <a:gd name="T13" fmla="*/ 66260 h 1357335"/>
              <a:gd name="T14" fmla="*/ 4791512 w 4857772"/>
              <a:gd name="T15" fmla="*/ 1291075 h 1357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57772" h="1357335">
                <a:moveTo>
                  <a:pt x="226227" y="0"/>
                </a:moveTo>
                <a:lnTo>
                  <a:pt x="4857772" y="0"/>
                </a:lnTo>
                <a:lnTo>
                  <a:pt x="4857772" y="1131108"/>
                </a:lnTo>
                <a:cubicBezTo>
                  <a:pt x="4857772" y="1256049"/>
                  <a:pt x="4756486" y="1357334"/>
                  <a:pt x="4631545" y="1357334"/>
                </a:cubicBezTo>
                <a:lnTo>
                  <a:pt x="0" y="1357335"/>
                </a:lnTo>
                <a:lnTo>
                  <a:pt x="0" y="226227"/>
                </a:lnTo>
                <a:lnTo>
                  <a:pt x="-1" y="226226"/>
                </a:lnTo>
                <a:cubicBezTo>
                  <a:pt x="-1" y="101285"/>
                  <a:pt x="101285" y="-1"/>
                  <a:pt x="226227" y="-1"/>
                </a:cubicBezTo>
                <a:lnTo>
                  <a:pt x="22622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600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“If you look at your skin in the mirror, what would you like to improve? Show me…”</a:t>
            </a:r>
          </a:p>
          <a:p>
            <a:pPr algn="r" eaLnBrk="1" hangingPunct="1">
              <a:lnSpc>
                <a:spcPct val="30000"/>
              </a:lnSpc>
            </a:pPr>
            <a:endParaRPr lang="en-US" altLang="fr-FR" sz="60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“When I look at myself, I see lack of vitality and radiance and wrinkles are appearing. </a:t>
            </a: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 would like a product to repair and protect it against daily aggressions. </a:t>
            </a:r>
          </a:p>
          <a:p>
            <a:pPr algn="r" eaLnBrk="1" hangingPunct="1"/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I’m afraid </a:t>
            </a:r>
            <a:r>
              <a:rPr lang="en-US" altLang="fr-FR" sz="600">
                <a:solidFill>
                  <a:srgbClr val="339933"/>
                </a:solidFill>
                <a:latin typeface="Century Gothic" pitchFamily="34" charset="0"/>
                <a:cs typeface="Arial" charset="0"/>
              </a:rPr>
              <a:t>urban aggressions are going </a:t>
            </a:r>
            <a:r>
              <a:rPr lang="en-US" altLang="fr-FR" sz="600">
                <a:solidFill>
                  <a:srgbClr val="008200"/>
                </a:solidFill>
                <a:latin typeface="Century Gothic" pitchFamily="34" charset="0"/>
                <a:cs typeface="Arial" charset="0"/>
              </a:rPr>
              <a:t>to make me age faster”.</a:t>
            </a:r>
          </a:p>
        </p:txBody>
      </p:sp>
      <p:pic>
        <p:nvPicPr>
          <p:cNvPr id="2106" name="Image 1" descr="Powercell_foundation_-Pro_Pow_spf15_GB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6" y="6326496"/>
            <a:ext cx="145455" cy="27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07" name="Connecteur droit 23"/>
          <p:cNvCxnSpPr>
            <a:cxnSpLocks noChangeShapeType="1"/>
          </p:cNvCxnSpPr>
          <p:nvPr/>
        </p:nvCxnSpPr>
        <p:spPr bwMode="auto">
          <a:xfrm>
            <a:off x="4147699" y="7294105"/>
            <a:ext cx="1155805" cy="33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8" name="Connecteur droit 23"/>
          <p:cNvCxnSpPr>
            <a:cxnSpLocks noChangeShapeType="1"/>
          </p:cNvCxnSpPr>
          <p:nvPr/>
        </p:nvCxnSpPr>
        <p:spPr bwMode="auto">
          <a:xfrm>
            <a:off x="4147699" y="6222103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9" name="Connecteur droit 23"/>
          <p:cNvCxnSpPr>
            <a:cxnSpLocks noChangeShapeType="1"/>
          </p:cNvCxnSpPr>
          <p:nvPr/>
        </p:nvCxnSpPr>
        <p:spPr bwMode="auto">
          <a:xfrm>
            <a:off x="4147699" y="1642240"/>
            <a:ext cx="1155805" cy="336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0" name="Connecteur droit 23"/>
          <p:cNvCxnSpPr>
            <a:cxnSpLocks noChangeShapeType="1"/>
          </p:cNvCxnSpPr>
          <p:nvPr/>
        </p:nvCxnSpPr>
        <p:spPr bwMode="auto">
          <a:xfrm>
            <a:off x="4147699" y="1281913"/>
            <a:ext cx="1155805" cy="336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1" name="Connecteur droit 23"/>
          <p:cNvCxnSpPr>
            <a:cxnSpLocks noChangeShapeType="1"/>
          </p:cNvCxnSpPr>
          <p:nvPr/>
        </p:nvCxnSpPr>
        <p:spPr bwMode="auto">
          <a:xfrm>
            <a:off x="4147699" y="774536"/>
            <a:ext cx="1155805" cy="224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18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161119" y="3118347"/>
            <a:ext cx="139861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" y="3118347"/>
            <a:ext cx="107413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0" name="ZoneTexte 24"/>
          <p:cNvSpPr txBox="1">
            <a:spLocks noChangeArrowheads="1"/>
          </p:cNvSpPr>
          <p:nvPr/>
        </p:nvSpPr>
        <p:spPr bwMode="auto">
          <a:xfrm>
            <a:off x="234748" y="3220497"/>
            <a:ext cx="249728" cy="27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3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3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53" y="3067835"/>
            <a:ext cx="467693" cy="46135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66" tIns="32283" rIns="64566" bIns="3228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0" name="ZoneTexte 24"/>
          <p:cNvSpPr txBox="1">
            <a:spLocks noChangeArrowheads="1"/>
          </p:cNvSpPr>
          <p:nvPr/>
        </p:nvSpPr>
        <p:spPr bwMode="auto">
          <a:xfrm>
            <a:off x="4516929" y="3037527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1" name="Rectangle 140"/>
          <p:cNvSpPr>
            <a:spLocks noChangeArrowheads="1"/>
          </p:cNvSpPr>
          <p:nvPr/>
        </p:nvSpPr>
        <p:spPr bwMode="auto">
          <a:xfrm>
            <a:off x="4339429" y="2417176"/>
            <a:ext cx="366993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altLang="fr-FR" sz="8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4" name="ZoneTexte 4"/>
          <p:cNvSpPr txBox="1">
            <a:spLocks noChangeArrowheads="1"/>
          </p:cNvSpPr>
          <p:nvPr/>
        </p:nvSpPr>
        <p:spPr bwMode="auto">
          <a:xfrm>
            <a:off x="4755251" y="3787367"/>
            <a:ext cx="548252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118" name="ZoneTexte 24"/>
          <p:cNvSpPr txBox="1">
            <a:spLocks noChangeArrowheads="1"/>
          </p:cNvSpPr>
          <p:nvPr/>
        </p:nvSpPr>
        <p:spPr bwMode="auto">
          <a:xfrm>
            <a:off x="4516929" y="3902986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19" name="Picture 12" descr="hydra_collagenist_eye_c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1" y="4282397"/>
            <a:ext cx="255105" cy="40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9" descr="COLLAGENIST_VLIFT_SOIN_YEU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48" y="4421588"/>
            <a:ext cx="363637" cy="3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ZoneTexte 24"/>
          <p:cNvSpPr txBox="1">
            <a:spLocks noChangeArrowheads="1"/>
          </p:cNvSpPr>
          <p:nvPr/>
        </p:nvSpPr>
        <p:spPr bwMode="auto">
          <a:xfrm>
            <a:off x="4513572" y="4557412"/>
            <a:ext cx="283078" cy="1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7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22" name="ZoneTexte 4"/>
          <p:cNvSpPr txBox="1">
            <a:spLocks noChangeArrowheads="1"/>
          </p:cNvSpPr>
          <p:nvPr/>
        </p:nvSpPr>
        <p:spPr bwMode="auto">
          <a:xfrm>
            <a:off x="4694831" y="4697727"/>
            <a:ext cx="549372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COLLAGENIST EYE CONTOURS</a:t>
            </a:r>
          </a:p>
        </p:txBody>
      </p:sp>
      <p:sp>
        <p:nvSpPr>
          <p:cNvPr id="123" name="Rectangle 140"/>
          <p:cNvSpPr>
            <a:spLocks noChangeArrowheads="1"/>
          </p:cNvSpPr>
          <p:nvPr/>
        </p:nvSpPr>
        <p:spPr bwMode="auto">
          <a:xfrm>
            <a:off x="4276946" y="4189227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24" name="Rectangle 140"/>
          <p:cNvSpPr>
            <a:spLocks noChangeArrowheads="1"/>
          </p:cNvSpPr>
          <p:nvPr/>
        </p:nvSpPr>
        <p:spPr bwMode="auto">
          <a:xfrm>
            <a:off x="4835216" y="4189227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125" name="Picture 37" descr="C:\Documents and Settings\Claire.IMBERT.EMEA\Bureau\POWERCELL 2014\wetransfer-6285dd\HR - Serum Powercell (DBD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8202" r="21246" b="20103"/>
          <a:stretch>
            <a:fillRect/>
          </a:stretch>
        </p:blipFill>
        <p:spPr bwMode="auto">
          <a:xfrm>
            <a:off x="4241771" y="2485249"/>
            <a:ext cx="199161" cy="5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8" descr="C:\Documents and Settings\Claire.IMBERT.EMEA\Bureau\POWERCELL 2014\wetransfer-6285dd\HR - Tube Mask Powercell (DBD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0684" r="21442" b="21924"/>
          <a:stretch>
            <a:fillRect/>
          </a:stretch>
        </p:blipFill>
        <p:spPr bwMode="auto">
          <a:xfrm>
            <a:off x="4570636" y="5188266"/>
            <a:ext cx="226014" cy="5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:\Documents and Settings\Claire.IMBERT.EMEA\Bureau\POWERCELL 2014\wetransfer-6285dd\HR - Eye care Powercell (DBD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5920" r="28409" b="24174"/>
          <a:stretch>
            <a:fillRect/>
          </a:stretch>
        </p:blipFill>
        <p:spPr bwMode="auto">
          <a:xfrm>
            <a:off x="4215233" y="4181370"/>
            <a:ext cx="124196" cy="50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0" descr="PRODIGY_EY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83" y="4435058"/>
            <a:ext cx="219301" cy="24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ZoneTexte 4"/>
          <p:cNvSpPr txBox="1">
            <a:spLocks noChangeArrowheads="1"/>
          </p:cNvSpPr>
          <p:nvPr/>
        </p:nvSpPr>
        <p:spPr bwMode="auto">
          <a:xfrm>
            <a:off x="4408397" y="5723706"/>
            <a:ext cx="549372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POWERCELL MASK</a:t>
            </a:r>
          </a:p>
        </p:txBody>
      </p:sp>
      <p:sp>
        <p:nvSpPr>
          <p:cNvPr id="131" name="Rectangle 140"/>
          <p:cNvSpPr>
            <a:spLocks noChangeArrowheads="1"/>
          </p:cNvSpPr>
          <p:nvPr/>
        </p:nvSpPr>
        <p:spPr bwMode="auto">
          <a:xfrm>
            <a:off x="4737349" y="5144488"/>
            <a:ext cx="413987" cy="21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500" b="1" i="1">
                <a:solidFill>
                  <a:srgbClr val="A28F76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Twice a week</a:t>
            </a:r>
            <a:endParaRPr lang="en-US" altLang="fr-FR" sz="500" b="1" i="1">
              <a:solidFill>
                <a:srgbClr val="A28F76"/>
              </a:solidFill>
              <a:latin typeface="Century Gothic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32" name="ZoneTexte 4"/>
          <p:cNvSpPr txBox="1">
            <a:spLocks noChangeArrowheads="1"/>
          </p:cNvSpPr>
          <p:nvPr/>
        </p:nvSpPr>
        <p:spPr bwMode="auto">
          <a:xfrm>
            <a:off x="4463223" y="3039771"/>
            <a:ext cx="942099" cy="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NIGHT SERUM</a:t>
            </a:r>
          </a:p>
        </p:txBody>
      </p:sp>
      <p:pic>
        <p:nvPicPr>
          <p:cNvPr id="133" name="Picture 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99" y="2514435"/>
            <a:ext cx="152168" cy="5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8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85" y="2405884"/>
            <a:ext cx="210350" cy="2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ZoneTexte 24"/>
          <p:cNvSpPr txBox="1">
            <a:spLocks noChangeArrowheads="1"/>
          </p:cNvSpPr>
          <p:nvPr/>
        </p:nvSpPr>
        <p:spPr bwMode="auto">
          <a:xfrm>
            <a:off x="4516929" y="2637912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6" name="ZoneTexte 1"/>
          <p:cNvSpPr txBox="1">
            <a:spLocks noChangeArrowheads="1"/>
          </p:cNvSpPr>
          <p:nvPr/>
        </p:nvSpPr>
        <p:spPr bwMode="auto">
          <a:xfrm rot="19894104">
            <a:off x="4911895" y="2567193"/>
            <a:ext cx="446434" cy="17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700" b="1" i="1">
                <a:solidFill>
                  <a:srgbClr val="FFFFFF"/>
                </a:solidFill>
                <a:latin typeface="Century Gothic" pitchFamily="34" charset="0"/>
              </a:rPr>
              <a:t>NEW</a:t>
            </a:r>
          </a:p>
        </p:txBody>
      </p:sp>
      <p:sp>
        <p:nvSpPr>
          <p:cNvPr id="137" name="ZoneTexte 24"/>
          <p:cNvSpPr txBox="1">
            <a:spLocks noChangeArrowheads="1"/>
          </p:cNvSpPr>
          <p:nvPr/>
        </p:nvSpPr>
        <p:spPr bwMode="auto">
          <a:xfrm>
            <a:off x="4516929" y="4870594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8" name="ZoneTexte 4"/>
          <p:cNvSpPr txBox="1">
            <a:spLocks noChangeArrowheads="1"/>
          </p:cNvSpPr>
          <p:nvPr/>
        </p:nvSpPr>
        <p:spPr bwMode="auto">
          <a:xfrm>
            <a:off x="4186859" y="2304524"/>
            <a:ext cx="942099" cy="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LOTION</a:t>
            </a:r>
          </a:p>
        </p:txBody>
      </p:sp>
      <p:sp>
        <p:nvSpPr>
          <p:cNvPr id="139" name="ZoneTexte 24"/>
          <p:cNvSpPr txBox="1">
            <a:spLocks noChangeArrowheads="1"/>
          </p:cNvSpPr>
          <p:nvPr/>
        </p:nvSpPr>
        <p:spPr bwMode="auto">
          <a:xfrm>
            <a:off x="4516929" y="2355038"/>
            <a:ext cx="279721" cy="3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1700">
                <a:solidFill>
                  <a:srgbClr val="FFFFFF"/>
                </a:solidFill>
                <a:latin typeface="Century Gothic" pitchFamily="34" charset="0"/>
              </a:rPr>
              <a:t>+</a:t>
            </a:r>
            <a:endParaRPr lang="fr-FR" altLang="fr-FR" sz="17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40" name="Picture 55" descr="POWERCELL_LOTION_III visuel principal_DE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60" y="1783677"/>
            <a:ext cx="168951" cy="5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ZoneTexte 4"/>
          <p:cNvSpPr txBox="1">
            <a:spLocks noChangeArrowheads="1"/>
          </p:cNvSpPr>
          <p:nvPr/>
        </p:nvSpPr>
        <p:spPr bwMode="auto">
          <a:xfrm>
            <a:off x="3832174" y="3039771"/>
            <a:ext cx="942099" cy="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DAY SERUM</a:t>
            </a:r>
          </a:p>
        </p:txBody>
      </p:sp>
      <p:sp>
        <p:nvSpPr>
          <p:cNvPr id="142" name="ZoneTexte 4"/>
          <p:cNvSpPr txBox="1">
            <a:spLocks noChangeArrowheads="1"/>
          </p:cNvSpPr>
          <p:nvPr/>
        </p:nvSpPr>
        <p:spPr bwMode="auto">
          <a:xfrm>
            <a:off x="4053712" y="3780632"/>
            <a:ext cx="641119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 dirty="0">
                <a:solidFill>
                  <a:srgbClr val="FFFFFF"/>
                </a:solidFill>
                <a:latin typeface="Century Gothic" pitchFamily="34" charset="0"/>
              </a:rPr>
              <a:t>POWERCELL &amp; PRODIGY CREAMS</a:t>
            </a:r>
          </a:p>
        </p:txBody>
      </p:sp>
      <p:pic>
        <p:nvPicPr>
          <p:cNvPr id="144" name="Picture 18" descr="hydra_collagenist_crem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4725251" y="3357934"/>
            <a:ext cx="375945" cy="3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2" descr="COLLAGENIST_V_LIFT_PO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79" y="3424163"/>
            <a:ext cx="396084" cy="3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ZoneTexte 4"/>
          <p:cNvSpPr txBox="1">
            <a:spLocks noChangeArrowheads="1"/>
          </p:cNvSpPr>
          <p:nvPr/>
        </p:nvSpPr>
        <p:spPr bwMode="auto">
          <a:xfrm>
            <a:off x="4755461" y="3787857"/>
            <a:ext cx="548252" cy="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>
                <a:solidFill>
                  <a:srgbClr val="FFFFFF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147" name="Rectangle 140"/>
          <p:cNvSpPr>
            <a:spLocks noChangeArrowheads="1"/>
          </p:cNvSpPr>
          <p:nvPr/>
        </p:nvSpPr>
        <p:spPr bwMode="auto">
          <a:xfrm>
            <a:off x="4339429" y="3228898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48" name="Rectangle 140"/>
          <p:cNvSpPr>
            <a:spLocks noChangeArrowheads="1"/>
          </p:cNvSpPr>
          <p:nvPr/>
        </p:nvSpPr>
        <p:spPr bwMode="auto">
          <a:xfrm>
            <a:off x="4936719" y="3220549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149" name="ZoneTexte 24"/>
          <p:cNvSpPr txBox="1">
            <a:spLocks noChangeArrowheads="1"/>
          </p:cNvSpPr>
          <p:nvPr/>
        </p:nvSpPr>
        <p:spPr bwMode="auto">
          <a:xfrm>
            <a:off x="4533618" y="3499371"/>
            <a:ext cx="224080" cy="1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650" tIns="36825" rIns="73650" bIns="36825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fr-FR" sz="400">
                <a:solidFill>
                  <a:srgbClr val="FFFFFF"/>
                </a:solidFill>
                <a:latin typeface="Century Gothic" pitchFamily="34" charset="0"/>
              </a:rPr>
              <a:t>OR</a:t>
            </a:r>
            <a:endParaRPr lang="fr-FR" altLang="fr-FR" sz="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50" name="Picture 40" descr="C:\Documents and Settings\Claire.IMBERT.EMEA\Bureau\POWERCELL 2014\wetransfer-6285dd\HR - Pot Powercell (DBD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12434" r="15761" b="32980"/>
          <a:stretch>
            <a:fillRect/>
          </a:stretch>
        </p:blipFill>
        <p:spPr bwMode="auto">
          <a:xfrm>
            <a:off x="4166089" y="3424162"/>
            <a:ext cx="325595" cy="3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9" descr="PRODIG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43" y="3424163"/>
            <a:ext cx="300980" cy="3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ZoneTexte 4"/>
          <p:cNvSpPr txBox="1">
            <a:spLocks noChangeArrowheads="1"/>
          </p:cNvSpPr>
          <p:nvPr/>
        </p:nvSpPr>
        <p:spPr bwMode="auto">
          <a:xfrm>
            <a:off x="4043816" y="4689869"/>
            <a:ext cx="549372" cy="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00" dirty="0">
                <a:solidFill>
                  <a:srgbClr val="FFFFFF"/>
                </a:solidFill>
                <a:latin typeface="Century Gothic" pitchFamily="34" charset="0"/>
              </a:rPr>
              <a:t>POWERCELL &amp; PRODIGY </a:t>
            </a:r>
          </a:p>
          <a:p>
            <a:pPr algn="ctr" eaLnBrk="1" hangingPunct="1"/>
            <a:r>
              <a:rPr lang="fr-FR" altLang="fr-FR" sz="400" dirty="0">
                <a:solidFill>
                  <a:srgbClr val="FFFFFF"/>
                </a:solidFill>
                <a:latin typeface="Century Gothic" pitchFamily="34" charset="0"/>
              </a:rPr>
              <a:t>EYE CONTOURS</a:t>
            </a:r>
          </a:p>
        </p:txBody>
      </p:sp>
      <p:sp>
        <p:nvSpPr>
          <p:cNvPr id="153" name="Rectangle 140"/>
          <p:cNvSpPr>
            <a:spLocks noChangeArrowheads="1"/>
          </p:cNvSpPr>
          <p:nvPr/>
        </p:nvSpPr>
        <p:spPr bwMode="auto">
          <a:xfrm>
            <a:off x="4632209" y="1650484"/>
            <a:ext cx="366993" cy="1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566" tIns="32283" rIns="64566" bIns="32283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altLang="fr-FR" sz="8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2" y="5002630"/>
            <a:ext cx="993970" cy="7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78" y="5009557"/>
            <a:ext cx="993970" cy="70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16250</TotalTime>
  <Words>700</Words>
  <Application>Microsoft Office PowerPoint</Application>
  <PresentationFormat>Personnalisé</PresentationFormat>
  <Paragraphs>180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VITEL Carole</cp:lastModifiedBy>
  <cp:revision>935</cp:revision>
  <cp:lastPrinted>2014-10-31T15:29:04Z</cp:lastPrinted>
  <dcterms:created xsi:type="dcterms:W3CDTF">2009-09-24T15:50:38Z</dcterms:created>
  <dcterms:modified xsi:type="dcterms:W3CDTF">2014-11-07T11:09:59Z</dcterms:modified>
</cp:coreProperties>
</file>