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93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86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680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573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465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359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253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144" algn="l" defTabSz="9137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768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11092-1875-4350-B0D2-012D0FA15971}" type="datetimeFigureOut">
              <a:rPr lang="fr-FR" smtClean="0"/>
              <a:t>22/05/2014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11370-251D-468A-817E-59698A483B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17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93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86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680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73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465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359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253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144" algn="l" defTabSz="9137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noFill/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5363" name="Espace réservé du numéro de diapositive 3"/>
          <p:cNvSpPr txBox="1">
            <a:spLocks noGrp="1"/>
          </p:cNvSpPr>
          <p:nvPr/>
        </p:nvSpPr>
        <p:spPr bwMode="auto">
          <a:xfrm>
            <a:off x="3885275" y="8686288"/>
            <a:ext cx="2971092" cy="45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00" tIns="45251" rIns="90500" bIns="45251" anchor="b"/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CC42C12-10B6-4B1F-A5BD-467CD87E8AE8}" type="slidenum">
              <a:rPr lang="fr-FR" sz="1100">
                <a:solidFill>
                  <a:prstClr val="black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z="11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noFill/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124" name="Espace réservé du numéro de diapositive 3"/>
          <p:cNvSpPr txBox="1">
            <a:spLocks noGrp="1"/>
          </p:cNvSpPr>
          <p:nvPr/>
        </p:nvSpPr>
        <p:spPr bwMode="auto">
          <a:xfrm>
            <a:off x="3885275" y="8686288"/>
            <a:ext cx="2971092" cy="45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00" tIns="45251" rIns="90500" bIns="4525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</a:pPr>
            <a:fld id="{E57D1CB2-8BB7-4843-A9DF-5516A281332B}" type="slidenum">
              <a:rPr lang="fr-FR" altLang="fr-FR" sz="1100">
                <a:solidFill>
                  <a:prstClr val="black"/>
                </a:solidFill>
              </a:rPr>
              <a:pPr algn="r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 sz="11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6513" y="2428990"/>
            <a:ext cx="5287125" cy="1676038"/>
          </a:xfrm>
        </p:spPr>
        <p:txBody>
          <a:bodyPr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33024" y="4430824"/>
            <a:ext cx="4354103" cy="1998213"/>
          </a:xfrm>
        </p:spPr>
        <p:txBody>
          <a:bodyPr lIns="80107" tIns="40054" rIns="80107" bIns="4005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0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1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3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4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85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80107" tIns="40054" rIns="80107" bIns="40054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8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09608" y="313129"/>
            <a:ext cx="1399533" cy="6671572"/>
          </a:xfrm>
        </p:spPr>
        <p:txBody>
          <a:bodyPr vert="eaVert"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1007" y="313129"/>
            <a:ext cx="4094930" cy="6671572"/>
          </a:xfrm>
        </p:spPr>
        <p:txBody>
          <a:bodyPr vert="eaVert" lIns="80107" tIns="40054" rIns="80107" bIns="40054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1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lIns="80107" tIns="40054" rIns="80107" bIns="40054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96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1350" y="5024494"/>
            <a:ext cx="5287125" cy="1552960"/>
          </a:xfrm>
        </p:spPr>
        <p:txBody>
          <a:bodyPr lIns="80107" tIns="40054" rIns="80107" bIns="40054" anchor="t"/>
          <a:lstStyle>
            <a:lvl1pPr algn="l">
              <a:defRPr sz="35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1350" y="3314070"/>
            <a:ext cx="5287125" cy="1710427"/>
          </a:xfrm>
        </p:spPr>
        <p:txBody>
          <a:bodyPr lIns="80107" tIns="40054" rIns="80107" bIns="40054"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05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0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16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2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26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32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37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4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9143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1010" y="1824459"/>
            <a:ext cx="2747231" cy="5160243"/>
          </a:xfrm>
        </p:spPr>
        <p:txBody>
          <a:bodyPr lIns="80107" tIns="40054" rIns="80107" bIns="40054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1910" y="1824459"/>
            <a:ext cx="2747231" cy="5160243"/>
          </a:xfrm>
        </p:spPr>
        <p:txBody>
          <a:bodyPr lIns="80107" tIns="40054" rIns="80107" bIns="40054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0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0107" tIns="40054" rIns="80107" bIns="40054"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1009" y="1750247"/>
            <a:ext cx="2748312" cy="729420"/>
          </a:xfrm>
        </p:spPr>
        <p:txBody>
          <a:bodyPr lIns="80107" tIns="40054" rIns="80107" bIns="40054" anchor="b"/>
          <a:lstStyle>
            <a:lvl1pPr marL="0" indent="0">
              <a:buNone/>
              <a:defRPr sz="2100" b="1"/>
            </a:lvl1pPr>
            <a:lvl2pPr marL="400538" indent="0">
              <a:buNone/>
              <a:defRPr sz="1800" b="1"/>
            </a:lvl2pPr>
            <a:lvl3pPr marL="801075" indent="0">
              <a:buNone/>
              <a:defRPr sz="1600" b="1"/>
            </a:lvl3pPr>
            <a:lvl4pPr marL="1201612" indent="0">
              <a:buNone/>
              <a:defRPr sz="1400" b="1"/>
            </a:lvl4pPr>
            <a:lvl5pPr marL="1602150" indent="0">
              <a:buNone/>
              <a:defRPr sz="1400" b="1"/>
            </a:lvl5pPr>
            <a:lvl6pPr marL="2002688" indent="0">
              <a:buNone/>
              <a:defRPr sz="1400" b="1"/>
            </a:lvl6pPr>
            <a:lvl7pPr marL="2403226" indent="0">
              <a:buNone/>
              <a:defRPr sz="1400" b="1"/>
            </a:lvl7pPr>
            <a:lvl8pPr marL="2803763" indent="0">
              <a:buNone/>
              <a:defRPr sz="1400" b="1"/>
            </a:lvl8pPr>
            <a:lvl9pPr marL="3204300" indent="0">
              <a:buNone/>
              <a:defRPr sz="1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1009" y="2479670"/>
            <a:ext cx="2748312" cy="4505031"/>
          </a:xfrm>
        </p:spPr>
        <p:txBody>
          <a:bodyPr lIns="80107" tIns="40054" rIns="80107" bIns="40054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59752" y="1750247"/>
            <a:ext cx="2749391" cy="729420"/>
          </a:xfrm>
        </p:spPr>
        <p:txBody>
          <a:bodyPr lIns="80107" tIns="40054" rIns="80107" bIns="40054" anchor="b"/>
          <a:lstStyle>
            <a:lvl1pPr marL="0" indent="0">
              <a:buNone/>
              <a:defRPr sz="2100" b="1"/>
            </a:lvl1pPr>
            <a:lvl2pPr marL="400538" indent="0">
              <a:buNone/>
              <a:defRPr sz="1800" b="1"/>
            </a:lvl2pPr>
            <a:lvl3pPr marL="801075" indent="0">
              <a:buNone/>
              <a:defRPr sz="1600" b="1"/>
            </a:lvl3pPr>
            <a:lvl4pPr marL="1201612" indent="0">
              <a:buNone/>
              <a:defRPr sz="1400" b="1"/>
            </a:lvl4pPr>
            <a:lvl5pPr marL="1602150" indent="0">
              <a:buNone/>
              <a:defRPr sz="1400" b="1"/>
            </a:lvl5pPr>
            <a:lvl6pPr marL="2002688" indent="0">
              <a:buNone/>
              <a:defRPr sz="1400" b="1"/>
            </a:lvl6pPr>
            <a:lvl7pPr marL="2403226" indent="0">
              <a:buNone/>
              <a:defRPr sz="1400" b="1"/>
            </a:lvl7pPr>
            <a:lvl8pPr marL="2803763" indent="0">
              <a:buNone/>
              <a:defRPr sz="1400" b="1"/>
            </a:lvl8pPr>
            <a:lvl9pPr marL="3204300" indent="0">
              <a:buNone/>
              <a:defRPr sz="1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59752" y="2479670"/>
            <a:ext cx="2749391" cy="4505031"/>
          </a:xfrm>
        </p:spPr>
        <p:txBody>
          <a:bodyPr lIns="80107" tIns="40054" rIns="80107" bIns="40054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20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lIns="80107" tIns="40054" rIns="80107" bIns="40054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12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2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1009" y="311320"/>
            <a:ext cx="2046386" cy="1324903"/>
          </a:xfrm>
        </p:spPr>
        <p:txBody>
          <a:bodyPr lIns="80107" tIns="40054" rIns="80107" bIns="40054"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1908" y="311319"/>
            <a:ext cx="3477235" cy="6673383"/>
          </a:xfrm>
        </p:spPr>
        <p:txBody>
          <a:bodyPr lIns="80107" tIns="40054" rIns="80107" bIns="40054"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1009" y="1636222"/>
            <a:ext cx="2046386" cy="5348480"/>
          </a:xfrm>
        </p:spPr>
        <p:txBody>
          <a:bodyPr lIns="80107" tIns="40054" rIns="80107" bIns="40054"/>
          <a:lstStyle>
            <a:lvl1pPr marL="0" indent="0">
              <a:buNone/>
              <a:defRPr sz="1200"/>
            </a:lvl1pPr>
            <a:lvl2pPr marL="400538" indent="0">
              <a:buNone/>
              <a:defRPr sz="1100"/>
            </a:lvl2pPr>
            <a:lvl3pPr marL="801075" indent="0">
              <a:buNone/>
              <a:defRPr sz="900"/>
            </a:lvl3pPr>
            <a:lvl4pPr marL="1201612" indent="0">
              <a:buNone/>
              <a:defRPr sz="800"/>
            </a:lvl4pPr>
            <a:lvl5pPr marL="1602150" indent="0">
              <a:buNone/>
              <a:defRPr sz="800"/>
            </a:lvl5pPr>
            <a:lvl6pPr marL="2002688" indent="0">
              <a:buNone/>
              <a:defRPr sz="800"/>
            </a:lvl6pPr>
            <a:lvl7pPr marL="2403226" indent="0">
              <a:buNone/>
              <a:defRPr sz="800"/>
            </a:lvl7pPr>
            <a:lvl8pPr marL="2803763" indent="0">
              <a:buNone/>
              <a:defRPr sz="800"/>
            </a:lvl8pPr>
            <a:lvl9pPr marL="3204300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5848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192" y="5473370"/>
            <a:ext cx="3732088" cy="646162"/>
          </a:xfrm>
        </p:spPr>
        <p:txBody>
          <a:bodyPr lIns="80107" tIns="40054" rIns="80107" bIns="40054" anchor="b"/>
          <a:lstStyle>
            <a:lvl1pPr algn="l">
              <a:defRPr sz="1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19192" y="698652"/>
            <a:ext cx="3732088" cy="4691458"/>
          </a:xfrm>
        </p:spPr>
        <p:txBody>
          <a:bodyPr vert="horz" wrap="square" lIns="80107" tIns="40054" rIns="80107" bIns="40054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/>
            </a:lvl1pPr>
            <a:lvl2pPr marL="400538" indent="0">
              <a:buNone/>
              <a:defRPr sz="2500"/>
            </a:lvl2pPr>
            <a:lvl3pPr marL="801075" indent="0">
              <a:buNone/>
              <a:defRPr sz="2100"/>
            </a:lvl3pPr>
            <a:lvl4pPr marL="1201612" indent="0">
              <a:buNone/>
              <a:defRPr sz="1800"/>
            </a:lvl4pPr>
            <a:lvl5pPr marL="1602150" indent="0">
              <a:buNone/>
              <a:defRPr sz="1800"/>
            </a:lvl5pPr>
            <a:lvl6pPr marL="2002688" indent="0">
              <a:buNone/>
              <a:defRPr sz="1800"/>
            </a:lvl6pPr>
            <a:lvl7pPr marL="2403226" indent="0">
              <a:buNone/>
              <a:defRPr sz="1800"/>
            </a:lvl7pPr>
            <a:lvl8pPr marL="2803763" indent="0">
              <a:buNone/>
              <a:defRPr sz="1800"/>
            </a:lvl8pPr>
            <a:lvl9pPr marL="3204300" indent="0">
              <a:buNone/>
              <a:defRPr sz="18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192" y="6119534"/>
            <a:ext cx="3732088" cy="917657"/>
          </a:xfrm>
        </p:spPr>
        <p:txBody>
          <a:bodyPr lIns="80107" tIns="40054" rIns="80107" bIns="40054"/>
          <a:lstStyle>
            <a:lvl1pPr marL="0" indent="0">
              <a:buNone/>
              <a:defRPr sz="1200"/>
            </a:lvl1pPr>
            <a:lvl2pPr marL="400538" indent="0">
              <a:buNone/>
              <a:defRPr sz="1100"/>
            </a:lvl2pPr>
            <a:lvl3pPr marL="801075" indent="0">
              <a:buNone/>
              <a:defRPr sz="900"/>
            </a:lvl3pPr>
            <a:lvl4pPr marL="1201612" indent="0">
              <a:buNone/>
              <a:defRPr sz="800"/>
            </a:lvl4pPr>
            <a:lvl5pPr marL="1602150" indent="0">
              <a:buNone/>
              <a:defRPr sz="800"/>
            </a:lvl5pPr>
            <a:lvl6pPr marL="2002688" indent="0">
              <a:buNone/>
              <a:defRPr sz="800"/>
            </a:lvl6pPr>
            <a:lvl7pPr marL="2403226" indent="0">
              <a:buNone/>
              <a:defRPr sz="800"/>
            </a:lvl7pPr>
            <a:lvl8pPr marL="2803763" indent="0">
              <a:buNone/>
              <a:defRPr sz="800"/>
            </a:lvl8pPr>
            <a:lvl9pPr marL="3204300" indent="0">
              <a:buNone/>
              <a:defRPr sz="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9911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50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3727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91372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00538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01075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01612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02150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42126" indent="-342126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663" indent="-285105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1810" indent="-228083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599369" indent="-228083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5537" indent="-228083" algn="l" defTabSz="91372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202957" indent="-200269" algn="l" defTabSz="8010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3494" indent="-200269" algn="l" defTabSz="8010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4033" indent="-200269" algn="l" defTabSz="8010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4569" indent="-200269" algn="l" defTabSz="8010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538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075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612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150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2688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3226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3763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4300" algn="l" defTabSz="8010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R_PRO FILLER_A5_C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4544"/>
            <a:ext cx="6858000" cy="9684568"/>
          </a:xfrm>
          <a:prstGeom prst="rect">
            <a:avLst/>
          </a:prstGeom>
        </p:spPr>
      </p:pic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0" y="851794"/>
            <a:ext cx="6858000" cy="8145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ffectLst/>
        </p:spPr>
        <p:txBody>
          <a:bodyPr lIns="80093" tIns="40047" rIns="80093" bIns="40047"/>
          <a:lstStyle/>
          <a:p>
            <a:pPr defTabSz="801075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74" name="Text Box 3"/>
          <p:cNvSpPr txBox="1">
            <a:spLocks noChangeArrowheads="1"/>
          </p:cNvSpPr>
          <p:nvPr/>
        </p:nvSpPr>
        <p:spPr bwMode="auto">
          <a:xfrm>
            <a:off x="2416786" y="-108520"/>
            <a:ext cx="2024427" cy="94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3" tIns="40047" rIns="80093" bIns="40047">
            <a:spAutoFit/>
          </a:bodyPr>
          <a:lstStyle>
            <a:lvl1pPr defTabSz="950913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50913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50913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50913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50913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2800" u="sng" dirty="0">
                <a:solidFill>
                  <a:srgbClr val="AFA093"/>
                </a:solidFill>
                <a:latin typeface="Century Gothic" pitchFamily="34" charset="0"/>
              </a:rPr>
              <a:t>Re-PLASTY</a:t>
            </a:r>
          </a:p>
          <a:p>
            <a:pPr algn="di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1400" dirty="0">
                <a:solidFill>
                  <a:prstClr val="white"/>
                </a:solidFill>
                <a:latin typeface="Century Gothic" pitchFamily="34" charset="0"/>
                <a:cs typeface="Arial" charset="0"/>
              </a:rPr>
              <a:t>PRO FILLER </a:t>
            </a:r>
          </a:p>
          <a:p>
            <a:pPr algn="di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1400" dirty="0">
                <a:solidFill>
                  <a:prstClr val="white"/>
                </a:solidFill>
                <a:latin typeface="Century Gothic" pitchFamily="34" charset="0"/>
                <a:cs typeface="Arial" charset="0"/>
              </a:rPr>
              <a:t>SERUM-IN-BLUR</a:t>
            </a:r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180420" y="1187623"/>
            <a:ext cx="5501242" cy="3330117"/>
          </a:xfrm>
          <a:prstGeom prst="round2Diag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Text Box 131"/>
          <p:cNvSpPr txBox="1">
            <a:spLocks noChangeArrowheads="1"/>
          </p:cNvSpPr>
          <p:nvPr/>
        </p:nvSpPr>
        <p:spPr bwMode="auto">
          <a:xfrm>
            <a:off x="361950" y="1331689"/>
            <a:ext cx="3454400" cy="19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KEY POINTS TO KNOW &amp; REMEMBER</a:t>
            </a:r>
            <a:endParaRPr lang="fr-FR" altLang="fr-FR" sz="9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4" name="Connecteur droit 25"/>
          <p:cNvCxnSpPr>
            <a:cxnSpLocks noChangeShapeType="1"/>
          </p:cNvCxnSpPr>
          <p:nvPr/>
        </p:nvCxnSpPr>
        <p:spPr bwMode="auto">
          <a:xfrm>
            <a:off x="361950" y="1525588"/>
            <a:ext cx="30670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" name="Picture 69" descr="G:\DPLI_HELENA_RUBINSTEIN_POWER_Beauty\Service\3. Brand\Retail Design\CHARTE GRAPHIQUE\1_ Graphic rules\05-LACLINIC LOGOTYPES\JPEG HD\Logo HR square\Logo HR squa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6301"/>
            <a:ext cx="1179513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6" descr="G:\DPLI_HELENA_RUBINSTEIN_POWER_Beauty\Service\3. Brand\Retail Design\CHARTE GRAPHIQUE\1_ Graphic rules\05-LACLINIC LOGOTYPES\JPEG BD\Logo LACLINIC\Logo LACLINIC CMYK_WHIT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2" y="-324544"/>
            <a:ext cx="1176338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31"/>
          <p:cNvSpPr txBox="1">
            <a:spLocks noChangeArrowheads="1"/>
          </p:cNvSpPr>
          <p:nvPr/>
        </p:nvSpPr>
        <p:spPr bwMode="auto">
          <a:xfrm>
            <a:off x="285750" y="1691680"/>
            <a:ext cx="5231482" cy="260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 FOR WHO ? 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Demanding women seeking instant optical  blurring effect and long term efficacy on wrinkles. From 30.</a:t>
            </a:r>
          </a:p>
          <a:p>
            <a:pPr algn="just" eaLnBrk="1" hangingPunct="1">
              <a:buFontTx/>
              <a:buChar char="•"/>
            </a:pPr>
            <a:endParaRPr lang="en-US" altLang="fr-FR" sz="1000" dirty="0">
              <a:solidFill>
                <a:srgbClr val="FF0000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SKIN CONCERNS: 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Wrinkles of eye and lip contours.</a:t>
            </a:r>
          </a:p>
          <a:p>
            <a:pPr algn="just" eaLnBrk="1" hangingPunct="1">
              <a:buFontTx/>
              <a:buChar char="•"/>
            </a:pPr>
            <a:endParaRPr lang="en-US" altLang="fr-FR" sz="9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 RESULTS: 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Instantly replicates the visible optical blurring effect of a targeted hyaluronic acid injection. </a:t>
            </a:r>
          </a:p>
          <a:p>
            <a:pPr algn="just" eaLnBrk="1" hangingPunct="1"/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Smoothed &amp; plumped </a:t>
            </a:r>
            <a:r>
              <a:rPr lang="en-US" altLang="fr-FR" sz="1400" dirty="0" smtClean="0">
                <a:solidFill>
                  <a:schemeClr val="bg1"/>
                </a:solidFill>
                <a:latin typeface="Century Gothic" pitchFamily="34" charset="0"/>
              </a:rPr>
              <a:t>wrinkles</a:t>
            </a:r>
          </a:p>
          <a:p>
            <a:pPr algn="just" eaLnBrk="1" hangingPunct="1"/>
            <a:endParaRPr lang="en-US" altLang="fr-FR" sz="900" dirty="0">
              <a:solidFill>
                <a:srgbClr val="FF0000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 USE: 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Every morning, before Re-</a:t>
            </a:r>
            <a:r>
              <a:rPr lang="en-US" altLang="fr-FR" sz="1400" dirty="0" err="1">
                <a:solidFill>
                  <a:schemeClr val="bg1"/>
                </a:solidFill>
                <a:latin typeface="Century Gothic" pitchFamily="34" charset="0"/>
              </a:rPr>
              <a:t>Plasty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 routine or at anytime of the day as a touch up. </a:t>
            </a:r>
            <a:r>
              <a:rPr lang="en-US" altLang="fr-FR" sz="1400" dirty="0">
                <a:solidFill>
                  <a:srgbClr val="FFFFFF"/>
                </a:solidFill>
                <a:latin typeface="Century Gothic" pitchFamily="34" charset="0"/>
              </a:rPr>
              <a:t>Apply on eye and lips contours. </a:t>
            </a:r>
            <a:endParaRPr lang="en-US" altLang="fr-FR" sz="14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endParaRPr lang="en-US" altLang="fr-FR" sz="10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endParaRPr lang="en-US" altLang="fr-FR" sz="5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fr-FR" sz="12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altLang="fr-FR" sz="1400" b="1" dirty="0">
                <a:solidFill>
                  <a:schemeClr val="bg1"/>
                </a:solidFill>
                <a:latin typeface="Century Gothic" pitchFamily="34" charset="0"/>
              </a:rPr>
              <a:t>PRICE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: 140€- </a:t>
            </a:r>
            <a:r>
              <a:rPr lang="fr-FR" altLang="fr-FR" sz="1400" dirty="0">
                <a:solidFill>
                  <a:schemeClr val="bg1"/>
                </a:solidFill>
                <a:latin typeface="Century Gothic" pitchFamily="34" charset="0"/>
              </a:rPr>
              <a:t>¥20 000 - ¥1450 - HK$1450 / </a:t>
            </a:r>
            <a:r>
              <a:rPr lang="en-US" altLang="fr-FR" sz="1400" dirty="0">
                <a:solidFill>
                  <a:schemeClr val="bg1"/>
                </a:solidFill>
                <a:latin typeface="Century Gothic" pitchFamily="34" charset="0"/>
              </a:rPr>
              <a:t>15ml (PPI)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779101" y="5362029"/>
            <a:ext cx="166211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INSTANTLY, OPTICAL FILLING EFFICACY, WITHOUT INJECTION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301208" y="5917654"/>
            <a:ext cx="163512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DAY BY DAY, SMOOTHED WRINKLES, REVEALED POSITIVE EXPRESSIONS</a:t>
            </a:r>
          </a:p>
        </p:txBody>
      </p:sp>
    </p:spTree>
    <p:extLst>
      <p:ext uri="{BB962C8B-B14F-4D97-AF65-F5344CB8AC3E}">
        <p14:creationId xmlns:p14="http://schemas.microsoft.com/office/powerpoint/2010/main" val="618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R_PRO FILLER_A5_CB_VERS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9374"/>
            <a:ext cx="6858000" cy="9729886"/>
          </a:xfrm>
          <a:prstGeom prst="rect">
            <a:avLst/>
          </a:prstGeom>
        </p:spPr>
      </p:pic>
      <p:sp>
        <p:nvSpPr>
          <p:cNvPr id="2051" name="ZoneTexte 33"/>
          <p:cNvSpPr txBox="1">
            <a:spLocks noChangeArrowheads="1"/>
          </p:cNvSpPr>
          <p:nvPr/>
        </p:nvSpPr>
        <p:spPr bwMode="auto">
          <a:xfrm>
            <a:off x="5321681" y="385525"/>
            <a:ext cx="571620" cy="4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b="1">
                <a:solidFill>
                  <a:prstClr val="white"/>
                </a:solidFill>
                <a:latin typeface="Century Gothic" pitchFamily="34" charset="0"/>
              </a:rPr>
              <a:t>1</a:t>
            </a:r>
          </a:p>
        </p:txBody>
      </p:sp>
      <p:sp>
        <p:nvSpPr>
          <p:cNvPr id="2052" name="ZoneTexte 14"/>
          <p:cNvSpPr txBox="1">
            <a:spLocks noChangeArrowheads="1"/>
          </p:cNvSpPr>
          <p:nvPr/>
        </p:nvSpPr>
        <p:spPr bwMode="auto">
          <a:xfrm>
            <a:off x="6115797" y="540278"/>
            <a:ext cx="570861" cy="2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1000" dirty="0">
                <a:solidFill>
                  <a:prstClr val="white"/>
                </a:solidFill>
                <a:latin typeface="Century Gothic" pitchFamily="34" charset="0"/>
              </a:rPr>
              <a:t>HOOK</a:t>
            </a:r>
            <a:endParaRPr lang="fr-FR" altLang="fr-FR" sz="10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063" name="ZoneTexte 14"/>
          <p:cNvSpPr txBox="1">
            <a:spLocks noChangeArrowheads="1"/>
          </p:cNvSpPr>
          <p:nvPr/>
        </p:nvSpPr>
        <p:spPr bwMode="auto">
          <a:xfrm>
            <a:off x="4473612" y="138464"/>
            <a:ext cx="2257683" cy="338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1600" dirty="0">
                <a:solidFill>
                  <a:prstClr val="white"/>
                </a:solidFill>
                <a:latin typeface="Century Gothic" pitchFamily="34" charset="0"/>
              </a:rPr>
              <a:t>SALES SCENARIO</a:t>
            </a:r>
            <a:endParaRPr lang="fr-FR" altLang="fr-FR" sz="16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cxnSp>
        <p:nvCxnSpPr>
          <p:cNvPr id="2069" name="Connecteur droit 23"/>
          <p:cNvCxnSpPr>
            <a:cxnSpLocks noChangeShapeType="1"/>
          </p:cNvCxnSpPr>
          <p:nvPr/>
        </p:nvCxnSpPr>
        <p:spPr bwMode="auto">
          <a:xfrm>
            <a:off x="5402314" y="817204"/>
            <a:ext cx="164862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2"/>
          <p:cNvSpPr/>
          <p:nvPr/>
        </p:nvSpPr>
        <p:spPr>
          <a:xfrm>
            <a:off x="516906" y="1072887"/>
            <a:ext cx="5883472" cy="475867"/>
          </a:xfrm>
          <a:prstGeom prst="rect">
            <a:avLst/>
          </a:prstGeom>
          <a:noFill/>
          <a:ln>
            <a:solidFill>
              <a:srgbClr val="B5A6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22" tIns="40061" rIns="80122" bIns="40061" anchor="ctr"/>
          <a:lstStyle/>
          <a:p>
            <a:pPr algn="ctr" defTabSz="801217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1" name="Arrondir un rectangle avec un coin diagonal 10"/>
          <p:cNvSpPr>
            <a:spLocks noChangeArrowheads="1"/>
          </p:cNvSpPr>
          <p:nvPr/>
        </p:nvSpPr>
        <p:spPr bwMode="auto">
          <a:xfrm>
            <a:off x="164144" y="2082378"/>
            <a:ext cx="6350639" cy="4289822"/>
          </a:xfrm>
          <a:custGeom>
            <a:avLst/>
            <a:gdLst>
              <a:gd name="T0" fmla="*/ 2147483647 w 4714886"/>
              <a:gd name="T1" fmla="*/ 2147483647 h 2428892"/>
              <a:gd name="T2" fmla="*/ 2147483647 w 4714886"/>
              <a:gd name="T3" fmla="*/ 2147483647 h 2428892"/>
              <a:gd name="T4" fmla="*/ 0 w 4714886"/>
              <a:gd name="T5" fmla="*/ 2147483647 h 2428892"/>
              <a:gd name="T6" fmla="*/ 2147483647 w 4714886"/>
              <a:gd name="T7" fmla="*/ 0 h 242889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18569 w 4714886"/>
              <a:gd name="T13" fmla="*/ 118569 h 2428892"/>
              <a:gd name="T14" fmla="*/ 4596317 w 4714886"/>
              <a:gd name="T15" fmla="*/ 2310323 h 24288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14886" h="2428892">
                <a:moveTo>
                  <a:pt x="404823" y="0"/>
                </a:moveTo>
                <a:lnTo>
                  <a:pt x="4714886" y="0"/>
                </a:lnTo>
                <a:lnTo>
                  <a:pt x="4714886" y="2024069"/>
                </a:lnTo>
                <a:cubicBezTo>
                  <a:pt x="4714886" y="2247646"/>
                  <a:pt x="4533640" y="2428891"/>
                  <a:pt x="4310063" y="2428892"/>
                </a:cubicBezTo>
                <a:lnTo>
                  <a:pt x="0" y="2428892"/>
                </a:lnTo>
                <a:lnTo>
                  <a:pt x="0" y="404823"/>
                </a:lnTo>
                <a:cubicBezTo>
                  <a:pt x="0" y="181245"/>
                  <a:pt x="181245" y="0"/>
                  <a:pt x="404823" y="0"/>
                </a:cubicBezTo>
                <a:cubicBezTo>
                  <a:pt x="404823" y="0"/>
                  <a:pt x="404823" y="0"/>
                  <a:pt x="404823" y="0"/>
                </a:cubicBezTo>
                <a:close/>
              </a:path>
            </a:pathLst>
          </a:custGeom>
          <a:noFill/>
          <a:ln w="12700" algn="ctr">
            <a:solidFill>
              <a:srgbClr val="B5A69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defTabSz="801217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77" name="Arrondir un rectangle avec un coin diagonal 15"/>
          <p:cNvSpPr>
            <a:spLocks noChangeArrowheads="1"/>
          </p:cNvSpPr>
          <p:nvPr/>
        </p:nvSpPr>
        <p:spPr bwMode="auto">
          <a:xfrm>
            <a:off x="159825" y="1018114"/>
            <a:ext cx="4901245" cy="720823"/>
          </a:xfrm>
          <a:custGeom>
            <a:avLst/>
            <a:gdLst>
              <a:gd name="T0" fmla="*/ 2147483647 w 4857772"/>
              <a:gd name="T1" fmla="*/ 1 h 1357335"/>
              <a:gd name="T2" fmla="*/ 2147483647 w 4857772"/>
              <a:gd name="T3" fmla="*/ 1 h 1357335"/>
              <a:gd name="T4" fmla="*/ 0 w 4857772"/>
              <a:gd name="T5" fmla="*/ 1 h 1357335"/>
              <a:gd name="T6" fmla="*/ 2147483647 w 4857772"/>
              <a:gd name="T7" fmla="*/ 0 h 135733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6260 w 4857772"/>
              <a:gd name="T13" fmla="*/ 66260 h 1357335"/>
              <a:gd name="T14" fmla="*/ 4791512 w 4857772"/>
              <a:gd name="T15" fmla="*/ 1291075 h 13573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57772" h="1357335">
                <a:moveTo>
                  <a:pt x="226227" y="0"/>
                </a:moveTo>
                <a:lnTo>
                  <a:pt x="4857772" y="0"/>
                </a:lnTo>
                <a:lnTo>
                  <a:pt x="4857772" y="1131108"/>
                </a:lnTo>
                <a:cubicBezTo>
                  <a:pt x="4857772" y="1256049"/>
                  <a:pt x="4756486" y="1357334"/>
                  <a:pt x="4631545" y="1357334"/>
                </a:cubicBezTo>
                <a:lnTo>
                  <a:pt x="0" y="1357335"/>
                </a:lnTo>
                <a:lnTo>
                  <a:pt x="0" y="226227"/>
                </a:lnTo>
                <a:lnTo>
                  <a:pt x="-1" y="226226"/>
                </a:lnTo>
                <a:cubicBezTo>
                  <a:pt x="-1" y="101285"/>
                  <a:pt x="101285" y="-1"/>
                  <a:pt x="226227" y="-1"/>
                </a:cubicBezTo>
                <a:lnTo>
                  <a:pt x="226227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defTabSz="801217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78" name="ZoneTexte 24"/>
          <p:cNvSpPr txBox="1">
            <a:spLocks noChangeArrowheads="1"/>
          </p:cNvSpPr>
          <p:nvPr/>
        </p:nvSpPr>
        <p:spPr bwMode="auto">
          <a:xfrm>
            <a:off x="4713308" y="7440966"/>
            <a:ext cx="347762" cy="4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dirty="0">
                <a:solidFill>
                  <a:prstClr val="white"/>
                </a:solidFill>
                <a:latin typeface="Century Gothic" pitchFamily="34" charset="0"/>
              </a:rPr>
              <a:t>+</a:t>
            </a:r>
            <a:endParaRPr lang="fr-FR" altLang="fr-FR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079" name="ZoneTexte 4"/>
          <p:cNvSpPr txBox="1">
            <a:spLocks noChangeArrowheads="1"/>
          </p:cNvSpPr>
          <p:nvPr/>
        </p:nvSpPr>
        <p:spPr bwMode="auto">
          <a:xfrm>
            <a:off x="5089868" y="8084976"/>
            <a:ext cx="825033" cy="26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22" tIns="40061" rIns="80122" bIns="4006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prstClr val="white"/>
                </a:solidFill>
                <a:latin typeface="Century Gothic" pitchFamily="34" charset="0"/>
              </a:rPr>
              <a:t>AGE RECOVERY DAY</a:t>
            </a:r>
          </a:p>
        </p:txBody>
      </p:sp>
      <p:sp>
        <p:nvSpPr>
          <p:cNvPr id="2080" name="ZoneTexte 4"/>
          <p:cNvSpPr txBox="1">
            <a:spLocks noChangeArrowheads="1"/>
          </p:cNvSpPr>
          <p:nvPr/>
        </p:nvSpPr>
        <p:spPr bwMode="auto">
          <a:xfrm>
            <a:off x="6028112" y="8084975"/>
            <a:ext cx="803656" cy="26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prstClr val="white"/>
                </a:solidFill>
                <a:latin typeface="Century Gothic" pitchFamily="34" charset="0"/>
              </a:rPr>
              <a:t>AGE RECOVERY NIGHT</a:t>
            </a:r>
          </a:p>
        </p:txBody>
      </p:sp>
      <p:sp>
        <p:nvSpPr>
          <p:cNvPr id="2081" name="Rectangle 140"/>
          <p:cNvSpPr>
            <a:spLocks noChangeArrowheads="1"/>
          </p:cNvSpPr>
          <p:nvPr/>
        </p:nvSpPr>
        <p:spPr bwMode="auto">
          <a:xfrm>
            <a:off x="5591349" y="7094774"/>
            <a:ext cx="472270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altLang="fr-FR" sz="11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082" name="Rectangle 140"/>
          <p:cNvSpPr>
            <a:spLocks noChangeArrowheads="1"/>
          </p:cNvSpPr>
          <p:nvPr/>
        </p:nvSpPr>
        <p:spPr bwMode="auto">
          <a:xfrm>
            <a:off x="6514782" y="7076732"/>
            <a:ext cx="472270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2083" name="ZoneTexte 24"/>
          <p:cNvSpPr txBox="1">
            <a:spLocks noChangeArrowheads="1"/>
          </p:cNvSpPr>
          <p:nvPr/>
        </p:nvSpPr>
        <p:spPr bwMode="auto">
          <a:xfrm>
            <a:off x="5793194" y="7463021"/>
            <a:ext cx="354938" cy="230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900" dirty="0">
                <a:solidFill>
                  <a:prstClr val="white"/>
                </a:solidFill>
                <a:latin typeface="Century Gothic" pitchFamily="34" charset="0"/>
              </a:rPr>
              <a:t>OR</a:t>
            </a:r>
            <a:endParaRPr lang="fr-FR" altLang="fr-FR" sz="9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084" name="ZoneTexte 24"/>
          <p:cNvSpPr txBox="1">
            <a:spLocks noChangeArrowheads="1"/>
          </p:cNvSpPr>
          <p:nvPr/>
        </p:nvSpPr>
        <p:spPr bwMode="auto">
          <a:xfrm>
            <a:off x="956517" y="7474061"/>
            <a:ext cx="347762" cy="4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dirty="0">
                <a:solidFill>
                  <a:prstClr val="white"/>
                </a:solidFill>
                <a:latin typeface="Century Gothic" pitchFamily="34" charset="0"/>
              </a:rPr>
              <a:t>+</a:t>
            </a:r>
            <a:endParaRPr lang="fr-FR" altLang="fr-FR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085" name="Rectangle 140"/>
          <p:cNvSpPr>
            <a:spLocks noChangeArrowheads="1"/>
          </p:cNvSpPr>
          <p:nvPr/>
        </p:nvSpPr>
        <p:spPr bwMode="auto">
          <a:xfrm>
            <a:off x="720003" y="6826524"/>
            <a:ext cx="472270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 smtClean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altLang="fr-FR" sz="11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pic>
        <p:nvPicPr>
          <p:cNvPr id="2086" name="Picture 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2" t="16579" r="10562" b="10394"/>
          <a:stretch>
            <a:fillRect/>
          </a:stretch>
        </p:blipFill>
        <p:spPr bwMode="auto">
          <a:xfrm>
            <a:off x="6106714" y="7338553"/>
            <a:ext cx="628584" cy="61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7" name="Picture 6"/>
          <p:cNvPicPr>
            <a:picLocks noChangeAspect="1" noChangeArrowheads="1"/>
          </p:cNvPicPr>
          <p:nvPr/>
        </p:nvPicPr>
        <p:blipFill>
          <a:blip r:embed="rId5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507" y="7219867"/>
            <a:ext cx="728979" cy="79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8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5" y="6789828"/>
            <a:ext cx="392167" cy="138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" name="ZoneTexte 4"/>
          <p:cNvSpPr txBox="1">
            <a:spLocks noChangeArrowheads="1"/>
          </p:cNvSpPr>
          <p:nvPr/>
        </p:nvSpPr>
        <p:spPr bwMode="auto">
          <a:xfrm>
            <a:off x="159826" y="8123142"/>
            <a:ext cx="962743" cy="26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prstClr val="white"/>
                </a:solidFill>
                <a:latin typeface="Century Gothic" pitchFamily="34" charset="0"/>
              </a:rPr>
              <a:t>PRO-FILLER EYE &amp; LIP</a:t>
            </a:r>
          </a:p>
          <a:p>
            <a:pPr algn="ctr"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prstClr val="white"/>
                </a:solidFill>
                <a:latin typeface="Century Gothic" pitchFamily="34" charset="0"/>
              </a:rPr>
              <a:t>SERUM – IN – BLUR </a:t>
            </a:r>
          </a:p>
        </p:txBody>
      </p:sp>
      <p:sp>
        <p:nvSpPr>
          <p:cNvPr id="2104" name="ZoneTexte 4"/>
          <p:cNvSpPr txBox="1">
            <a:spLocks noChangeArrowheads="1"/>
          </p:cNvSpPr>
          <p:nvPr/>
        </p:nvSpPr>
        <p:spPr bwMode="auto">
          <a:xfrm>
            <a:off x="2445876" y="8177308"/>
            <a:ext cx="1212353" cy="1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22" tIns="40061" rIns="80122" bIns="4006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600" dirty="0">
                <a:solidFill>
                  <a:prstClr val="white"/>
                </a:solidFill>
                <a:latin typeface="Century Gothic" pitchFamily="34" charset="0"/>
              </a:rPr>
              <a:t> RE-PLASTY </a:t>
            </a:r>
            <a:r>
              <a:rPr lang="fr-FR" altLang="fr-FR" sz="600" dirty="0" smtClean="0">
                <a:solidFill>
                  <a:prstClr val="white"/>
                </a:solidFill>
                <a:latin typeface="Century Gothic" pitchFamily="34" charset="0"/>
              </a:rPr>
              <a:t>CONCENTRATES</a:t>
            </a:r>
            <a:endParaRPr lang="fr-FR" altLang="fr-FR" sz="6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105" name="Rectangle 140"/>
          <p:cNvSpPr>
            <a:spLocks noChangeArrowheads="1"/>
          </p:cNvSpPr>
          <p:nvPr/>
        </p:nvSpPr>
        <p:spPr bwMode="auto">
          <a:xfrm>
            <a:off x="3630324" y="6789842"/>
            <a:ext cx="593985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pic>
        <p:nvPicPr>
          <p:cNvPr id="2106" name="Picture 19" descr="PRO FILLER BOOK copi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7" t="24596" r="26996" b="2036"/>
          <a:stretch>
            <a:fillRect/>
          </a:stretch>
        </p:blipFill>
        <p:spPr bwMode="auto">
          <a:xfrm>
            <a:off x="4188805" y="6835532"/>
            <a:ext cx="354420" cy="117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7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34" y="7128201"/>
            <a:ext cx="1377080" cy="102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8" name="Picture 2" descr="8886f902-9a63-42d3-9764-b26f968b4d04@lorea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768" y="6951617"/>
            <a:ext cx="423770" cy="112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" name="Picture 4" descr="dc5a0e45-2c7d-4052-9dc5-7bf1f4cd4b22@lorea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679" y="6789829"/>
            <a:ext cx="446992" cy="128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0" name="Rectangle 140"/>
          <p:cNvSpPr>
            <a:spLocks noChangeArrowheads="1"/>
          </p:cNvSpPr>
          <p:nvPr/>
        </p:nvSpPr>
        <p:spPr bwMode="auto">
          <a:xfrm>
            <a:off x="2370043" y="6737111"/>
            <a:ext cx="593985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2111" name="Rectangle 140"/>
          <p:cNvSpPr>
            <a:spLocks noChangeArrowheads="1"/>
          </p:cNvSpPr>
          <p:nvPr/>
        </p:nvSpPr>
        <p:spPr bwMode="auto">
          <a:xfrm>
            <a:off x="4467086" y="6664738"/>
            <a:ext cx="593985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2112" name="Rectangle 140"/>
          <p:cNvSpPr>
            <a:spLocks noChangeArrowheads="1"/>
          </p:cNvSpPr>
          <p:nvPr/>
        </p:nvSpPr>
        <p:spPr bwMode="auto">
          <a:xfrm>
            <a:off x="3036339" y="6735719"/>
            <a:ext cx="593985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2113" name="ZoneTexte 24"/>
          <p:cNvSpPr txBox="1">
            <a:spLocks noChangeArrowheads="1"/>
          </p:cNvSpPr>
          <p:nvPr/>
        </p:nvSpPr>
        <p:spPr bwMode="auto">
          <a:xfrm>
            <a:off x="2335318" y="7464057"/>
            <a:ext cx="375362" cy="18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600" dirty="0">
                <a:solidFill>
                  <a:prstClr val="white"/>
                </a:solidFill>
                <a:latin typeface="Century Gothic" pitchFamily="34" charset="0"/>
              </a:rPr>
              <a:t>OR</a:t>
            </a:r>
            <a:endParaRPr lang="fr-FR" altLang="fr-FR" sz="6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114" name="ZoneTexte 24"/>
          <p:cNvSpPr txBox="1">
            <a:spLocks noChangeArrowheads="1"/>
          </p:cNvSpPr>
          <p:nvPr/>
        </p:nvSpPr>
        <p:spPr bwMode="auto">
          <a:xfrm>
            <a:off x="3848946" y="7464057"/>
            <a:ext cx="375362" cy="18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600">
                <a:solidFill>
                  <a:prstClr val="white"/>
                </a:solidFill>
                <a:latin typeface="Century Gothic" pitchFamily="34" charset="0"/>
              </a:rPr>
              <a:t>OR</a:t>
            </a:r>
            <a:endParaRPr lang="fr-FR" altLang="fr-FR" sz="60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115" name="ZoneTexte 24"/>
          <p:cNvSpPr txBox="1">
            <a:spLocks noChangeArrowheads="1"/>
          </p:cNvSpPr>
          <p:nvPr/>
        </p:nvSpPr>
        <p:spPr bwMode="auto">
          <a:xfrm>
            <a:off x="3028019" y="7463021"/>
            <a:ext cx="375362" cy="18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600" dirty="0">
                <a:solidFill>
                  <a:prstClr val="white"/>
                </a:solidFill>
                <a:latin typeface="Century Gothic" pitchFamily="34" charset="0"/>
              </a:rPr>
              <a:t>OR</a:t>
            </a:r>
            <a:endParaRPr lang="fr-FR" altLang="fr-FR" sz="6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pic>
        <p:nvPicPr>
          <p:cNvPr id="2116" name="Picture 4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8" t="3915" r="16583" b="3419"/>
          <a:stretch>
            <a:fillRect/>
          </a:stretch>
        </p:blipFill>
        <p:spPr bwMode="auto">
          <a:xfrm>
            <a:off x="1540415" y="6951616"/>
            <a:ext cx="277689" cy="110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17" name="ZoneTexte 24"/>
          <p:cNvSpPr txBox="1">
            <a:spLocks noChangeArrowheads="1"/>
          </p:cNvSpPr>
          <p:nvPr/>
        </p:nvSpPr>
        <p:spPr bwMode="auto">
          <a:xfrm>
            <a:off x="1708406" y="7463172"/>
            <a:ext cx="375362" cy="18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fr-FR" sz="600" dirty="0">
                <a:solidFill>
                  <a:prstClr val="white"/>
                </a:solidFill>
                <a:latin typeface="Century Gothic" pitchFamily="34" charset="0"/>
              </a:rPr>
              <a:t>OR</a:t>
            </a:r>
            <a:endParaRPr lang="fr-FR" altLang="fr-FR" sz="6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2118" name="Rectangle 140"/>
          <p:cNvSpPr>
            <a:spLocks noChangeArrowheads="1"/>
          </p:cNvSpPr>
          <p:nvPr/>
        </p:nvSpPr>
        <p:spPr bwMode="auto">
          <a:xfrm>
            <a:off x="1691044" y="6733225"/>
            <a:ext cx="593985" cy="25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22" tIns="40061" rIns="80122" bIns="40061" anchor="ctr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801217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altLang="fr-FR" sz="11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cxnSp>
        <p:nvCxnSpPr>
          <p:cNvPr id="77" name="Connecteur droit 23"/>
          <p:cNvCxnSpPr>
            <a:cxnSpLocks noChangeShapeType="1"/>
          </p:cNvCxnSpPr>
          <p:nvPr/>
        </p:nvCxnSpPr>
        <p:spPr bwMode="auto">
          <a:xfrm>
            <a:off x="5424567" y="2082378"/>
            <a:ext cx="164862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ZoneTexte 16"/>
          <p:cNvSpPr txBox="1">
            <a:spLocks noChangeArrowheads="1"/>
          </p:cNvSpPr>
          <p:nvPr/>
        </p:nvSpPr>
        <p:spPr bwMode="auto">
          <a:xfrm>
            <a:off x="5424565" y="1666896"/>
            <a:ext cx="571620" cy="41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697" rIns="91395" bIns="45697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altLang="fr-FR" b="1">
                <a:solidFill>
                  <a:prstClr val="white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79" name="ZoneTexte 19"/>
          <p:cNvSpPr txBox="1">
            <a:spLocks noChangeArrowheads="1"/>
          </p:cNvSpPr>
          <p:nvPr/>
        </p:nvSpPr>
        <p:spPr bwMode="auto">
          <a:xfrm>
            <a:off x="6262698" y="1770836"/>
            <a:ext cx="595303" cy="27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73" tIns="52136" rIns="104273" bIns="52136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fr-FR" sz="1100" dirty="0">
                <a:solidFill>
                  <a:schemeClr val="bg1"/>
                </a:solidFill>
                <a:latin typeface="Century Gothic" pitchFamily="34" charset="0"/>
              </a:rPr>
              <a:t>TREAT</a:t>
            </a:r>
          </a:p>
        </p:txBody>
      </p:sp>
      <p:sp>
        <p:nvSpPr>
          <p:cNvPr id="44" name="ZoneTexte 3"/>
          <p:cNvSpPr txBox="1">
            <a:spLocks noChangeArrowheads="1"/>
          </p:cNvSpPr>
          <p:nvPr/>
        </p:nvSpPr>
        <p:spPr bwMode="auto">
          <a:xfrm>
            <a:off x="796832" y="1110795"/>
            <a:ext cx="52684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fr-FR" sz="1100" dirty="0">
                <a:solidFill>
                  <a:srgbClr val="B5A692"/>
                </a:solidFill>
                <a:latin typeface="Century Gothic" pitchFamily="34" charset="0"/>
              </a:rPr>
              <a:t>“WHAT IF IN 12 SECONDS YOU CAN HAVE THE EFFECT OF A HYALURONIC ACID INJECTION AND MAKE 2/3 OF YOUR AGE PERCEPTION DISAPPEAR ?”</a:t>
            </a:r>
            <a:endParaRPr lang="fr-FR" altLang="fr-FR" sz="400" b="1" dirty="0">
              <a:solidFill>
                <a:srgbClr val="B5A692"/>
              </a:solidFill>
              <a:latin typeface="Century Gothic" pitchFamily="34" charset="0"/>
            </a:endParaRPr>
          </a:p>
        </p:txBody>
      </p:sp>
      <p:sp>
        <p:nvSpPr>
          <p:cNvPr id="45" name="ZoneTexte 1"/>
          <p:cNvSpPr txBox="1">
            <a:spLocks noChangeArrowheads="1"/>
          </p:cNvSpPr>
          <p:nvPr/>
        </p:nvSpPr>
        <p:spPr bwMode="auto">
          <a:xfrm>
            <a:off x="467112" y="2185704"/>
            <a:ext cx="5872537" cy="408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“With age, facial expressions become more marked, wrinkles are deeper, your lines are drawn, it can make you look tired. In fact, wrinkles of eye and lip </a:t>
            </a:r>
            <a:r>
              <a:rPr lang="en-US" altLang="fr-FR" sz="1050" dirty="0" smtClean="0">
                <a:solidFill>
                  <a:schemeClr val="bg1"/>
                </a:solidFill>
                <a:latin typeface="Century Gothic" pitchFamily="34" charset="0"/>
              </a:rPr>
              <a:t>contours </a:t>
            </a: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(</a:t>
            </a:r>
            <a:r>
              <a:rPr lang="en-US" altLang="fr-FR" sz="1050" dirty="0" err="1">
                <a:solidFill>
                  <a:schemeClr val="bg1"/>
                </a:solidFill>
                <a:latin typeface="Century Gothic" pitchFamily="34" charset="0"/>
              </a:rPr>
              <a:t>glabellar</a:t>
            </a: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 lines, crow’s feet, </a:t>
            </a:r>
            <a:r>
              <a:rPr lang="en-US" altLang="fr-FR" sz="1050" dirty="0" err="1">
                <a:solidFill>
                  <a:schemeClr val="bg1"/>
                </a:solidFill>
                <a:latin typeface="Century Gothic" pitchFamily="34" charset="0"/>
              </a:rPr>
              <a:t>nasolabial</a:t>
            </a: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 folds) are responsible for 2/3 of perception of skin ageing.</a:t>
            </a:r>
          </a:p>
          <a:p>
            <a:pPr algn="r">
              <a:lnSpc>
                <a:spcPts val="1300"/>
              </a:lnSpc>
            </a:pPr>
            <a:endParaRPr lang="en-US" altLang="fr-FR" sz="105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HELENA RUBINSTEIN  has developed PRO FILLER  EYE AND LIP, the 1st SERUM-IN-BLUR able to instantly replicate the visible optical blurring effect of hyaluronic acid injection.</a:t>
            </a: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(In less than 1 month, wrinkles are reduced)</a:t>
            </a:r>
            <a:endParaRPr lang="fr-FR" altLang="fr-FR" sz="105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</a:pPr>
            <a:endParaRPr lang="en-US" altLang="fr-FR" sz="105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This breakthrough technology, combines the power of a serum ( 3 HA FILLER-SOLUTION + SOY EXTRACT) to a BLUR-TEXTURE.</a:t>
            </a:r>
          </a:p>
          <a:p>
            <a:pPr algn="r">
              <a:lnSpc>
                <a:spcPts val="1300"/>
              </a:lnSpc>
            </a:pPr>
            <a:endParaRPr lang="en-US" altLang="fr-FR" sz="105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3 HA FILLER-SOLUTION unique combination of 3 different hyaluronic acids to visibly correct wrinkles. They gradually penetrate into the skin to reach the different epidermis layers and provide a progressive anti-ageing correction. Skin is  re-plumped, more </a:t>
            </a:r>
            <a:r>
              <a:rPr lang="en-US" altLang="fr-FR" sz="1050" dirty="0" smtClean="0">
                <a:solidFill>
                  <a:schemeClr val="bg1"/>
                </a:solidFill>
                <a:latin typeface="Century Gothic" pitchFamily="34" charset="0"/>
              </a:rPr>
              <a:t>hydrated, </a:t>
            </a: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wrinkles are reduced.</a:t>
            </a: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SOY EXTRACT mimic the needle effect to stimulate collagen reorganization and synthesis.</a:t>
            </a: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  <a:p>
            <a:pPr algn="r">
              <a:lnSpc>
                <a:spcPts val="1300"/>
              </a:lnSpc>
            </a:pP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The BLUR  texture is composed is of  2 optical agents, LUMINOSITY and SOFT FOCUS AGENTS lighter than classical agents. Wrinkles are smoothed and re-plumped, as erased.</a:t>
            </a:r>
          </a:p>
          <a:p>
            <a:pPr algn="r">
              <a:lnSpc>
                <a:spcPts val="1300"/>
              </a:lnSpc>
            </a:pPr>
            <a:endParaRPr lang="en-US" altLang="fr-FR" sz="105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 eaLnBrk="1" hangingPunct="1"/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Every morning, before Re-</a:t>
            </a:r>
            <a:r>
              <a:rPr lang="en-US" altLang="fr-FR" sz="1050" dirty="0" err="1">
                <a:solidFill>
                  <a:schemeClr val="bg1"/>
                </a:solidFill>
                <a:latin typeface="Century Gothic" pitchFamily="34" charset="0"/>
              </a:rPr>
              <a:t>Plasty</a:t>
            </a:r>
            <a:r>
              <a:rPr lang="en-US" altLang="fr-FR" sz="1050" dirty="0">
                <a:solidFill>
                  <a:schemeClr val="bg1"/>
                </a:solidFill>
                <a:latin typeface="Century Gothic" pitchFamily="34" charset="0"/>
              </a:rPr>
              <a:t> routine or at anytime of the day as a touch up. </a:t>
            </a:r>
            <a:r>
              <a:rPr lang="en-US" altLang="fr-FR" sz="1050" dirty="0">
                <a:solidFill>
                  <a:srgbClr val="FFFFFF"/>
                </a:solidFill>
                <a:latin typeface="Century Gothic" pitchFamily="34" charset="0"/>
              </a:rPr>
              <a:t>Apply on eye and lip contours.” </a:t>
            </a:r>
            <a:endParaRPr lang="en-US" altLang="fr-FR" sz="105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8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420</Words>
  <Application>Microsoft Office PowerPoint</Application>
  <PresentationFormat>Affichage à l'écran (4:3)</PresentationFormat>
  <Paragraphs>58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1_Thème Office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PARMENTIER Emeline</dc:creator>
  <cp:lastModifiedBy>Rosanna</cp:lastModifiedBy>
  <cp:revision>9</cp:revision>
  <dcterms:created xsi:type="dcterms:W3CDTF">2014-04-23T07:50:59Z</dcterms:created>
  <dcterms:modified xsi:type="dcterms:W3CDTF">2014-05-22T15:19:09Z</dcterms:modified>
</cp:coreProperties>
</file>