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5329238" cy="7561263"/>
  <p:notesSz cx="6805613" cy="9944100"/>
  <p:defaultTextStyle>
    <a:defPPr>
      <a:defRPr lang="fr-FR"/>
    </a:defPPr>
    <a:lvl1pPr marL="0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8275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36549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104824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73098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41373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209648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77922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946197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412" y="-36"/>
      </p:cViewPr>
      <p:guideLst>
        <p:guide orient="horz" pos="2382"/>
        <p:guide pos="16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E5312-4368-4E7B-9A51-B8CF50604071}" type="datetimeFigureOut">
              <a:rPr lang="fr-FR" smtClean="0"/>
              <a:t>15/01/2013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089150" y="746125"/>
            <a:ext cx="26289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5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17ABE-3C26-4754-BCF2-487E0805E4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1515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17ABE-3C26-4754-BCF2-487E0805E4A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1824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9693" y="2348892"/>
            <a:ext cx="4529853" cy="162077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99386" y="4284716"/>
            <a:ext cx="3730467" cy="19323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E67B-66F9-43D8-83F9-CC5E82E0B1CE}" type="datetimeFigureOut">
              <a:rPr lang="fr-FR" smtClean="0"/>
              <a:t>15/01/2013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5D50-D34E-4AEA-B9A5-1C60EE7729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6988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E67B-66F9-43D8-83F9-CC5E82E0B1CE}" type="datetimeFigureOut">
              <a:rPr lang="fr-FR" smtClean="0"/>
              <a:t>15/01/2013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5D50-D34E-4AEA-B9A5-1C60EE7729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5524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863698" y="302802"/>
            <a:ext cx="1199078" cy="645157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66462" y="302802"/>
            <a:ext cx="3508415" cy="645157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E67B-66F9-43D8-83F9-CC5E82E0B1CE}" type="datetimeFigureOut">
              <a:rPr lang="fr-FR" smtClean="0"/>
              <a:t>15/01/2013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5D50-D34E-4AEA-B9A5-1C60EE7729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7245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E67B-66F9-43D8-83F9-CC5E82E0B1CE}" type="datetimeFigureOut">
              <a:rPr lang="fr-FR" smtClean="0"/>
              <a:t>15/01/2013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5D50-D34E-4AEA-B9A5-1C60EE7729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44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0972" y="4858812"/>
            <a:ext cx="4529853" cy="1501751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0972" y="3204787"/>
            <a:ext cx="4529853" cy="1654025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82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365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0482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7309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4137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096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7792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4619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E67B-66F9-43D8-83F9-CC5E82E0B1CE}" type="datetimeFigureOut">
              <a:rPr lang="fr-FR" smtClean="0"/>
              <a:t>15/01/2013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5D50-D34E-4AEA-B9A5-1C60EE7729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962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66462" y="1764296"/>
            <a:ext cx="2353747" cy="4990084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709029" y="1764296"/>
            <a:ext cx="2353747" cy="4990084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E67B-66F9-43D8-83F9-CC5E82E0B1CE}" type="datetimeFigureOut">
              <a:rPr lang="fr-FR" smtClean="0"/>
              <a:t>15/01/2013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5D50-D34E-4AEA-B9A5-1C60EE7729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60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6462" y="1692533"/>
            <a:ext cx="2354672" cy="705367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8275" indent="0">
              <a:buNone/>
              <a:defRPr sz="1600" b="1"/>
            </a:lvl2pPr>
            <a:lvl3pPr marL="736549" indent="0">
              <a:buNone/>
              <a:defRPr sz="1400" b="1"/>
            </a:lvl3pPr>
            <a:lvl4pPr marL="1104824" indent="0">
              <a:buNone/>
              <a:defRPr sz="1300" b="1"/>
            </a:lvl4pPr>
            <a:lvl5pPr marL="1473098" indent="0">
              <a:buNone/>
              <a:defRPr sz="1300" b="1"/>
            </a:lvl5pPr>
            <a:lvl6pPr marL="1841373" indent="0">
              <a:buNone/>
              <a:defRPr sz="1300" b="1"/>
            </a:lvl6pPr>
            <a:lvl7pPr marL="2209648" indent="0">
              <a:buNone/>
              <a:defRPr sz="1300" b="1"/>
            </a:lvl7pPr>
            <a:lvl8pPr marL="2577922" indent="0">
              <a:buNone/>
              <a:defRPr sz="1300" b="1"/>
            </a:lvl8pPr>
            <a:lvl9pPr marL="2946197" indent="0">
              <a:buNone/>
              <a:defRPr sz="13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6462" y="2397900"/>
            <a:ext cx="2354672" cy="4356478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2707180" y="1692533"/>
            <a:ext cx="2355597" cy="705367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8275" indent="0">
              <a:buNone/>
              <a:defRPr sz="1600" b="1"/>
            </a:lvl2pPr>
            <a:lvl3pPr marL="736549" indent="0">
              <a:buNone/>
              <a:defRPr sz="1400" b="1"/>
            </a:lvl3pPr>
            <a:lvl4pPr marL="1104824" indent="0">
              <a:buNone/>
              <a:defRPr sz="1300" b="1"/>
            </a:lvl4pPr>
            <a:lvl5pPr marL="1473098" indent="0">
              <a:buNone/>
              <a:defRPr sz="1300" b="1"/>
            </a:lvl5pPr>
            <a:lvl6pPr marL="1841373" indent="0">
              <a:buNone/>
              <a:defRPr sz="1300" b="1"/>
            </a:lvl6pPr>
            <a:lvl7pPr marL="2209648" indent="0">
              <a:buNone/>
              <a:defRPr sz="1300" b="1"/>
            </a:lvl7pPr>
            <a:lvl8pPr marL="2577922" indent="0">
              <a:buNone/>
              <a:defRPr sz="1300" b="1"/>
            </a:lvl8pPr>
            <a:lvl9pPr marL="2946197" indent="0">
              <a:buNone/>
              <a:defRPr sz="13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707180" y="2397900"/>
            <a:ext cx="2355597" cy="4356478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E67B-66F9-43D8-83F9-CC5E82E0B1CE}" type="datetimeFigureOut">
              <a:rPr lang="fr-FR" smtClean="0"/>
              <a:t>15/01/2013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5D50-D34E-4AEA-B9A5-1C60EE7729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4915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E67B-66F9-43D8-83F9-CC5E82E0B1CE}" type="datetimeFigureOut">
              <a:rPr lang="fr-FR" smtClean="0"/>
              <a:t>15/01/2013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5D50-D34E-4AEA-B9A5-1C60EE7729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930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E67B-66F9-43D8-83F9-CC5E82E0B1CE}" type="datetimeFigureOut">
              <a:rPr lang="fr-FR" smtClean="0"/>
              <a:t>15/01/2013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5D50-D34E-4AEA-B9A5-1C60EE7729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914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6463" y="301051"/>
            <a:ext cx="1753282" cy="1281214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83584" y="301051"/>
            <a:ext cx="2979192" cy="6453329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66463" y="1582266"/>
            <a:ext cx="1753282" cy="5172114"/>
          </a:xfrm>
        </p:spPr>
        <p:txBody>
          <a:bodyPr/>
          <a:lstStyle>
            <a:lvl1pPr marL="0" indent="0">
              <a:buNone/>
              <a:defRPr sz="1100"/>
            </a:lvl1pPr>
            <a:lvl2pPr marL="368275" indent="0">
              <a:buNone/>
              <a:defRPr sz="1000"/>
            </a:lvl2pPr>
            <a:lvl3pPr marL="736549" indent="0">
              <a:buNone/>
              <a:defRPr sz="800"/>
            </a:lvl3pPr>
            <a:lvl4pPr marL="1104824" indent="0">
              <a:buNone/>
              <a:defRPr sz="700"/>
            </a:lvl4pPr>
            <a:lvl5pPr marL="1473098" indent="0">
              <a:buNone/>
              <a:defRPr sz="700"/>
            </a:lvl5pPr>
            <a:lvl6pPr marL="1841373" indent="0">
              <a:buNone/>
              <a:defRPr sz="700"/>
            </a:lvl6pPr>
            <a:lvl7pPr marL="2209648" indent="0">
              <a:buNone/>
              <a:defRPr sz="700"/>
            </a:lvl7pPr>
            <a:lvl8pPr marL="2577922" indent="0">
              <a:buNone/>
              <a:defRPr sz="700"/>
            </a:lvl8pPr>
            <a:lvl9pPr marL="2946197" indent="0">
              <a:buNone/>
              <a:defRPr sz="7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E67B-66F9-43D8-83F9-CC5E82E0B1CE}" type="datetimeFigureOut">
              <a:rPr lang="fr-FR" smtClean="0"/>
              <a:t>15/01/2013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5D50-D34E-4AEA-B9A5-1C60EE7729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972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4568" y="5292884"/>
            <a:ext cx="3197543" cy="62485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44568" y="675613"/>
            <a:ext cx="3197543" cy="4536758"/>
          </a:xfrm>
        </p:spPr>
        <p:txBody>
          <a:bodyPr/>
          <a:lstStyle>
            <a:lvl1pPr marL="0" indent="0">
              <a:buNone/>
              <a:defRPr sz="2600"/>
            </a:lvl1pPr>
            <a:lvl2pPr marL="368275" indent="0">
              <a:buNone/>
              <a:defRPr sz="2300"/>
            </a:lvl2pPr>
            <a:lvl3pPr marL="736549" indent="0">
              <a:buNone/>
              <a:defRPr sz="1900"/>
            </a:lvl3pPr>
            <a:lvl4pPr marL="1104824" indent="0">
              <a:buNone/>
              <a:defRPr sz="1600"/>
            </a:lvl4pPr>
            <a:lvl5pPr marL="1473098" indent="0">
              <a:buNone/>
              <a:defRPr sz="1600"/>
            </a:lvl5pPr>
            <a:lvl6pPr marL="1841373" indent="0">
              <a:buNone/>
              <a:defRPr sz="1600"/>
            </a:lvl6pPr>
            <a:lvl7pPr marL="2209648" indent="0">
              <a:buNone/>
              <a:defRPr sz="1600"/>
            </a:lvl7pPr>
            <a:lvl8pPr marL="2577922" indent="0">
              <a:buNone/>
              <a:defRPr sz="1600"/>
            </a:lvl8pPr>
            <a:lvl9pPr marL="2946197" indent="0">
              <a:buNone/>
              <a:defRPr sz="16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44568" y="5917739"/>
            <a:ext cx="3197543" cy="887398"/>
          </a:xfrm>
        </p:spPr>
        <p:txBody>
          <a:bodyPr/>
          <a:lstStyle>
            <a:lvl1pPr marL="0" indent="0">
              <a:buNone/>
              <a:defRPr sz="1100"/>
            </a:lvl1pPr>
            <a:lvl2pPr marL="368275" indent="0">
              <a:buNone/>
              <a:defRPr sz="1000"/>
            </a:lvl2pPr>
            <a:lvl3pPr marL="736549" indent="0">
              <a:buNone/>
              <a:defRPr sz="800"/>
            </a:lvl3pPr>
            <a:lvl4pPr marL="1104824" indent="0">
              <a:buNone/>
              <a:defRPr sz="700"/>
            </a:lvl4pPr>
            <a:lvl5pPr marL="1473098" indent="0">
              <a:buNone/>
              <a:defRPr sz="700"/>
            </a:lvl5pPr>
            <a:lvl6pPr marL="1841373" indent="0">
              <a:buNone/>
              <a:defRPr sz="700"/>
            </a:lvl6pPr>
            <a:lvl7pPr marL="2209648" indent="0">
              <a:buNone/>
              <a:defRPr sz="700"/>
            </a:lvl7pPr>
            <a:lvl8pPr marL="2577922" indent="0">
              <a:buNone/>
              <a:defRPr sz="700"/>
            </a:lvl8pPr>
            <a:lvl9pPr marL="2946197" indent="0">
              <a:buNone/>
              <a:defRPr sz="7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E67B-66F9-43D8-83F9-CC5E82E0B1CE}" type="datetimeFigureOut">
              <a:rPr lang="fr-FR" smtClean="0"/>
              <a:t>15/01/2013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5D50-D34E-4AEA-B9A5-1C60EE7729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1958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66462" y="302802"/>
            <a:ext cx="4796314" cy="1260210"/>
          </a:xfrm>
          <a:prstGeom prst="rect">
            <a:avLst/>
          </a:prstGeom>
        </p:spPr>
        <p:txBody>
          <a:bodyPr vert="horz" lIns="73655" tIns="36827" rIns="73655" bIns="36827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6462" y="1764296"/>
            <a:ext cx="4796314" cy="4990084"/>
          </a:xfrm>
          <a:prstGeom prst="rect">
            <a:avLst/>
          </a:prstGeom>
        </p:spPr>
        <p:txBody>
          <a:bodyPr vert="horz" lIns="73655" tIns="36827" rIns="73655" bIns="36827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66462" y="7008171"/>
            <a:ext cx="1243489" cy="402568"/>
          </a:xfrm>
          <a:prstGeom prst="rect">
            <a:avLst/>
          </a:prstGeom>
        </p:spPr>
        <p:txBody>
          <a:bodyPr vert="horz" lIns="73655" tIns="36827" rIns="73655" bIns="36827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AE67B-66F9-43D8-83F9-CC5E82E0B1CE}" type="datetimeFigureOut">
              <a:rPr lang="fr-FR" smtClean="0"/>
              <a:t>15/01/2013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820823" y="7008171"/>
            <a:ext cx="1687592" cy="402568"/>
          </a:xfrm>
          <a:prstGeom prst="rect">
            <a:avLst/>
          </a:prstGeom>
        </p:spPr>
        <p:txBody>
          <a:bodyPr vert="horz" lIns="73655" tIns="36827" rIns="73655" bIns="36827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819288" y="7008171"/>
            <a:ext cx="1243489" cy="402568"/>
          </a:xfrm>
          <a:prstGeom prst="rect">
            <a:avLst/>
          </a:prstGeom>
        </p:spPr>
        <p:txBody>
          <a:bodyPr vert="horz" lIns="73655" tIns="36827" rIns="73655" bIns="36827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85D50-D34E-4AEA-B9A5-1C60EE7729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52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36549" rtl="0" eaLnBrk="1" latinLnBrk="0" hangingPunct="1"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6206" indent="-276206" algn="l" defTabSz="736549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98446" indent="-230172" algn="l" defTabSz="736549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20687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88961" indent="-184137" algn="l" defTabSz="736549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7236" indent="-184137" algn="l" defTabSz="736549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5510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3785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2060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30334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8275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6549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04824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73098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41373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09648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7922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46197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PLI_HELENA_RUBINSTEIN_POWER_Beauty\Service\3. Brand\Service &amp; CRM\Education\01- SKINCARE\PRODIGY POWERCELL\TRAINING ELEMENTS 2013 EN COURS\WeTransfer-XBJ4tO46\FOND PRODIGY POWERCELL_A5_RECT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" r="2154"/>
          <a:stretch/>
        </p:blipFill>
        <p:spPr bwMode="auto">
          <a:xfrm>
            <a:off x="-44344" y="0"/>
            <a:ext cx="5373582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LOGOHR-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344" y="6066"/>
            <a:ext cx="1510903" cy="109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8"/>
          <p:cNvSpPr>
            <a:spLocks noChangeShapeType="1"/>
          </p:cNvSpPr>
          <p:nvPr/>
        </p:nvSpPr>
        <p:spPr bwMode="auto">
          <a:xfrm flipV="1">
            <a:off x="-44344" y="1116335"/>
            <a:ext cx="5343633" cy="0"/>
          </a:xfrm>
          <a:prstGeom prst="line">
            <a:avLst/>
          </a:prstGeom>
          <a:noFill/>
          <a:ln w="9525">
            <a:solidFill>
              <a:srgbClr val="58474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sz="1800">
              <a:latin typeface="Arial" charset="0"/>
              <a:ea typeface="+mn-ea"/>
            </a:endParaRPr>
          </a:p>
        </p:txBody>
      </p:sp>
      <p:pic>
        <p:nvPicPr>
          <p:cNvPr id="14" name="Picture 4" descr="LOGOHR-Power-H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t="27211" r="10959" b="30286"/>
          <a:stretch>
            <a:fillRect/>
          </a:stretch>
        </p:blipFill>
        <p:spPr bwMode="auto">
          <a:xfrm>
            <a:off x="1512491" y="328614"/>
            <a:ext cx="156320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3096667" y="6065"/>
            <a:ext cx="0" cy="1110269"/>
          </a:xfrm>
          <a:prstGeom prst="line">
            <a:avLst/>
          </a:prstGeom>
          <a:noFill/>
          <a:ln w="9525">
            <a:solidFill>
              <a:srgbClr val="584742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fr-FR" sz="1800">
              <a:solidFill>
                <a:schemeClr val="bg1"/>
              </a:solidFill>
              <a:ea typeface="+mn-ea"/>
            </a:endParaRPr>
          </a:p>
        </p:txBody>
      </p:sp>
      <p:sp>
        <p:nvSpPr>
          <p:cNvPr id="17" name="Text Box 131"/>
          <p:cNvSpPr txBox="1">
            <a:spLocks noChangeArrowheads="1"/>
          </p:cNvSpPr>
          <p:nvPr/>
        </p:nvSpPr>
        <p:spPr bwMode="auto">
          <a:xfrm>
            <a:off x="192981" y="1348681"/>
            <a:ext cx="34544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  <a:latin typeface="Century Gothic" pitchFamily="34" charset="0"/>
              </a:rPr>
              <a:t>KEY POINTS TO KNOW &amp; REMEMBER</a:t>
            </a:r>
            <a:endParaRPr lang="fr-FR" sz="80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2" name="Connecteur droit 25"/>
          <p:cNvCxnSpPr>
            <a:cxnSpLocks noChangeShapeType="1"/>
          </p:cNvCxnSpPr>
          <p:nvPr/>
        </p:nvCxnSpPr>
        <p:spPr bwMode="auto">
          <a:xfrm>
            <a:off x="181868" y="1564581"/>
            <a:ext cx="2914799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 Box 131"/>
          <p:cNvSpPr txBox="1">
            <a:spLocks noChangeArrowheads="1"/>
          </p:cNvSpPr>
          <p:nvPr/>
        </p:nvSpPr>
        <p:spPr bwMode="auto">
          <a:xfrm>
            <a:off x="116781" y="1640781"/>
            <a:ext cx="2979886" cy="234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sz="1000" b="1" dirty="0">
                <a:solidFill>
                  <a:schemeClr val="bg1"/>
                </a:solidFill>
                <a:latin typeface="Century Gothic" pitchFamily="34" charset="0"/>
              </a:rPr>
              <a:t> FOR WHO ? </a:t>
            </a:r>
            <a:r>
              <a:rPr lang="en-US" sz="1000" dirty="0">
                <a:solidFill>
                  <a:schemeClr val="bg1"/>
                </a:solidFill>
                <a:latin typeface="Century Gothic" pitchFamily="34" charset="0"/>
              </a:rPr>
              <a:t>Demanding women seeking global anti-ageing and a serum able to protect </a:t>
            </a:r>
            <a:r>
              <a:rPr lang="en-US" sz="1000" dirty="0" smtClean="0">
                <a:solidFill>
                  <a:schemeClr val="bg1"/>
                </a:solidFill>
                <a:latin typeface="Century Gothic" pitchFamily="34" charset="0"/>
              </a:rPr>
              <a:t>skin </a:t>
            </a:r>
            <a:r>
              <a:rPr lang="en-US" sz="1000" dirty="0">
                <a:solidFill>
                  <a:schemeClr val="bg1"/>
                </a:solidFill>
                <a:latin typeface="Century Gothic" pitchFamily="34" charset="0"/>
              </a:rPr>
              <a:t>against daily aggressions, from age 30</a:t>
            </a:r>
          </a:p>
          <a:p>
            <a:pPr algn="just" eaLnBrk="1" hangingPunct="1">
              <a:lnSpc>
                <a:spcPct val="50000"/>
              </a:lnSpc>
            </a:pPr>
            <a:endParaRPr lang="en-US" sz="700" dirty="0">
              <a:solidFill>
                <a:schemeClr val="bg1"/>
              </a:solidFill>
              <a:latin typeface="Century Gothic" pitchFamily="34" charset="0"/>
            </a:endParaRPr>
          </a:p>
          <a:p>
            <a:pPr algn="just" eaLnBrk="1" hangingPunct="1">
              <a:buFontTx/>
              <a:buChar char="•"/>
            </a:pPr>
            <a:r>
              <a:rPr lang="en-US" sz="1000" b="1" dirty="0">
                <a:solidFill>
                  <a:schemeClr val="bg1"/>
                </a:solidFill>
                <a:latin typeface="Century Gothic" pitchFamily="34" charset="0"/>
              </a:rPr>
              <a:t>SKIN CONCERNS: </a:t>
            </a:r>
            <a:r>
              <a:rPr lang="en-US" sz="1000" dirty="0">
                <a:solidFill>
                  <a:schemeClr val="bg1"/>
                </a:solidFill>
                <a:latin typeface="Century Gothic" pitchFamily="34" charset="0"/>
              </a:rPr>
              <a:t>wrinkles, loss of tone, lack of radiance, daily micro aggressions</a:t>
            </a:r>
          </a:p>
          <a:p>
            <a:pPr algn="just" eaLnBrk="1" hangingPunct="1">
              <a:lnSpc>
                <a:spcPct val="50000"/>
              </a:lnSpc>
            </a:pPr>
            <a:endParaRPr lang="en-US" sz="10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just" eaLnBrk="1" hangingPunct="1">
              <a:buFontTx/>
              <a:buChar char="•"/>
            </a:pPr>
            <a:r>
              <a:rPr lang="en-US" sz="1000" b="1" dirty="0">
                <a:solidFill>
                  <a:schemeClr val="bg1"/>
                </a:solidFill>
                <a:latin typeface="Century Gothic" pitchFamily="34" charset="0"/>
              </a:rPr>
              <a:t> RESULTS: </a:t>
            </a:r>
            <a:r>
              <a:rPr lang="en-US" sz="1000" dirty="0">
                <a:solidFill>
                  <a:schemeClr val="bg1"/>
                </a:solidFill>
                <a:latin typeface="Century Gothic" pitchFamily="34" charset="0"/>
              </a:rPr>
              <a:t>in 5 days: smoothed skin – recreated radiance – reinforced tonicity</a:t>
            </a:r>
            <a:r>
              <a:rPr lang="en-US" sz="1000" b="1" dirty="0">
                <a:solidFill>
                  <a:schemeClr val="bg1"/>
                </a:solidFill>
                <a:latin typeface="Century Gothic" pitchFamily="34" charset="0"/>
              </a:rPr>
              <a:t> + </a:t>
            </a:r>
            <a:r>
              <a:rPr lang="en-US" sz="1000" dirty="0">
                <a:solidFill>
                  <a:schemeClr val="bg1"/>
                </a:solidFill>
                <a:latin typeface="Century Gothic" pitchFamily="34" charset="0"/>
              </a:rPr>
              <a:t>Skin protected against 25 youth aggressors</a:t>
            </a:r>
          </a:p>
          <a:p>
            <a:pPr algn="just" eaLnBrk="1" hangingPunct="1"/>
            <a:endParaRPr lang="en-US" sz="5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just" eaLnBrk="1" hangingPunct="1">
              <a:buFontTx/>
              <a:buChar char="•"/>
            </a:pPr>
            <a:r>
              <a:rPr lang="en-US" sz="10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1000" b="1" dirty="0">
                <a:solidFill>
                  <a:schemeClr val="bg1"/>
                </a:solidFill>
                <a:latin typeface="Century Gothic" pitchFamily="34" charset="0"/>
              </a:rPr>
              <a:t>USE:</a:t>
            </a:r>
            <a:r>
              <a:rPr lang="en-US" sz="1000" dirty="0">
                <a:solidFill>
                  <a:schemeClr val="bg1"/>
                </a:solidFill>
                <a:latin typeface="Century Gothic" pitchFamily="34" charset="0"/>
              </a:rPr>
              <a:t> Every day and night, apply Prodigy </a:t>
            </a:r>
            <a:r>
              <a:rPr lang="en-US" sz="1000" dirty="0" err="1">
                <a:solidFill>
                  <a:schemeClr val="bg1"/>
                </a:solidFill>
                <a:latin typeface="Century Gothic" pitchFamily="34" charset="0"/>
              </a:rPr>
              <a:t>Powercell</a:t>
            </a:r>
            <a:r>
              <a:rPr lang="en-US" sz="1000" dirty="0">
                <a:solidFill>
                  <a:schemeClr val="bg1"/>
                </a:solidFill>
                <a:latin typeface="Century Gothic" pitchFamily="34" charset="0"/>
              </a:rPr>
              <a:t> serum, on face, neck and décolleté, according to specific gesture.</a:t>
            </a:r>
          </a:p>
          <a:p>
            <a:pPr algn="just" eaLnBrk="1" hangingPunct="1"/>
            <a:endParaRPr lang="en-US" sz="100" dirty="0">
              <a:solidFill>
                <a:schemeClr val="bg1"/>
              </a:solidFill>
              <a:latin typeface="Century Gothic" pitchFamily="34" charset="0"/>
            </a:endParaRPr>
          </a:p>
          <a:p>
            <a:pPr algn="just" eaLnBrk="1" hangingPunct="1"/>
            <a:endParaRPr lang="en-US" sz="300" dirty="0">
              <a:solidFill>
                <a:schemeClr val="bg1"/>
              </a:solidFill>
              <a:latin typeface="Century Gothic" pitchFamily="34" charset="0"/>
            </a:endParaRPr>
          </a:p>
          <a:p>
            <a:pPr algn="just" eaLnBrk="1" hangingPunct="1">
              <a:buFontTx/>
              <a:buChar char="•"/>
            </a:pPr>
            <a:r>
              <a:rPr lang="en-US" sz="10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1000" b="1" dirty="0">
                <a:solidFill>
                  <a:schemeClr val="bg1"/>
                </a:solidFill>
                <a:latin typeface="Century Gothic" pitchFamily="34" charset="0"/>
              </a:rPr>
              <a:t>PRICE</a:t>
            </a:r>
            <a:r>
              <a:rPr lang="en-US" sz="1000" dirty="0">
                <a:solidFill>
                  <a:schemeClr val="bg1"/>
                </a:solidFill>
                <a:latin typeface="Century Gothic" pitchFamily="34" charset="0"/>
              </a:rPr>
              <a:t>: </a:t>
            </a:r>
          </a:p>
          <a:p>
            <a:pPr algn="just" eaLnBrk="1" hangingPunct="1"/>
            <a:r>
              <a:rPr lang="en-US" sz="1000" dirty="0">
                <a:solidFill>
                  <a:schemeClr val="bg1"/>
                </a:solidFill>
                <a:latin typeface="Century Gothic" pitchFamily="34" charset="0"/>
              </a:rPr>
              <a:t>Serum: 111€ - 50ml (PPI)</a:t>
            </a:r>
          </a:p>
        </p:txBody>
      </p:sp>
      <p:sp>
        <p:nvSpPr>
          <p:cNvPr id="24" name="Arrondir un rectangle avec un coin diagonal 23"/>
          <p:cNvSpPr/>
          <p:nvPr/>
        </p:nvSpPr>
        <p:spPr>
          <a:xfrm>
            <a:off x="72331" y="1188343"/>
            <a:ext cx="3168352" cy="2799234"/>
          </a:xfrm>
          <a:prstGeom prst="round2Diag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bg1"/>
              </a:solidFill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2990081" y="214608"/>
            <a:ext cx="24828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1042988">
              <a:lnSpc>
                <a:spcPct val="80000"/>
              </a:lnSpc>
            </a:pPr>
            <a:r>
              <a:rPr lang="fr-FR" sz="2400" dirty="0" smtClean="0">
                <a:solidFill>
                  <a:schemeClr val="bg1"/>
                </a:solidFill>
                <a:latin typeface="Century Gothic" pitchFamily="34" charset="0"/>
              </a:rPr>
              <a:t>PRODIGY POWERCELL</a:t>
            </a:r>
            <a:endParaRPr lang="fr-F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1" name="Rectangle 117"/>
          <p:cNvSpPr>
            <a:spLocks noChangeArrowheads="1"/>
          </p:cNvSpPr>
          <p:nvPr/>
        </p:nvSpPr>
        <p:spPr bwMode="auto">
          <a:xfrm>
            <a:off x="3096667" y="756295"/>
            <a:ext cx="223224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042988"/>
            <a:r>
              <a:rPr lang="en-US" sz="1100" dirty="0" smtClean="0">
                <a:solidFill>
                  <a:schemeClr val="bg1"/>
                </a:solidFill>
                <a:latin typeface="Century Gothic" pitchFamily="34" charset="0"/>
              </a:rPr>
              <a:t>Youth grafter</a:t>
            </a:r>
            <a:endParaRPr lang="en-US" sz="11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" name="Rectangle 179"/>
          <p:cNvSpPr>
            <a:spLocks noChangeArrowheads="1"/>
          </p:cNvSpPr>
          <p:nvPr/>
        </p:nvSpPr>
        <p:spPr bwMode="auto">
          <a:xfrm>
            <a:off x="2161406" y="6732959"/>
            <a:ext cx="331152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/>
          <a:p>
            <a:pPr algn="ctr" defTabSz="1042988"/>
            <a:r>
              <a:rPr lang="en-US" sz="1800" dirty="0">
                <a:solidFill>
                  <a:schemeClr val="bg1"/>
                </a:solidFill>
                <a:latin typeface="Century Gothic" pitchFamily="34" charset="0"/>
              </a:rPr>
              <a:t>NOW TESTED AGAINST </a:t>
            </a:r>
            <a:endParaRPr lang="en-US" sz="18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 defTabSz="1042988"/>
            <a:r>
              <a:rPr lang="en-US" sz="1800" dirty="0" smtClean="0">
                <a:solidFill>
                  <a:schemeClr val="bg1"/>
                </a:solidFill>
                <a:latin typeface="Century Gothic" pitchFamily="34" charset="0"/>
              </a:rPr>
              <a:t>25 </a:t>
            </a:r>
            <a:r>
              <a:rPr lang="en-US" sz="1800" dirty="0">
                <a:solidFill>
                  <a:schemeClr val="bg1"/>
                </a:solidFill>
                <a:latin typeface="Century Gothic" pitchFamily="34" charset="0"/>
              </a:rPr>
              <a:t>DAILY AGGRESSIONS*</a:t>
            </a:r>
          </a:p>
          <a:p>
            <a:pPr algn="ctr" defTabSz="1042988"/>
            <a:endParaRPr lang="fr-FR" sz="18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97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DPLI_HELENA_RUBINSTEIN_POWER_Beauty\Service\3. Brand\Service &amp; CRM\Education\01- SKINCARE\PRODIGY POWERCELL\TRAINING ELEMENTS 2013 EN COURS\WeTransfer-XBJ4tO46\FOND PRODIGY POWERCELL_A4_VERS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1357"/>
            <a:ext cx="5346402" cy="758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11"/>
          <p:cNvSpPr txBox="1">
            <a:spLocks noChangeArrowheads="1"/>
          </p:cNvSpPr>
          <p:nvPr/>
        </p:nvSpPr>
        <p:spPr bwMode="auto">
          <a:xfrm>
            <a:off x="3456707" y="1908423"/>
            <a:ext cx="630238" cy="38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800" b="1" dirty="0">
                <a:solidFill>
                  <a:schemeClr val="bg1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5" name="ZoneTexte 19"/>
          <p:cNvSpPr txBox="1">
            <a:spLocks noChangeArrowheads="1"/>
          </p:cNvSpPr>
          <p:nvPr/>
        </p:nvSpPr>
        <p:spPr bwMode="auto">
          <a:xfrm>
            <a:off x="4398094" y="2002715"/>
            <a:ext cx="5429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fr-FR" sz="1100" dirty="0" err="1">
                <a:solidFill>
                  <a:schemeClr val="bg1"/>
                </a:solidFill>
                <a:latin typeface="Century Gothic" pitchFamily="34" charset="0"/>
              </a:rPr>
              <a:t>Treat</a:t>
            </a:r>
            <a:endParaRPr lang="fr-FR" sz="11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ZoneTexte 14"/>
          <p:cNvSpPr txBox="1">
            <a:spLocks noChangeArrowheads="1"/>
          </p:cNvSpPr>
          <p:nvPr/>
        </p:nvSpPr>
        <p:spPr bwMode="auto">
          <a:xfrm>
            <a:off x="2776537" y="60098"/>
            <a:ext cx="2489200" cy="336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sz="1500" dirty="0">
                <a:solidFill>
                  <a:schemeClr val="bg1"/>
                </a:solidFill>
                <a:latin typeface="Century Gothic" pitchFamily="34" charset="0"/>
              </a:rPr>
              <a:t>SALES SCENARIO</a:t>
            </a:r>
            <a:endParaRPr lang="fr-FR" sz="15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0976" y="794911"/>
            <a:ext cx="4968772" cy="111351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bg1"/>
              </a:solidFill>
            </a:endParaRPr>
          </a:p>
        </p:txBody>
      </p:sp>
      <p:sp>
        <p:nvSpPr>
          <p:cNvPr id="16" name="ZoneTexte 11"/>
          <p:cNvSpPr txBox="1">
            <a:spLocks noChangeArrowheads="1"/>
          </p:cNvSpPr>
          <p:nvPr/>
        </p:nvSpPr>
        <p:spPr bwMode="auto">
          <a:xfrm>
            <a:off x="3456707" y="324247"/>
            <a:ext cx="630237" cy="38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800" b="1" dirty="0">
                <a:solidFill>
                  <a:schemeClr val="bg1"/>
                </a:solidFill>
                <a:latin typeface="Century Gothic" pitchFamily="34" charset="0"/>
              </a:rPr>
              <a:t>1</a:t>
            </a:r>
          </a:p>
        </p:txBody>
      </p:sp>
      <p:sp>
        <p:nvSpPr>
          <p:cNvPr id="17" name="ZoneTexte 19"/>
          <p:cNvSpPr txBox="1">
            <a:spLocks noChangeArrowheads="1"/>
          </p:cNvSpPr>
          <p:nvPr/>
        </p:nvSpPr>
        <p:spPr bwMode="auto">
          <a:xfrm>
            <a:off x="4398094" y="380767"/>
            <a:ext cx="5635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fr-FR" sz="1100" dirty="0" err="1">
                <a:solidFill>
                  <a:schemeClr val="bg1"/>
                </a:solidFill>
                <a:latin typeface="Century Gothic" pitchFamily="34" charset="0"/>
              </a:rPr>
              <a:t>Hook</a:t>
            </a:r>
            <a:endParaRPr lang="fr-FR" sz="11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8" name="Connecteur droit 23"/>
          <p:cNvCxnSpPr>
            <a:cxnSpLocks noChangeShapeType="1"/>
          </p:cNvCxnSpPr>
          <p:nvPr/>
        </p:nvCxnSpPr>
        <p:spPr bwMode="auto">
          <a:xfrm>
            <a:off x="3528715" y="661755"/>
            <a:ext cx="18176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ZoneTexte 24"/>
          <p:cNvSpPr txBox="1">
            <a:spLocks noChangeArrowheads="1"/>
          </p:cNvSpPr>
          <p:nvPr/>
        </p:nvSpPr>
        <p:spPr bwMode="auto">
          <a:xfrm>
            <a:off x="827584" y="6372919"/>
            <a:ext cx="3968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+</a:t>
            </a:r>
            <a:endParaRPr lang="fr-F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54" name="Picture 106" descr="PRODIGY_POWERCE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0" y="6012879"/>
            <a:ext cx="393543" cy="93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Connecteur droit 23"/>
          <p:cNvCxnSpPr>
            <a:cxnSpLocks noChangeShapeType="1"/>
          </p:cNvCxnSpPr>
          <p:nvPr/>
        </p:nvCxnSpPr>
        <p:spPr bwMode="auto">
          <a:xfrm>
            <a:off x="3528715" y="2275765"/>
            <a:ext cx="18176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ZoneTexte 4"/>
          <p:cNvSpPr txBox="1">
            <a:spLocks noChangeArrowheads="1"/>
          </p:cNvSpPr>
          <p:nvPr/>
        </p:nvSpPr>
        <p:spPr bwMode="auto">
          <a:xfrm>
            <a:off x="-143693" y="6948983"/>
            <a:ext cx="13366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sz="600" dirty="0" smtClean="0">
                <a:solidFill>
                  <a:schemeClr val="bg1"/>
                </a:solidFill>
                <a:latin typeface="Century Gothic" pitchFamily="34" charset="0"/>
              </a:rPr>
              <a:t>PRODIGY POWERCELL </a:t>
            </a:r>
          </a:p>
          <a:p>
            <a:pPr algn="ctr" eaLnBrk="1" hangingPunct="1"/>
            <a:r>
              <a:rPr lang="fr-FR" sz="600" dirty="0" smtClean="0">
                <a:solidFill>
                  <a:schemeClr val="bg1"/>
                </a:solidFill>
                <a:latin typeface="Century Gothic" pitchFamily="34" charset="0"/>
              </a:rPr>
              <a:t>SERUM</a:t>
            </a:r>
          </a:p>
        </p:txBody>
      </p:sp>
      <p:sp>
        <p:nvSpPr>
          <p:cNvPr id="56" name="Rectangle 1"/>
          <p:cNvSpPr>
            <a:spLocks noChangeArrowheads="1"/>
          </p:cNvSpPr>
          <p:nvPr/>
        </p:nvSpPr>
        <p:spPr bwMode="auto">
          <a:xfrm>
            <a:off x="72331" y="794911"/>
            <a:ext cx="521218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042988"/>
            <a:r>
              <a:rPr lang="en-US" sz="900" b="1" dirty="0">
                <a:solidFill>
                  <a:schemeClr val="bg1"/>
                </a:solidFill>
                <a:latin typeface="Century Gothic" pitchFamily="34" charset="0"/>
              </a:rPr>
              <a:t> ”Did you know that only one drop of this mighty green bottle can empower your skin against up to 25 daily aggressions?” </a:t>
            </a:r>
          </a:p>
          <a:p>
            <a:pPr algn="ctr" defTabSz="1042988"/>
            <a:r>
              <a:rPr lang="en-US" sz="900" b="1" dirty="0">
                <a:solidFill>
                  <a:schemeClr val="bg1"/>
                </a:solidFill>
                <a:latin typeface="Century Gothic" pitchFamily="34" charset="0"/>
              </a:rPr>
              <a:t>OR</a:t>
            </a:r>
          </a:p>
          <a:p>
            <a:pPr algn="ctr" defTabSz="1042988"/>
            <a:r>
              <a:rPr lang="en-US" sz="900" b="1" dirty="0">
                <a:solidFill>
                  <a:schemeClr val="bg1"/>
                </a:solidFill>
                <a:latin typeface="Century Gothic" pitchFamily="34" charset="0"/>
              </a:rPr>
              <a:t>“Do you know the only serum sold every minute around the world?”</a:t>
            </a:r>
          </a:p>
          <a:p>
            <a:pPr algn="ctr" defTabSz="1042988"/>
            <a:endParaRPr lang="en-US" sz="700" i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 defTabSz="1042988"/>
            <a:endParaRPr lang="en-US" sz="700" i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 defTabSz="1042988"/>
            <a:r>
              <a:rPr lang="en-US" sz="700" i="1" dirty="0">
                <a:solidFill>
                  <a:schemeClr val="bg1"/>
                </a:solidFill>
                <a:latin typeface="Century Gothic" pitchFamily="34" charset="0"/>
              </a:rPr>
              <a:t>[BA’s showing Prodigy </a:t>
            </a:r>
            <a:r>
              <a:rPr lang="en-US" sz="700" i="1" dirty="0" err="1">
                <a:solidFill>
                  <a:schemeClr val="bg1"/>
                </a:solidFill>
                <a:latin typeface="Century Gothic" pitchFamily="34" charset="0"/>
              </a:rPr>
              <a:t>Powercell</a:t>
            </a:r>
            <a:r>
              <a:rPr lang="en-US" sz="700" i="1" dirty="0">
                <a:solidFill>
                  <a:schemeClr val="bg1"/>
                </a:solidFill>
                <a:latin typeface="Century Gothic" pitchFamily="34" charset="0"/>
              </a:rPr>
              <a:t> on her hands]</a:t>
            </a:r>
          </a:p>
          <a:p>
            <a:pPr algn="ctr" defTabSz="1042988"/>
            <a:endParaRPr lang="en-US" sz="700" i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5" name="Rectangle 140"/>
          <p:cNvSpPr>
            <a:spLocks noChangeArrowheads="1"/>
          </p:cNvSpPr>
          <p:nvPr/>
        </p:nvSpPr>
        <p:spPr bwMode="auto">
          <a:xfrm>
            <a:off x="616919" y="5940871"/>
            <a:ext cx="520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fr-FR" sz="1400" dirty="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</a:t>
            </a:r>
            <a:r>
              <a:rPr lang="fr-FR" sz="1400" dirty="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</a:t>
            </a:r>
          </a:p>
        </p:txBody>
      </p:sp>
      <p:pic>
        <p:nvPicPr>
          <p:cNvPr id="49" name="Picture 29" descr="G:\DPLI_HELENA_RUBINSTEIN_POWER_Beauty\Service\3. Brand\Service &amp; CRM\Education\07- PHOTOS RETAIL + CABINE\PHOTOS RYTHER\Archive 3\IMG_77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0" r="8832"/>
          <a:stretch>
            <a:fillRect/>
          </a:stretch>
        </p:blipFill>
        <p:spPr bwMode="auto">
          <a:xfrm>
            <a:off x="3943548" y="1404367"/>
            <a:ext cx="449263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Arrondir un rectangle avec un coin diagonal 10"/>
          <p:cNvSpPr>
            <a:spLocks noChangeArrowheads="1"/>
          </p:cNvSpPr>
          <p:nvPr/>
        </p:nvSpPr>
        <p:spPr bwMode="auto">
          <a:xfrm>
            <a:off x="108968" y="2340471"/>
            <a:ext cx="5147939" cy="3352800"/>
          </a:xfrm>
          <a:custGeom>
            <a:avLst/>
            <a:gdLst>
              <a:gd name="T0" fmla="*/ 2147483647 w 4714886"/>
              <a:gd name="T1" fmla="*/ 2147483647 h 2428892"/>
              <a:gd name="T2" fmla="*/ 2147483647 w 4714886"/>
              <a:gd name="T3" fmla="*/ 2147483647 h 2428892"/>
              <a:gd name="T4" fmla="*/ 0 w 4714886"/>
              <a:gd name="T5" fmla="*/ 2147483647 h 2428892"/>
              <a:gd name="T6" fmla="*/ 2147483647 w 4714886"/>
              <a:gd name="T7" fmla="*/ 0 h 242889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18569 w 4714886"/>
              <a:gd name="T13" fmla="*/ 118569 h 2428892"/>
              <a:gd name="T14" fmla="*/ 4596317 w 4714886"/>
              <a:gd name="T15" fmla="*/ 2310323 h 24288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14886" h="2428892">
                <a:moveTo>
                  <a:pt x="404823" y="0"/>
                </a:moveTo>
                <a:lnTo>
                  <a:pt x="4714886" y="0"/>
                </a:lnTo>
                <a:lnTo>
                  <a:pt x="4714886" y="2024069"/>
                </a:lnTo>
                <a:cubicBezTo>
                  <a:pt x="4714886" y="2247646"/>
                  <a:pt x="4533640" y="2428891"/>
                  <a:pt x="4310063" y="2428892"/>
                </a:cubicBezTo>
                <a:lnTo>
                  <a:pt x="0" y="2428892"/>
                </a:lnTo>
                <a:lnTo>
                  <a:pt x="0" y="404823"/>
                </a:lnTo>
                <a:cubicBezTo>
                  <a:pt x="0" y="181245"/>
                  <a:pt x="181245" y="0"/>
                  <a:pt x="404823" y="0"/>
                </a:cubicBezTo>
                <a:cubicBezTo>
                  <a:pt x="404823" y="0"/>
                  <a:pt x="404823" y="0"/>
                  <a:pt x="404823" y="0"/>
                </a:cubicBezTo>
                <a:close/>
              </a:path>
            </a:pathLst>
          </a:custGeom>
          <a:noFill/>
          <a:ln w="12700" algn="ctr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r"/>
            <a:endParaRPr lang="en-US" sz="11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r"/>
            <a:r>
              <a:rPr lang="en-US" sz="900" dirty="0" smtClean="0">
                <a:solidFill>
                  <a:schemeClr val="bg1"/>
                </a:solidFill>
                <a:latin typeface="Century Gothic" pitchFamily="34" charset="0"/>
              </a:rPr>
              <a:t>“Let me introduce you PRODIGY POWERCELL serum, </a:t>
            </a:r>
            <a:r>
              <a:rPr lang="en-US" sz="900" b="1" dirty="0" smtClean="0">
                <a:solidFill>
                  <a:schemeClr val="bg1"/>
                </a:solidFill>
                <a:latin typeface="Century Gothic" pitchFamily="34" charset="0"/>
              </a:rPr>
              <a:t>the first youth booster step of your anti-ageing routine.  </a:t>
            </a:r>
          </a:p>
          <a:p>
            <a:pPr algn="r"/>
            <a:endParaRPr lang="en-US" sz="9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r"/>
            <a:r>
              <a:rPr lang="en-US" sz="900" dirty="0" smtClean="0">
                <a:solidFill>
                  <a:schemeClr val="bg1"/>
                </a:solidFill>
                <a:latin typeface="Century Gothic" pitchFamily="34" charset="0"/>
              </a:rPr>
              <a:t>Besides the spectacular results on your skin </a:t>
            </a:r>
            <a:r>
              <a:rPr lang="en-US" sz="900" b="1" dirty="0" smtClean="0">
                <a:solidFill>
                  <a:schemeClr val="bg1"/>
                </a:solidFill>
                <a:latin typeface="Century Gothic" pitchFamily="34" charset="0"/>
              </a:rPr>
              <a:t>in only 5 days, </a:t>
            </a:r>
            <a:r>
              <a:rPr lang="en-US" sz="900" dirty="0" smtClean="0">
                <a:solidFill>
                  <a:schemeClr val="bg1"/>
                </a:solidFill>
                <a:latin typeface="Century Gothic" pitchFamily="34" charset="0"/>
              </a:rPr>
              <a:t>today, we have also proven that a single drop of this serum allows to protect your skin against </a:t>
            </a:r>
            <a:r>
              <a:rPr lang="en-US" sz="900" b="1" dirty="0" smtClean="0">
                <a:solidFill>
                  <a:schemeClr val="bg1"/>
                </a:solidFill>
                <a:latin typeface="Century Gothic" pitchFamily="34" charset="0"/>
              </a:rPr>
              <a:t>25 daily different </a:t>
            </a:r>
            <a:r>
              <a:rPr lang="en-US" sz="900" b="1" dirty="0" smtClean="0">
                <a:solidFill>
                  <a:schemeClr val="bg1"/>
                </a:solidFill>
                <a:latin typeface="Century Gothic" pitchFamily="34" charset="0"/>
              </a:rPr>
              <a:t>youth aggressions </a:t>
            </a:r>
            <a:r>
              <a:rPr lang="en-US" sz="900" dirty="0" smtClean="0">
                <a:solidFill>
                  <a:schemeClr val="bg1"/>
                </a:solidFill>
                <a:latin typeface="Century Gothic" pitchFamily="34" charset="0"/>
              </a:rPr>
              <a:t>such</a:t>
            </a:r>
            <a:r>
              <a:rPr lang="en-US" sz="9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900" dirty="0" smtClean="0">
                <a:solidFill>
                  <a:schemeClr val="bg1"/>
                </a:solidFill>
                <a:latin typeface="Century Gothic" pitchFamily="34" charset="0"/>
              </a:rPr>
              <a:t>as waves, pollution, UV, etc.</a:t>
            </a:r>
          </a:p>
          <a:p>
            <a:pPr algn="r"/>
            <a:endParaRPr lang="en-US" sz="9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r"/>
            <a:r>
              <a:rPr lang="en-US" sz="900" dirty="0" smtClean="0">
                <a:solidFill>
                  <a:schemeClr val="bg1"/>
                </a:solidFill>
                <a:latin typeface="Century Gothic" pitchFamily="34" charset="0"/>
              </a:rPr>
              <a:t>Prodigy </a:t>
            </a:r>
            <a:r>
              <a:rPr lang="en-US" sz="900" dirty="0" err="1" smtClean="0">
                <a:solidFill>
                  <a:schemeClr val="bg1"/>
                </a:solidFill>
                <a:latin typeface="Century Gothic" pitchFamily="34" charset="0"/>
              </a:rPr>
              <a:t>Powercell</a:t>
            </a:r>
            <a:r>
              <a:rPr lang="en-US" sz="900" dirty="0" smtClean="0">
                <a:solidFill>
                  <a:schemeClr val="bg1"/>
                </a:solidFill>
                <a:latin typeface="Century Gothic" pitchFamily="34" charset="0"/>
              </a:rPr>
              <a:t> serum is </a:t>
            </a:r>
            <a:r>
              <a:rPr lang="en-US" sz="900" b="1" dirty="0" smtClean="0">
                <a:solidFill>
                  <a:schemeClr val="bg1"/>
                </a:solidFill>
                <a:latin typeface="Century Gothic" pitchFamily="34" charset="0"/>
              </a:rPr>
              <a:t>the 1</a:t>
            </a:r>
            <a:r>
              <a:rPr lang="en-US" sz="900" b="1" baseline="30000" dirty="0" smtClean="0">
                <a:solidFill>
                  <a:schemeClr val="bg1"/>
                </a:solidFill>
                <a:latin typeface="Century Gothic" pitchFamily="34" charset="0"/>
              </a:rPr>
              <a:t>st</a:t>
            </a:r>
            <a:r>
              <a:rPr lang="en-US" sz="900" b="1" dirty="0" smtClean="0">
                <a:solidFill>
                  <a:schemeClr val="bg1"/>
                </a:solidFill>
                <a:latin typeface="Century Gothic" pitchFamily="34" charset="0"/>
              </a:rPr>
              <a:t> vegetal stem cells of the market</a:t>
            </a:r>
            <a:r>
              <a:rPr lang="en-US" sz="900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</a:p>
          <a:p>
            <a:pPr algn="r"/>
            <a:r>
              <a:rPr lang="en-US" sz="900" dirty="0" smtClean="0">
                <a:solidFill>
                  <a:schemeClr val="bg1"/>
                </a:solidFill>
                <a:latin typeface="Century Gothic" pitchFamily="34" charset="0"/>
              </a:rPr>
              <a:t>Our Helena Rubinstein Laboratories have identified and isolated vegetal stem cells of Oceanic Crista, a powerful plant with exceptional survival faculties.</a:t>
            </a:r>
          </a:p>
          <a:p>
            <a:pPr algn="r"/>
            <a:endParaRPr lang="en-US" sz="9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r"/>
            <a:r>
              <a:rPr lang="en-US" sz="900" dirty="0" smtClean="0">
                <a:solidFill>
                  <a:schemeClr val="bg1"/>
                </a:solidFill>
                <a:latin typeface="Century Gothic" pitchFamily="34" charset="0"/>
              </a:rPr>
              <a:t>The vegetal  stem cells contained in </a:t>
            </a:r>
            <a:r>
              <a:rPr lang="en-US" sz="900" b="1" dirty="0" smtClean="0">
                <a:solidFill>
                  <a:schemeClr val="bg1"/>
                </a:solidFill>
                <a:latin typeface="Century Gothic" pitchFamily="34" charset="0"/>
              </a:rPr>
              <a:t>this little green bottle</a:t>
            </a:r>
            <a:r>
              <a:rPr lang="en-US" sz="900" dirty="0" smtClean="0">
                <a:solidFill>
                  <a:schemeClr val="bg1"/>
                </a:solidFill>
                <a:latin typeface="Century Gothic" pitchFamily="34" charset="0"/>
              </a:rPr>
              <a:t>, simultaneously act on the 3 great anti-ageing mechanisms: </a:t>
            </a:r>
            <a:r>
              <a:rPr lang="en-US" sz="900" b="1" dirty="0" smtClean="0">
                <a:solidFill>
                  <a:schemeClr val="bg1"/>
                </a:solidFill>
                <a:latin typeface="Century Gothic" pitchFamily="34" charset="0"/>
              </a:rPr>
              <a:t>cell regeneration</a:t>
            </a:r>
            <a:r>
              <a:rPr lang="en-US" sz="900" dirty="0" smtClean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en-US" sz="900" b="1" dirty="0" err="1" smtClean="0">
                <a:solidFill>
                  <a:schemeClr val="bg1"/>
                </a:solidFill>
                <a:latin typeface="Century Gothic" pitchFamily="34" charset="0"/>
              </a:rPr>
              <a:t>tissular</a:t>
            </a:r>
            <a:r>
              <a:rPr lang="en-US" sz="900" b="1" dirty="0" smtClean="0">
                <a:solidFill>
                  <a:schemeClr val="bg1"/>
                </a:solidFill>
                <a:latin typeface="Century Gothic" pitchFamily="34" charset="0"/>
              </a:rPr>
              <a:t> repair </a:t>
            </a:r>
            <a:r>
              <a:rPr lang="en-US" sz="900" dirty="0" smtClean="0">
                <a:solidFill>
                  <a:schemeClr val="bg1"/>
                </a:solidFill>
                <a:latin typeface="Century Gothic" pitchFamily="34" charset="0"/>
              </a:rPr>
              <a:t>and </a:t>
            </a:r>
            <a:r>
              <a:rPr lang="en-US" sz="900" b="1" dirty="0" smtClean="0">
                <a:solidFill>
                  <a:schemeClr val="bg1"/>
                </a:solidFill>
                <a:latin typeface="Century Gothic" pitchFamily="34" charset="0"/>
              </a:rPr>
              <a:t>anti free radical defense.</a:t>
            </a:r>
          </a:p>
          <a:p>
            <a:pPr algn="r"/>
            <a:endParaRPr lang="en-US" sz="9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r"/>
            <a:r>
              <a:rPr lang="en-US" sz="900" dirty="0" smtClean="0">
                <a:solidFill>
                  <a:schemeClr val="bg1"/>
                </a:solidFill>
                <a:latin typeface="Century Gothic" pitchFamily="34" charset="0"/>
              </a:rPr>
              <a:t>With Prodigy </a:t>
            </a:r>
            <a:r>
              <a:rPr lang="en-US" sz="900" dirty="0" err="1" smtClean="0">
                <a:solidFill>
                  <a:schemeClr val="bg1"/>
                </a:solidFill>
                <a:latin typeface="Century Gothic" pitchFamily="34" charset="0"/>
              </a:rPr>
              <a:t>Powercell</a:t>
            </a:r>
            <a:r>
              <a:rPr lang="en-US" sz="900" dirty="0" smtClean="0">
                <a:solidFill>
                  <a:schemeClr val="bg1"/>
                </a:solidFill>
                <a:latin typeface="Century Gothic" pitchFamily="34" charset="0"/>
              </a:rPr>
              <a:t>, we clinically prove the results:</a:t>
            </a:r>
          </a:p>
          <a:p>
            <a:pPr algn="r"/>
            <a:r>
              <a:rPr lang="en-US" sz="900" dirty="0" smtClean="0">
                <a:solidFill>
                  <a:schemeClr val="bg1"/>
                </a:solidFill>
                <a:latin typeface="Century Gothic" pitchFamily="34" charset="0"/>
              </a:rPr>
              <a:t>Your skin is recreated :  stronger, radically younger. Wrinkles are reduced, </a:t>
            </a:r>
          </a:p>
          <a:p>
            <a:pPr algn="r"/>
            <a:r>
              <a:rPr lang="en-US" sz="900" dirty="0" smtClean="0">
                <a:solidFill>
                  <a:schemeClr val="bg1"/>
                </a:solidFill>
                <a:latin typeface="Century Gothic" pitchFamily="34" charset="0"/>
              </a:rPr>
              <a:t>tonicity is reinforced, radiance is recreated.</a:t>
            </a:r>
          </a:p>
          <a:p>
            <a:pPr algn="r"/>
            <a:r>
              <a:rPr lang="en-US" sz="900" dirty="0">
                <a:solidFill>
                  <a:schemeClr val="bg1"/>
                </a:solidFill>
                <a:latin typeface="Century Gothic" pitchFamily="34" charset="0"/>
              </a:rPr>
              <a:t>In only 3 years, this little green bottle has made its proofs: </a:t>
            </a:r>
          </a:p>
          <a:p>
            <a:pPr algn="r"/>
            <a:r>
              <a:rPr lang="en-US" sz="900" dirty="0">
                <a:solidFill>
                  <a:schemeClr val="bg1"/>
                </a:solidFill>
                <a:latin typeface="Century Gothic" pitchFamily="34" charset="0"/>
              </a:rPr>
              <a:t>1 serum sold every minutes around the world, 7 awards, 4 patents, 2 scientific publications…</a:t>
            </a:r>
            <a:endParaRPr lang="en-US" sz="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r"/>
            <a:r>
              <a:rPr lang="en-US" sz="900" i="1" dirty="0" smtClean="0">
                <a:solidFill>
                  <a:schemeClr val="bg1"/>
                </a:solidFill>
                <a:latin typeface="Century Gothic" pitchFamily="34" charset="0"/>
              </a:rPr>
              <a:t>[Propose to your customer to apply on her hand Prodigy </a:t>
            </a:r>
            <a:r>
              <a:rPr lang="en-US" sz="900" i="1" dirty="0" err="1" smtClean="0">
                <a:solidFill>
                  <a:schemeClr val="bg1"/>
                </a:solidFill>
                <a:latin typeface="Century Gothic" pitchFamily="34" charset="0"/>
              </a:rPr>
              <a:t>Powercell</a:t>
            </a:r>
            <a:r>
              <a:rPr lang="en-US" sz="900" i="1" dirty="0" smtClean="0">
                <a:solidFill>
                  <a:schemeClr val="bg1"/>
                </a:solidFill>
                <a:latin typeface="Century Gothic" pitchFamily="34" charset="0"/>
              </a:rPr>
              <a:t> serum, </a:t>
            </a:r>
          </a:p>
          <a:p>
            <a:pPr algn="r"/>
            <a:r>
              <a:rPr lang="en-US" sz="900" i="1" dirty="0" smtClean="0">
                <a:solidFill>
                  <a:schemeClr val="bg1"/>
                </a:solidFill>
                <a:latin typeface="Century Gothic" pitchFamily="34" charset="0"/>
              </a:rPr>
              <a:t>according to the specific hand modeling]</a:t>
            </a:r>
          </a:p>
          <a:p>
            <a:pPr algn="r"/>
            <a:endParaRPr lang="en-US" sz="11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66" name="Picture 18" descr="New POWERCELL_PO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6" r="20729"/>
          <a:stretch>
            <a:fillRect/>
          </a:stretch>
        </p:blipFill>
        <p:spPr bwMode="auto">
          <a:xfrm>
            <a:off x="1243082" y="5724847"/>
            <a:ext cx="625522" cy="73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9" descr="PRODIGY_EXTREM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023" y="5795054"/>
            <a:ext cx="546068" cy="59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19" descr="PRODIG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717" y="5796352"/>
            <a:ext cx="550402" cy="59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18" descr="hydra_collagenist_crem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18"/>
          <a:stretch>
            <a:fillRect/>
          </a:stretch>
        </p:blipFill>
        <p:spPr bwMode="auto">
          <a:xfrm>
            <a:off x="1255231" y="6660951"/>
            <a:ext cx="635858" cy="629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12" descr="COLLAGENIST_V_LIFT_PO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255" y="6726247"/>
            <a:ext cx="671100" cy="58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16" descr="F:\HR CLAIRE\COLLAGENIST RE PLUMP\NEW PACKSHOTS\HR%20-%20Pot%20jour%20(DHD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5" t="18913" r="19556" b="29388"/>
          <a:stretch>
            <a:fillRect/>
          </a:stretch>
        </p:blipFill>
        <p:spPr bwMode="auto">
          <a:xfrm>
            <a:off x="1759287" y="6682927"/>
            <a:ext cx="729840" cy="63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19" descr="New POWERCELL_TUB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9" r="30099"/>
          <a:stretch>
            <a:fillRect/>
          </a:stretch>
        </p:blipFill>
        <p:spPr bwMode="auto">
          <a:xfrm>
            <a:off x="3081689" y="5744954"/>
            <a:ext cx="200021" cy="75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9" descr="PRODIGY_EXTREM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75" y="5949922"/>
            <a:ext cx="468974" cy="48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10" descr="PRODIGY_EYE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707" y="5949923"/>
            <a:ext cx="460746" cy="50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12" descr="hydra_collagenist_eye_car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651" y="6682927"/>
            <a:ext cx="430545" cy="678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9" descr="COLLAGENIST_VLIFT_SOIN_YEUX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667" y="6821588"/>
            <a:ext cx="745285" cy="65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18" descr="F:\HR CLAIRE\COLLAGENIST RE PLUMP\NEW PACKSHOTS\HR%20-%20Tube%20eye%20(DHD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649" y="6545796"/>
            <a:ext cx="383835" cy="90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ZoneTexte 4"/>
          <p:cNvSpPr txBox="1">
            <a:spLocks noChangeArrowheads="1"/>
          </p:cNvSpPr>
          <p:nvPr/>
        </p:nvSpPr>
        <p:spPr bwMode="auto">
          <a:xfrm>
            <a:off x="1159868" y="6394852"/>
            <a:ext cx="133667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sz="600" dirty="0" smtClean="0">
                <a:solidFill>
                  <a:schemeClr val="bg1"/>
                </a:solidFill>
                <a:latin typeface="Century Gothic" pitchFamily="34" charset="0"/>
              </a:rPr>
              <a:t>PRODIGY CREAMS</a:t>
            </a:r>
          </a:p>
        </p:txBody>
      </p:sp>
      <p:sp>
        <p:nvSpPr>
          <p:cNvPr id="79" name="ZoneTexte 4"/>
          <p:cNvSpPr txBox="1">
            <a:spLocks noChangeArrowheads="1"/>
          </p:cNvSpPr>
          <p:nvPr/>
        </p:nvSpPr>
        <p:spPr bwMode="auto">
          <a:xfrm>
            <a:off x="1152451" y="7340381"/>
            <a:ext cx="133667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sz="600" dirty="0" smtClean="0">
                <a:solidFill>
                  <a:schemeClr val="bg1"/>
                </a:solidFill>
                <a:latin typeface="Century Gothic" pitchFamily="34" charset="0"/>
              </a:rPr>
              <a:t>COLLAGENIST CREAMS</a:t>
            </a:r>
          </a:p>
        </p:txBody>
      </p:sp>
      <p:sp>
        <p:nvSpPr>
          <p:cNvPr id="80" name="ZoneTexte 4"/>
          <p:cNvSpPr txBox="1">
            <a:spLocks noChangeArrowheads="1"/>
          </p:cNvSpPr>
          <p:nvPr/>
        </p:nvSpPr>
        <p:spPr bwMode="auto">
          <a:xfrm>
            <a:off x="2880643" y="6404277"/>
            <a:ext cx="133667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sz="600" dirty="0" smtClean="0">
                <a:solidFill>
                  <a:schemeClr val="bg1"/>
                </a:solidFill>
                <a:latin typeface="Century Gothic" pitchFamily="34" charset="0"/>
              </a:rPr>
              <a:t>PRODIGY EYE CONTOURS</a:t>
            </a:r>
          </a:p>
        </p:txBody>
      </p:sp>
      <p:sp>
        <p:nvSpPr>
          <p:cNvPr id="81" name="ZoneTexte 4"/>
          <p:cNvSpPr txBox="1">
            <a:spLocks noChangeArrowheads="1"/>
          </p:cNvSpPr>
          <p:nvPr/>
        </p:nvSpPr>
        <p:spPr bwMode="auto">
          <a:xfrm>
            <a:off x="2880643" y="7340381"/>
            <a:ext cx="133667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sz="600" dirty="0" smtClean="0">
                <a:solidFill>
                  <a:schemeClr val="bg1"/>
                </a:solidFill>
                <a:latin typeface="Century Gothic" pitchFamily="34" charset="0"/>
              </a:rPr>
              <a:t>COLLAGENIST EYE CONTOURS</a:t>
            </a:r>
          </a:p>
        </p:txBody>
      </p:sp>
      <p:sp>
        <p:nvSpPr>
          <p:cNvPr id="82" name="Rectangle 140"/>
          <p:cNvSpPr>
            <a:spLocks noChangeArrowheads="1"/>
          </p:cNvSpPr>
          <p:nvPr/>
        </p:nvSpPr>
        <p:spPr bwMode="auto">
          <a:xfrm>
            <a:off x="2297810" y="5704904"/>
            <a:ext cx="520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fr-FR" sz="1400" dirty="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</a:t>
            </a:r>
            <a:r>
              <a:rPr lang="fr-FR" sz="1400" dirty="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</a:t>
            </a:r>
          </a:p>
        </p:txBody>
      </p:sp>
      <p:sp>
        <p:nvSpPr>
          <p:cNvPr id="83" name="Rectangle 140"/>
          <p:cNvSpPr>
            <a:spLocks noChangeArrowheads="1"/>
          </p:cNvSpPr>
          <p:nvPr/>
        </p:nvSpPr>
        <p:spPr bwMode="auto">
          <a:xfrm>
            <a:off x="3872111" y="5848920"/>
            <a:ext cx="520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fr-FR" sz="1400" dirty="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</a:t>
            </a:r>
            <a:r>
              <a:rPr lang="fr-FR" sz="1400" dirty="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</a:t>
            </a:r>
          </a:p>
        </p:txBody>
      </p:sp>
      <p:sp>
        <p:nvSpPr>
          <p:cNvPr id="84" name="Rectangle 140"/>
          <p:cNvSpPr>
            <a:spLocks noChangeArrowheads="1"/>
          </p:cNvSpPr>
          <p:nvPr/>
        </p:nvSpPr>
        <p:spPr bwMode="auto">
          <a:xfrm>
            <a:off x="2273103" y="6516935"/>
            <a:ext cx="520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fr-FR" sz="1400" dirty="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</a:t>
            </a:r>
            <a:r>
              <a:rPr lang="fr-FR" sz="1400" dirty="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</a:t>
            </a:r>
          </a:p>
        </p:txBody>
      </p:sp>
      <p:sp>
        <p:nvSpPr>
          <p:cNvPr id="85" name="Rectangle 140"/>
          <p:cNvSpPr>
            <a:spLocks noChangeArrowheads="1"/>
          </p:cNvSpPr>
          <p:nvPr/>
        </p:nvSpPr>
        <p:spPr bwMode="auto">
          <a:xfrm>
            <a:off x="3888755" y="6516935"/>
            <a:ext cx="520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fr-FR" sz="1400" dirty="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</a:t>
            </a:r>
            <a:r>
              <a:rPr lang="fr-FR" sz="1400" dirty="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</a:t>
            </a:r>
          </a:p>
        </p:txBody>
      </p:sp>
      <p:sp>
        <p:nvSpPr>
          <p:cNvPr id="86" name="ZoneTexte 24"/>
          <p:cNvSpPr txBox="1">
            <a:spLocks noChangeArrowheads="1"/>
          </p:cNvSpPr>
          <p:nvPr/>
        </p:nvSpPr>
        <p:spPr bwMode="auto">
          <a:xfrm>
            <a:off x="1694145" y="6504524"/>
            <a:ext cx="362934" cy="22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sz="800" dirty="0" smtClean="0">
                <a:solidFill>
                  <a:schemeClr val="bg1"/>
                </a:solidFill>
                <a:latin typeface="Century Gothic" pitchFamily="34" charset="0"/>
              </a:rPr>
              <a:t>OR</a:t>
            </a:r>
            <a:endParaRPr lang="fr-FR" sz="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7" name="ZoneTexte 24"/>
          <p:cNvSpPr txBox="1">
            <a:spLocks noChangeArrowheads="1"/>
          </p:cNvSpPr>
          <p:nvPr/>
        </p:nvSpPr>
        <p:spPr bwMode="auto">
          <a:xfrm>
            <a:off x="3309797" y="6504524"/>
            <a:ext cx="362934" cy="22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sz="800" dirty="0" smtClean="0">
                <a:solidFill>
                  <a:schemeClr val="bg1"/>
                </a:solidFill>
                <a:latin typeface="Century Gothic" pitchFamily="34" charset="0"/>
              </a:rPr>
              <a:t>OR</a:t>
            </a:r>
            <a:endParaRPr lang="fr-FR" sz="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0" name="ZoneTexte 24"/>
          <p:cNvSpPr txBox="1">
            <a:spLocks noChangeArrowheads="1"/>
          </p:cNvSpPr>
          <p:nvPr/>
        </p:nvSpPr>
        <p:spPr bwMode="auto">
          <a:xfrm>
            <a:off x="2627784" y="6372919"/>
            <a:ext cx="3968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+</a:t>
            </a:r>
            <a:endParaRPr lang="fr-F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1" name="ZoneTexte 24"/>
          <p:cNvSpPr txBox="1">
            <a:spLocks noChangeArrowheads="1"/>
          </p:cNvSpPr>
          <p:nvPr/>
        </p:nvSpPr>
        <p:spPr bwMode="auto">
          <a:xfrm>
            <a:off x="4211960" y="6372919"/>
            <a:ext cx="3968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+</a:t>
            </a:r>
            <a:endParaRPr lang="fr-F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2" name="Image 1" descr="Powercell_foundation_-Pro_Pow_spf15_GB.psd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27" y="6068984"/>
            <a:ext cx="504627" cy="952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140"/>
          <p:cNvSpPr>
            <a:spLocks noChangeArrowheads="1"/>
          </p:cNvSpPr>
          <p:nvPr/>
        </p:nvSpPr>
        <p:spPr bwMode="auto">
          <a:xfrm>
            <a:off x="4824859" y="5960491"/>
            <a:ext cx="321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fr-FR" sz="1400" dirty="0" smtClean="0">
                <a:solidFill>
                  <a:srgbClr val="A28F7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</a:t>
            </a:r>
            <a:endParaRPr lang="fr-FR" sz="1400" dirty="0">
              <a:solidFill>
                <a:srgbClr val="A28F76"/>
              </a:solidFill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44" name="ZoneTexte 4"/>
          <p:cNvSpPr txBox="1">
            <a:spLocks noChangeArrowheads="1"/>
          </p:cNvSpPr>
          <p:nvPr/>
        </p:nvSpPr>
        <p:spPr bwMode="auto">
          <a:xfrm>
            <a:off x="4120802" y="6948983"/>
            <a:ext cx="13366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sz="600" dirty="0" smtClean="0">
                <a:solidFill>
                  <a:schemeClr val="bg1"/>
                </a:solidFill>
                <a:latin typeface="Century Gothic" pitchFamily="34" charset="0"/>
              </a:rPr>
              <a:t>PRODIGY POWERCELL </a:t>
            </a:r>
          </a:p>
          <a:p>
            <a:pPr algn="ctr" eaLnBrk="1" hangingPunct="1"/>
            <a:r>
              <a:rPr lang="fr-FR" sz="600" dirty="0" smtClean="0">
                <a:solidFill>
                  <a:schemeClr val="bg1"/>
                </a:solidFill>
                <a:latin typeface="Century Gothic" pitchFamily="34" charset="0"/>
              </a:rPr>
              <a:t>FOUNDATION</a:t>
            </a:r>
          </a:p>
        </p:txBody>
      </p:sp>
    </p:spTree>
    <p:extLst>
      <p:ext uri="{BB962C8B-B14F-4D97-AF65-F5344CB8AC3E}">
        <p14:creationId xmlns:p14="http://schemas.microsoft.com/office/powerpoint/2010/main" val="325293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367</Words>
  <Application>Microsoft Office PowerPoint</Application>
  <PresentationFormat>Personnalisé</PresentationFormat>
  <Paragraphs>64</Paragraphs>
  <Slides>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Company>L'Oréal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PLOUVIER Camille</dc:creator>
  <cp:lastModifiedBy>IMBERT Claire</cp:lastModifiedBy>
  <cp:revision>44</cp:revision>
  <cp:lastPrinted>2012-07-20T18:26:51Z</cp:lastPrinted>
  <dcterms:created xsi:type="dcterms:W3CDTF">2012-07-19T08:40:42Z</dcterms:created>
  <dcterms:modified xsi:type="dcterms:W3CDTF">2013-01-15T16:12:59Z</dcterms:modified>
</cp:coreProperties>
</file>