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5329238" cy="7561263"/>
  <p:notesSz cx="7099300" cy="10234613"/>
  <p:defaultTextStyle>
    <a:defPPr>
      <a:defRPr lang="fr-FR"/>
    </a:defPPr>
    <a:lvl1pPr marL="0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8275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6549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04824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73098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41373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209648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77922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46197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250" y="-72"/>
      </p:cViewPr>
      <p:guideLst>
        <p:guide orient="horz" pos="2382"/>
        <p:guide pos="16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860" cy="511404"/>
          </a:xfrm>
          <a:prstGeom prst="rect">
            <a:avLst/>
          </a:prstGeom>
        </p:spPr>
        <p:txBody>
          <a:bodyPr vert="horz" lIns="94622" tIns="47311" rIns="94622" bIns="47311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0784" y="0"/>
            <a:ext cx="3076860" cy="511404"/>
          </a:xfrm>
          <a:prstGeom prst="rect">
            <a:avLst/>
          </a:prstGeom>
        </p:spPr>
        <p:txBody>
          <a:bodyPr vert="horz" lIns="94622" tIns="47311" rIns="94622" bIns="47311" rtlCol="0"/>
          <a:lstStyle>
            <a:lvl1pPr algn="r">
              <a:defRPr sz="1200"/>
            </a:lvl1pPr>
          </a:lstStyle>
          <a:p>
            <a:fld id="{67AE5312-4368-4E7B-9A51-B8CF50604071}" type="datetimeFigureOut">
              <a:rPr lang="fr-FR" smtClean="0"/>
              <a:t>16/10/2013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98688" y="768350"/>
            <a:ext cx="2703512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22" tIns="47311" rIns="94622" bIns="4731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428" y="4860788"/>
            <a:ext cx="5678445" cy="4605902"/>
          </a:xfrm>
          <a:prstGeom prst="rect">
            <a:avLst/>
          </a:prstGeom>
        </p:spPr>
        <p:txBody>
          <a:bodyPr vert="horz" lIns="94622" tIns="47311" rIns="94622" bIns="47311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575"/>
            <a:ext cx="3076860" cy="511404"/>
          </a:xfrm>
          <a:prstGeom prst="rect">
            <a:avLst/>
          </a:prstGeom>
        </p:spPr>
        <p:txBody>
          <a:bodyPr vert="horz" lIns="94622" tIns="47311" rIns="94622" bIns="4731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0784" y="9721575"/>
            <a:ext cx="3076860" cy="511404"/>
          </a:xfrm>
          <a:prstGeom prst="rect">
            <a:avLst/>
          </a:prstGeom>
        </p:spPr>
        <p:txBody>
          <a:bodyPr vert="horz" lIns="94622" tIns="47311" rIns="94622" bIns="47311" rtlCol="0" anchor="b"/>
          <a:lstStyle>
            <a:lvl1pPr algn="r">
              <a:defRPr sz="1200"/>
            </a:lvl1pPr>
          </a:lstStyle>
          <a:p>
            <a:fld id="{1E917ABE-3C26-4754-BCF2-487E0805E4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1515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17ABE-3C26-4754-BCF2-487E0805E4A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824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9693" y="2348892"/>
            <a:ext cx="4529853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99386" y="4284716"/>
            <a:ext cx="3730467" cy="19323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6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04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73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41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09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77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46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E67B-66F9-43D8-83F9-CC5E82E0B1CE}" type="datetimeFigureOut">
              <a:rPr lang="fr-FR" smtClean="0"/>
              <a:t>16/10/2013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5D50-D34E-4AEA-B9A5-1C60EE772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6988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E67B-66F9-43D8-83F9-CC5E82E0B1CE}" type="datetimeFigureOut">
              <a:rPr lang="fr-FR" smtClean="0"/>
              <a:t>16/10/2013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5D50-D34E-4AEA-B9A5-1C60EE772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5524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863698" y="302802"/>
            <a:ext cx="1199078" cy="645157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66462" y="302802"/>
            <a:ext cx="3508415" cy="645157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E67B-66F9-43D8-83F9-CC5E82E0B1CE}" type="datetimeFigureOut">
              <a:rPr lang="fr-FR" smtClean="0"/>
              <a:t>16/10/2013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5D50-D34E-4AEA-B9A5-1C60EE772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24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E67B-66F9-43D8-83F9-CC5E82E0B1CE}" type="datetimeFigureOut">
              <a:rPr lang="fr-FR" smtClean="0"/>
              <a:t>16/10/2013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5D50-D34E-4AEA-B9A5-1C60EE772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44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0972" y="4858812"/>
            <a:ext cx="4529853" cy="1501751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0972" y="3204787"/>
            <a:ext cx="4529853" cy="1654025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82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65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0482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7309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4137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20964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7792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4619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E67B-66F9-43D8-83F9-CC5E82E0B1CE}" type="datetimeFigureOut">
              <a:rPr lang="fr-FR" smtClean="0"/>
              <a:t>16/10/2013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5D50-D34E-4AEA-B9A5-1C60EE772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962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66462" y="1764296"/>
            <a:ext cx="2353747" cy="4990084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709029" y="1764296"/>
            <a:ext cx="2353747" cy="4990084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E67B-66F9-43D8-83F9-CC5E82E0B1CE}" type="datetimeFigureOut">
              <a:rPr lang="fr-FR" smtClean="0"/>
              <a:t>16/10/2013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5D50-D34E-4AEA-B9A5-1C60EE772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60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6462" y="1692533"/>
            <a:ext cx="2354672" cy="705367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6462" y="2397900"/>
            <a:ext cx="2354672" cy="4356478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07180" y="1692533"/>
            <a:ext cx="2355597" cy="705367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07180" y="2397900"/>
            <a:ext cx="2355597" cy="4356478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E67B-66F9-43D8-83F9-CC5E82E0B1CE}" type="datetimeFigureOut">
              <a:rPr lang="fr-FR" smtClean="0"/>
              <a:t>16/10/2013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5D50-D34E-4AEA-B9A5-1C60EE772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91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E67B-66F9-43D8-83F9-CC5E82E0B1CE}" type="datetimeFigureOut">
              <a:rPr lang="fr-FR" smtClean="0"/>
              <a:t>16/10/2013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5D50-D34E-4AEA-B9A5-1C60EE772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1930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E67B-66F9-43D8-83F9-CC5E82E0B1CE}" type="datetimeFigureOut">
              <a:rPr lang="fr-FR" smtClean="0"/>
              <a:t>16/10/2013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5D50-D34E-4AEA-B9A5-1C60EE772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145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6463" y="301051"/>
            <a:ext cx="1753282" cy="1281214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83584" y="301051"/>
            <a:ext cx="2979192" cy="6453329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6463" y="1582266"/>
            <a:ext cx="1753282" cy="5172114"/>
          </a:xfr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E67B-66F9-43D8-83F9-CC5E82E0B1CE}" type="datetimeFigureOut">
              <a:rPr lang="fr-FR" smtClean="0"/>
              <a:t>16/10/2013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5D50-D34E-4AEA-B9A5-1C60EE772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397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4568" y="5292884"/>
            <a:ext cx="3197543" cy="624855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44568" y="675613"/>
            <a:ext cx="3197543" cy="4536758"/>
          </a:xfrm>
        </p:spPr>
        <p:txBody>
          <a:bodyPr/>
          <a:lstStyle>
            <a:lvl1pPr marL="0" indent="0">
              <a:buNone/>
              <a:defRPr sz="2600"/>
            </a:lvl1pPr>
            <a:lvl2pPr marL="368275" indent="0">
              <a:buNone/>
              <a:defRPr sz="2300"/>
            </a:lvl2pPr>
            <a:lvl3pPr marL="736549" indent="0">
              <a:buNone/>
              <a:defRPr sz="1900"/>
            </a:lvl3pPr>
            <a:lvl4pPr marL="1104824" indent="0">
              <a:buNone/>
              <a:defRPr sz="1600"/>
            </a:lvl4pPr>
            <a:lvl5pPr marL="1473098" indent="0">
              <a:buNone/>
              <a:defRPr sz="1600"/>
            </a:lvl5pPr>
            <a:lvl6pPr marL="1841373" indent="0">
              <a:buNone/>
              <a:defRPr sz="1600"/>
            </a:lvl6pPr>
            <a:lvl7pPr marL="2209648" indent="0">
              <a:buNone/>
              <a:defRPr sz="1600"/>
            </a:lvl7pPr>
            <a:lvl8pPr marL="2577922" indent="0">
              <a:buNone/>
              <a:defRPr sz="1600"/>
            </a:lvl8pPr>
            <a:lvl9pPr marL="2946197" indent="0">
              <a:buNone/>
              <a:defRPr sz="16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44568" y="5917739"/>
            <a:ext cx="3197543" cy="887398"/>
          </a:xfr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E67B-66F9-43D8-83F9-CC5E82E0B1CE}" type="datetimeFigureOut">
              <a:rPr lang="fr-FR" smtClean="0"/>
              <a:t>16/10/2013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5D50-D34E-4AEA-B9A5-1C60EE772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95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6462" y="302802"/>
            <a:ext cx="4796314" cy="1260210"/>
          </a:xfrm>
          <a:prstGeom prst="rect">
            <a:avLst/>
          </a:prstGeom>
        </p:spPr>
        <p:txBody>
          <a:bodyPr vert="horz" lIns="73655" tIns="36827" rIns="73655" bIns="36827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6462" y="1764296"/>
            <a:ext cx="4796314" cy="4990084"/>
          </a:xfrm>
          <a:prstGeom prst="rect">
            <a:avLst/>
          </a:prstGeom>
        </p:spPr>
        <p:txBody>
          <a:bodyPr vert="horz" lIns="73655" tIns="36827" rIns="73655" bIns="36827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6462" y="7008171"/>
            <a:ext cx="1243489" cy="402568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AE67B-66F9-43D8-83F9-CC5E82E0B1CE}" type="datetimeFigureOut">
              <a:rPr lang="fr-FR" smtClean="0"/>
              <a:t>16/10/2013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20823" y="7008171"/>
            <a:ext cx="1687592" cy="402568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19288" y="7008171"/>
            <a:ext cx="1243489" cy="402568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85D50-D34E-4AEA-B9A5-1C60EE772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52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6549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206" indent="-276206" algn="l" defTabSz="736549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8446" indent="-230172" algn="l" defTabSz="736549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20687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8961" indent="-184137" algn="l" defTabSz="736549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7236" indent="-184137" algn="l" defTabSz="736549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5510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93785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2060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30334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8275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549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04824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73098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41373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09648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7922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46197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 descr="FOND RE-PLASTY_A5_RECT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685" y="-1"/>
            <a:ext cx="5400923" cy="7561263"/>
          </a:xfrm>
          <a:prstGeom prst="rect">
            <a:avLst/>
          </a:prstGeom>
        </p:spPr>
      </p:pic>
      <p:pic>
        <p:nvPicPr>
          <p:cNvPr id="12" name="Picture 2" descr="LOGOHR-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076" y="6066"/>
            <a:ext cx="1106519" cy="822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Line 8"/>
          <p:cNvSpPr>
            <a:spLocks noChangeShapeType="1"/>
          </p:cNvSpPr>
          <p:nvPr/>
        </p:nvSpPr>
        <p:spPr bwMode="auto">
          <a:xfrm flipV="1">
            <a:off x="-44344" y="828303"/>
            <a:ext cx="5343633" cy="0"/>
          </a:xfrm>
          <a:prstGeom prst="line">
            <a:avLst/>
          </a:prstGeom>
          <a:noFill/>
          <a:ln w="9525">
            <a:solidFill>
              <a:srgbClr val="58474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 sz="1800">
              <a:latin typeface="Arial" charset="0"/>
              <a:ea typeface="+mn-ea"/>
            </a:endParaRPr>
          </a:p>
        </p:txBody>
      </p:sp>
      <p:pic>
        <p:nvPicPr>
          <p:cNvPr id="14" name="Picture 4" descr="LOGOHR-Power-H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5" t="27211" r="10959" b="30286"/>
          <a:stretch>
            <a:fillRect/>
          </a:stretch>
        </p:blipFill>
        <p:spPr bwMode="auto">
          <a:xfrm>
            <a:off x="1152451" y="239514"/>
            <a:ext cx="1152072" cy="355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131"/>
          <p:cNvSpPr txBox="1">
            <a:spLocks noChangeArrowheads="1"/>
          </p:cNvSpPr>
          <p:nvPr/>
        </p:nvSpPr>
        <p:spPr bwMode="auto">
          <a:xfrm>
            <a:off x="192981" y="1204665"/>
            <a:ext cx="345440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just" eaLnBrk="1" hangingPunct="1">
              <a:lnSpc>
                <a:spcPct val="90000"/>
              </a:lnSpc>
            </a:pPr>
            <a:r>
              <a:rPr lang="en-US" sz="1200" b="1">
                <a:solidFill>
                  <a:schemeClr val="bg1"/>
                </a:solidFill>
                <a:latin typeface="Century Gothic" pitchFamily="34" charset="0"/>
              </a:rPr>
              <a:t>KEY POINTS TO KNOW &amp; REMEMBER</a:t>
            </a:r>
            <a:endParaRPr lang="fr-FR" sz="800">
              <a:solidFill>
                <a:schemeClr val="bg1"/>
              </a:solidFill>
              <a:latin typeface="Century Gothic" pitchFamily="34" charset="0"/>
            </a:endParaRPr>
          </a:p>
        </p:txBody>
      </p:sp>
      <p:cxnSp>
        <p:nvCxnSpPr>
          <p:cNvPr id="22" name="Connecteur droit 25"/>
          <p:cNvCxnSpPr>
            <a:cxnSpLocks noChangeShapeType="1"/>
          </p:cNvCxnSpPr>
          <p:nvPr/>
        </p:nvCxnSpPr>
        <p:spPr bwMode="auto">
          <a:xfrm>
            <a:off x="181868" y="1420565"/>
            <a:ext cx="3562350" cy="0"/>
          </a:xfrm>
          <a:prstGeom prst="lin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Text Box 131"/>
          <p:cNvSpPr txBox="1">
            <a:spLocks noChangeArrowheads="1"/>
          </p:cNvSpPr>
          <p:nvPr/>
        </p:nvSpPr>
        <p:spPr bwMode="auto">
          <a:xfrm>
            <a:off x="116781" y="1496765"/>
            <a:ext cx="3556000" cy="225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just" eaLnBrk="1" hangingPunct="1">
              <a:buFontTx/>
              <a:buChar char="•"/>
            </a:pP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 FOR WHO ?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Demanding women seeking exceptional protecting anti-ageing day care / those who have already used the Re-PLASTY products / undergone aesthetic medicine procedures</a:t>
            </a:r>
          </a:p>
          <a:p>
            <a:pPr algn="just" eaLnBrk="1" hangingPunct="1">
              <a:lnSpc>
                <a:spcPct val="50000"/>
              </a:lnSpc>
            </a:pPr>
            <a:endParaRPr lang="en-US" sz="700" dirty="0">
              <a:solidFill>
                <a:schemeClr val="bg1"/>
              </a:solidFill>
              <a:latin typeface="Century Gothic" pitchFamily="34" charset="0"/>
            </a:endParaRPr>
          </a:p>
          <a:p>
            <a:pPr algn="just" eaLnBrk="1" hangingPunct="1">
              <a:buFontTx/>
              <a:buChar char="•"/>
            </a:pP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SKIN CONCERNS: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uncomfortable and </a:t>
            </a:r>
            <a:r>
              <a:rPr lang="en-US" sz="1000" dirty="0" err="1">
                <a:solidFill>
                  <a:schemeClr val="bg1"/>
                </a:solidFill>
                <a:latin typeface="Century Gothic" pitchFamily="34" charset="0"/>
              </a:rPr>
              <a:t>fragilized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 dry skin, tugging sensation, wrinkles, age damages </a:t>
            </a:r>
          </a:p>
          <a:p>
            <a:pPr algn="just" eaLnBrk="1" hangingPunct="1">
              <a:lnSpc>
                <a:spcPct val="50000"/>
              </a:lnSpc>
            </a:pPr>
            <a:endParaRPr lang="en-US" sz="1000" b="1" dirty="0">
              <a:solidFill>
                <a:schemeClr val="bg1"/>
              </a:solidFill>
              <a:latin typeface="Century Gothic" pitchFamily="34" charset="0"/>
            </a:endParaRPr>
          </a:p>
          <a:p>
            <a:pPr algn="just" eaLnBrk="1" hangingPunct="1">
              <a:buFontTx/>
              <a:buChar char="•"/>
            </a:pP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 RESULTS: 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IN 3 DAYS, VISIBLE SKIN RECOVERY AFTER AN AESTHETIC PROCEDURE: intense repair – instant soothing – active antioxidant protection</a:t>
            </a:r>
          </a:p>
          <a:p>
            <a:pPr algn="just" eaLnBrk="1" hangingPunct="1"/>
            <a:endParaRPr lang="en-US" sz="400" dirty="0">
              <a:solidFill>
                <a:schemeClr val="bg1"/>
              </a:solidFill>
              <a:latin typeface="Century Gothic" pitchFamily="34" charset="0"/>
            </a:endParaRPr>
          </a:p>
          <a:p>
            <a:pPr algn="just" eaLnBrk="1" hangingPunct="1">
              <a:buFontTx/>
              <a:buChar char="•"/>
            </a:pP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 USE: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 every morning, after Re-PLASTY concentrate,    apply on face, neck and décolleté, avoiding the eye contour, according to specific gesture.</a:t>
            </a:r>
          </a:p>
          <a:p>
            <a:pPr algn="just" eaLnBrk="1" hangingPunct="1"/>
            <a:endParaRPr lang="en-US" sz="100" dirty="0">
              <a:solidFill>
                <a:schemeClr val="bg1"/>
              </a:solidFill>
              <a:latin typeface="Century Gothic" pitchFamily="34" charset="0"/>
            </a:endParaRPr>
          </a:p>
          <a:p>
            <a:pPr algn="just" eaLnBrk="1" hangingPunct="1"/>
            <a:endParaRPr lang="en-US" sz="300" dirty="0">
              <a:solidFill>
                <a:schemeClr val="bg1"/>
              </a:solidFill>
              <a:latin typeface="Century Gothic" pitchFamily="34" charset="0"/>
            </a:endParaRPr>
          </a:p>
          <a:p>
            <a:pPr algn="just" eaLnBrk="1" hangingPunct="1">
              <a:buFontTx/>
              <a:buChar char="•"/>
            </a:pP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n-US" sz="1000" b="1" dirty="0">
                <a:solidFill>
                  <a:schemeClr val="bg1"/>
                </a:solidFill>
                <a:latin typeface="Century Gothic" pitchFamily="34" charset="0"/>
              </a:rPr>
              <a:t>PRICE</a:t>
            </a:r>
            <a:r>
              <a:rPr lang="en-US" sz="1000" dirty="0">
                <a:solidFill>
                  <a:schemeClr val="bg1"/>
                </a:solidFill>
                <a:latin typeface="Century Gothic" pitchFamily="34" charset="0"/>
              </a:rPr>
              <a:t>: 260€ - 50ml (PPI)</a:t>
            </a:r>
          </a:p>
        </p:txBody>
      </p:sp>
      <p:sp>
        <p:nvSpPr>
          <p:cNvPr id="24" name="Arrondir un rectangle avec un coin diagonal 23"/>
          <p:cNvSpPr/>
          <p:nvPr/>
        </p:nvSpPr>
        <p:spPr>
          <a:xfrm>
            <a:off x="72331" y="1044327"/>
            <a:ext cx="3676650" cy="2808312"/>
          </a:xfrm>
          <a:prstGeom prst="round2Diag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bg1"/>
              </a:solidFill>
            </a:endParaRPr>
          </a:p>
        </p:txBody>
      </p:sp>
      <p:sp>
        <p:nvSpPr>
          <p:cNvPr id="29" name="Rectangle 179"/>
          <p:cNvSpPr>
            <a:spLocks noChangeArrowheads="1"/>
          </p:cNvSpPr>
          <p:nvPr/>
        </p:nvSpPr>
        <p:spPr bwMode="auto">
          <a:xfrm>
            <a:off x="697880" y="6362829"/>
            <a:ext cx="4198987" cy="1090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4306" tIns="52153" rIns="104306" bIns="52153">
            <a:spAutoFit/>
          </a:bodyPr>
          <a:lstStyle/>
          <a:p>
            <a:pPr algn="ctr" defTabSz="1042988"/>
            <a:r>
              <a:rPr lang="en-US" sz="1600" dirty="0">
                <a:solidFill>
                  <a:schemeClr val="bg1"/>
                </a:solidFill>
                <a:latin typeface="Century Gothic" pitchFamily="34" charset="0"/>
              </a:rPr>
              <a:t>THE 1</a:t>
            </a:r>
            <a:r>
              <a:rPr lang="en-US" sz="1600" baseline="30000" dirty="0">
                <a:solidFill>
                  <a:schemeClr val="bg1"/>
                </a:solidFill>
                <a:latin typeface="Century Gothic" pitchFamily="34" charset="0"/>
              </a:rPr>
              <a:t>st</a:t>
            </a:r>
            <a:r>
              <a:rPr lang="en-US" sz="1600" dirty="0">
                <a:solidFill>
                  <a:schemeClr val="bg1"/>
                </a:solidFill>
                <a:latin typeface="Century Gothic" pitchFamily="34" charset="0"/>
              </a:rPr>
              <a:t> “BANDAGE” </a:t>
            </a:r>
          </a:p>
          <a:p>
            <a:pPr algn="ctr" defTabSz="1042988"/>
            <a:r>
              <a:rPr lang="en-US" sz="1600" dirty="0">
                <a:solidFill>
                  <a:schemeClr val="bg1"/>
                </a:solidFill>
                <a:latin typeface="Century Gothic" pitchFamily="34" charset="0"/>
              </a:rPr>
              <a:t>TEXTURED CREAM </a:t>
            </a:r>
          </a:p>
          <a:p>
            <a:pPr algn="ctr" defTabSz="1042988"/>
            <a:endParaRPr lang="en-US" sz="1600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 defTabSz="1042988"/>
            <a:endParaRPr lang="fr-FR" sz="1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21" name="Picture 2" descr="G:\DPLI_HELENA_RUBINSTEIN_POWER_Beauty\Service\3. Brand\Retail Design\CHARTE GRAPHIQUE\1_ Graphic rules\05-LACLINIC LOGOTYPES\JPEG BD\Logo HR square\Logo HR square CMYK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360" y="3996655"/>
            <a:ext cx="566738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3" descr="G:\DPLI_HELENA_RUBINSTEIN_POWER_Beauty\Service\3. Brand\Retail Design\CHARTE GRAPHIQUE\1_ Graphic rules\05-LACLINIC LOGOTYPES\JPEG BD\Logo LACLINIC\Logo LACLINIC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585" y="3996655"/>
            <a:ext cx="566738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Connecteur droit 43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8323" y="4233192"/>
            <a:ext cx="587375" cy="8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Connecteur droit 43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960" y="4233192"/>
            <a:ext cx="588963" cy="8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ZoneTexte 4"/>
          <p:cNvSpPr txBox="1">
            <a:spLocks noChangeArrowheads="1"/>
          </p:cNvSpPr>
          <p:nvPr/>
        </p:nvSpPr>
        <p:spPr bwMode="auto">
          <a:xfrm>
            <a:off x="2448744" y="540271"/>
            <a:ext cx="302418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700" dirty="0">
                <a:solidFill>
                  <a:schemeClr val="bg1"/>
                </a:solidFill>
                <a:latin typeface="Century Gothic" pitchFamily="34" charset="0"/>
              </a:rPr>
              <a:t>skin soothing repairing cream</a:t>
            </a:r>
          </a:p>
          <a:p>
            <a:pPr algn="ctr" eaLnBrk="1" hangingPunct="1"/>
            <a:r>
              <a:rPr lang="en-US" sz="700" dirty="0">
                <a:solidFill>
                  <a:schemeClr val="bg1"/>
                </a:solidFill>
                <a:latin typeface="Century Gothic" pitchFamily="34" charset="0"/>
              </a:rPr>
              <a:t>intense antioxidant protection</a:t>
            </a:r>
          </a:p>
          <a:p>
            <a:pPr algn="ctr" eaLnBrk="1" hangingPunct="1"/>
            <a:endParaRPr lang="fr-FR" sz="7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>
            <a:off x="2374956" y="6066"/>
            <a:ext cx="1631" cy="822237"/>
          </a:xfrm>
          <a:prstGeom prst="line">
            <a:avLst/>
          </a:prstGeom>
          <a:noFill/>
          <a:ln w="9525">
            <a:solidFill>
              <a:srgbClr val="58474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 sz="1800">
              <a:latin typeface="Arial" charset="0"/>
              <a:ea typeface="+mn-ea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024659" y="108223"/>
            <a:ext cx="17281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5091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5091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5091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5091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50913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di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u="sng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Re-PLASTY</a:t>
            </a:r>
          </a:p>
          <a:p>
            <a:pPr algn="di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AGE RECOVERY DAY</a:t>
            </a:r>
          </a:p>
        </p:txBody>
      </p:sp>
      <p:sp>
        <p:nvSpPr>
          <p:cNvPr id="18" name="Rectangle 36"/>
          <p:cNvSpPr>
            <a:spLocks noChangeArrowheads="1"/>
          </p:cNvSpPr>
          <p:nvPr/>
        </p:nvSpPr>
        <p:spPr bwMode="auto">
          <a:xfrm>
            <a:off x="360363" y="7063382"/>
            <a:ext cx="50833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buClr>
                <a:srgbClr val="656364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2050" algn="l"/>
              </a:tabLst>
            </a:pPr>
            <a:r>
              <a:rPr lang="fr-FR" sz="1200" dirty="0">
                <a:solidFill>
                  <a:srgbClr val="FFFFFF"/>
                </a:solidFill>
                <a:latin typeface="Century Gothic" pitchFamily="34" charset="0"/>
              </a:rPr>
              <a:t>SO POWERFUL: IN 3 DAYS,</a:t>
            </a:r>
          </a:p>
          <a:p>
            <a:pPr algn="ctr">
              <a:buClr>
                <a:srgbClr val="656364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2050" algn="l"/>
              </a:tabLst>
            </a:pPr>
            <a:r>
              <a:rPr lang="fr-FR" sz="1200" dirty="0">
                <a:solidFill>
                  <a:srgbClr val="FFFFFF"/>
                </a:solidFill>
                <a:latin typeface="Century Gothic" pitchFamily="34" charset="0"/>
              </a:rPr>
              <a:t>VISIBLE SKIN RECOVERY AFTER AN AESTHETIC PROCEDURE</a:t>
            </a:r>
          </a:p>
        </p:txBody>
      </p:sp>
    </p:spTree>
    <p:extLst>
      <p:ext uri="{BB962C8B-B14F-4D97-AF65-F5344CB8AC3E}">
        <p14:creationId xmlns:p14="http://schemas.microsoft.com/office/powerpoint/2010/main" val="252197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Image 46" descr="FOND RE-PLASTY_VERS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685" y="-107801"/>
            <a:ext cx="5472607" cy="8136903"/>
          </a:xfrm>
          <a:prstGeom prst="rect">
            <a:avLst/>
          </a:prstGeom>
        </p:spPr>
      </p:pic>
      <p:sp>
        <p:nvSpPr>
          <p:cNvPr id="4" name="ZoneTexte 11"/>
          <p:cNvSpPr txBox="1">
            <a:spLocks noChangeArrowheads="1"/>
          </p:cNvSpPr>
          <p:nvPr/>
        </p:nvSpPr>
        <p:spPr bwMode="auto">
          <a:xfrm>
            <a:off x="3456707" y="1382083"/>
            <a:ext cx="630238" cy="382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sz="1800" b="1" dirty="0">
                <a:solidFill>
                  <a:schemeClr val="bg1"/>
                </a:solidFill>
                <a:latin typeface="Century Gothic" pitchFamily="34" charset="0"/>
              </a:rPr>
              <a:t>2</a:t>
            </a:r>
          </a:p>
        </p:txBody>
      </p:sp>
      <p:sp>
        <p:nvSpPr>
          <p:cNvPr id="5" name="ZoneTexte 19"/>
          <p:cNvSpPr txBox="1">
            <a:spLocks noChangeArrowheads="1"/>
          </p:cNvSpPr>
          <p:nvPr/>
        </p:nvSpPr>
        <p:spPr bwMode="auto">
          <a:xfrm>
            <a:off x="4398094" y="1469073"/>
            <a:ext cx="5429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306" tIns="52153" rIns="104306" bIns="52153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fr-FR" sz="1100" dirty="0" err="1">
                <a:solidFill>
                  <a:schemeClr val="bg1"/>
                </a:solidFill>
                <a:latin typeface="Century Gothic" pitchFamily="34" charset="0"/>
              </a:rPr>
              <a:t>Treat</a:t>
            </a:r>
            <a:endParaRPr lang="fr-FR" sz="11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" name="ZoneTexte 14"/>
          <p:cNvSpPr txBox="1">
            <a:spLocks noChangeArrowheads="1"/>
          </p:cNvSpPr>
          <p:nvPr/>
        </p:nvSpPr>
        <p:spPr bwMode="auto">
          <a:xfrm>
            <a:off x="2776537" y="60098"/>
            <a:ext cx="2489200" cy="336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1500" dirty="0">
                <a:solidFill>
                  <a:schemeClr val="bg1"/>
                </a:solidFill>
                <a:latin typeface="Century Gothic" pitchFamily="34" charset="0"/>
              </a:rPr>
              <a:t>SALES SCENARIO</a:t>
            </a:r>
            <a:endParaRPr lang="fr-FR" sz="15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0976" y="829121"/>
            <a:ext cx="4968772" cy="503238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bg1"/>
              </a:solidFill>
            </a:endParaRPr>
          </a:p>
        </p:txBody>
      </p:sp>
      <p:sp>
        <p:nvSpPr>
          <p:cNvPr id="16" name="ZoneTexte 11"/>
          <p:cNvSpPr txBox="1">
            <a:spLocks noChangeArrowheads="1"/>
          </p:cNvSpPr>
          <p:nvPr/>
        </p:nvSpPr>
        <p:spPr bwMode="auto">
          <a:xfrm>
            <a:off x="3456707" y="324247"/>
            <a:ext cx="630237" cy="382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sz="1800" b="1" dirty="0">
                <a:solidFill>
                  <a:schemeClr val="bg1"/>
                </a:solidFill>
                <a:latin typeface="Century Gothic" pitchFamily="34" charset="0"/>
              </a:rPr>
              <a:t>1</a:t>
            </a:r>
          </a:p>
        </p:txBody>
      </p:sp>
      <p:sp>
        <p:nvSpPr>
          <p:cNvPr id="17" name="ZoneTexte 19"/>
          <p:cNvSpPr txBox="1">
            <a:spLocks noChangeArrowheads="1"/>
          </p:cNvSpPr>
          <p:nvPr/>
        </p:nvSpPr>
        <p:spPr bwMode="auto">
          <a:xfrm>
            <a:off x="4398094" y="380767"/>
            <a:ext cx="5635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306" tIns="52153" rIns="104306" bIns="52153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fr-FR" sz="1100" dirty="0" err="1">
                <a:solidFill>
                  <a:schemeClr val="bg1"/>
                </a:solidFill>
                <a:latin typeface="Century Gothic" pitchFamily="34" charset="0"/>
              </a:rPr>
              <a:t>Hook</a:t>
            </a:r>
            <a:endParaRPr lang="fr-FR" sz="11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cxnSp>
        <p:nvCxnSpPr>
          <p:cNvPr id="18" name="Connecteur droit 23"/>
          <p:cNvCxnSpPr>
            <a:cxnSpLocks noChangeShapeType="1"/>
          </p:cNvCxnSpPr>
          <p:nvPr/>
        </p:nvCxnSpPr>
        <p:spPr bwMode="auto">
          <a:xfrm>
            <a:off x="3528715" y="661755"/>
            <a:ext cx="18176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Arrondir un rectangle avec un coin diagonal 10"/>
          <p:cNvSpPr>
            <a:spLocks noChangeArrowheads="1"/>
          </p:cNvSpPr>
          <p:nvPr/>
        </p:nvSpPr>
        <p:spPr bwMode="auto">
          <a:xfrm>
            <a:off x="67102" y="1764407"/>
            <a:ext cx="5004290" cy="4347298"/>
          </a:xfrm>
          <a:custGeom>
            <a:avLst/>
            <a:gdLst>
              <a:gd name="T0" fmla="*/ 177470 w 4714886"/>
              <a:gd name="T1" fmla="*/ 26607229 h 2428892"/>
              <a:gd name="T2" fmla="*/ 88735 w 4714886"/>
              <a:gd name="T3" fmla="*/ 53214459 h 2428892"/>
              <a:gd name="T4" fmla="*/ 0 w 4714886"/>
              <a:gd name="T5" fmla="*/ 26607229 h 2428892"/>
              <a:gd name="T6" fmla="*/ 88735 w 4714886"/>
              <a:gd name="T7" fmla="*/ 0 h 2428892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118569 w 4714886"/>
              <a:gd name="T13" fmla="*/ 118569 h 2428892"/>
              <a:gd name="T14" fmla="*/ 4596317 w 4714886"/>
              <a:gd name="T15" fmla="*/ 2310322 h 24288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714886" h="2428892">
                <a:moveTo>
                  <a:pt x="404823" y="0"/>
                </a:moveTo>
                <a:lnTo>
                  <a:pt x="4714886" y="0"/>
                </a:lnTo>
                <a:lnTo>
                  <a:pt x="4714886" y="2024069"/>
                </a:lnTo>
                <a:cubicBezTo>
                  <a:pt x="4714886" y="2247646"/>
                  <a:pt x="4533640" y="2428891"/>
                  <a:pt x="4310063" y="2428892"/>
                </a:cubicBezTo>
                <a:lnTo>
                  <a:pt x="0" y="2428892"/>
                </a:lnTo>
                <a:lnTo>
                  <a:pt x="0" y="404823"/>
                </a:lnTo>
                <a:cubicBezTo>
                  <a:pt x="0" y="181245"/>
                  <a:pt x="181245" y="0"/>
                  <a:pt x="404823" y="0"/>
                </a:cubicBezTo>
                <a:cubicBezTo>
                  <a:pt x="404823" y="0"/>
                  <a:pt x="404823" y="0"/>
                  <a:pt x="404823" y="0"/>
                </a:cubicBezTo>
                <a:close/>
              </a:path>
            </a:pathLst>
          </a:custGeom>
          <a:noFill/>
          <a:ln w="12700" algn="ctr">
            <a:solidFill>
              <a:srgbClr val="A79E7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/>
          <a:p>
            <a:pPr algn="r">
              <a:lnSpc>
                <a:spcPts val="1300"/>
              </a:lnSpc>
              <a:defRPr/>
            </a:pPr>
            <a:r>
              <a:rPr lang="en-US" altLang="ja-JP" sz="800" dirty="0" smtClean="0">
                <a:solidFill>
                  <a:srgbClr val="FFFFFF"/>
                </a:solidFill>
                <a:latin typeface="Century Gothic" pitchFamily="34" charset="0"/>
              </a:rPr>
              <a:t>“</a:t>
            </a:r>
            <a:r>
              <a:rPr lang="en-US" altLang="ja-JP" sz="800" dirty="0">
                <a:solidFill>
                  <a:srgbClr val="FFFFFF"/>
                </a:solidFill>
                <a:latin typeface="Century Gothic" pitchFamily="34" charset="0"/>
              </a:rPr>
              <a:t>For Dr. </a:t>
            </a:r>
            <a:r>
              <a:rPr lang="en-US" altLang="ja-JP" sz="800" dirty="0" err="1">
                <a:solidFill>
                  <a:srgbClr val="FFFFFF"/>
                </a:solidFill>
                <a:latin typeface="Century Gothic" pitchFamily="34" charset="0"/>
              </a:rPr>
              <a:t>Pfulg</a:t>
            </a:r>
            <a:r>
              <a:rPr lang="en-US" altLang="ja-JP" sz="800" dirty="0">
                <a:solidFill>
                  <a:srgbClr val="FFFFFF"/>
                </a:solidFill>
                <a:latin typeface="Century Gothic" pitchFamily="34" charset="0"/>
              </a:rPr>
              <a:t>, surgeon and founder of LACLINIC MONTREUX, it is unthinkable to leave the skin exposed after a medical intervention, damaged… Feeling </a:t>
            </a:r>
            <a:r>
              <a:rPr lang="en-US" altLang="ja-JP" sz="800" dirty="0" err="1">
                <a:solidFill>
                  <a:srgbClr val="FFFFFF"/>
                </a:solidFill>
                <a:latin typeface="Century Gothic" pitchFamily="34" charset="0"/>
              </a:rPr>
              <a:t>fragilized</a:t>
            </a:r>
            <a:r>
              <a:rPr lang="en-US" altLang="ja-JP" sz="800" dirty="0">
                <a:solidFill>
                  <a:srgbClr val="FFFFFF"/>
                </a:solidFill>
                <a:latin typeface="Century Gothic" pitchFamily="34" charset="0"/>
              </a:rPr>
              <a:t>… </a:t>
            </a:r>
          </a:p>
          <a:p>
            <a:pPr algn="r">
              <a:lnSpc>
                <a:spcPts val="1300"/>
              </a:lnSpc>
              <a:defRPr/>
            </a:pPr>
            <a:r>
              <a:rPr lang="en-US" altLang="ja-JP" sz="800" dirty="0">
                <a:solidFill>
                  <a:srgbClr val="FFFFFF"/>
                </a:solidFill>
                <a:latin typeface="Century Gothic" pitchFamily="34" charset="0"/>
              </a:rPr>
              <a:t>To repair, soothe and protect the skin , the HR laboratories worked closely with Dr. PFULG during 5 years; after dozens of formulations and tests after all types of interventions, they created a “cosmetic bandage” cream that showed great improvement on skin recovery, but beyond that they witnessed amazing results on age damages corrections: skin dryness, wrinkles and imperfections. They decided to share this great discovery with all the demanding women searching for the most powerful weapon against ageing.”</a:t>
            </a:r>
          </a:p>
          <a:p>
            <a:pPr algn="r">
              <a:defRPr/>
            </a:pPr>
            <a:endParaRPr lang="en-US" sz="800" dirty="0">
              <a:solidFill>
                <a:schemeClr val="bg1"/>
              </a:solidFill>
              <a:latin typeface="Century Gothic" pitchFamily="34" charset="0"/>
            </a:endParaRPr>
          </a:p>
          <a:p>
            <a:pPr algn="r">
              <a:lnSpc>
                <a:spcPts val="1300"/>
              </a:lnSpc>
              <a:defRPr/>
            </a:pPr>
            <a:r>
              <a:rPr lang="en-US" altLang="ja-JP" sz="800" dirty="0">
                <a:solidFill>
                  <a:srgbClr val="FFFFFF"/>
                </a:solidFill>
                <a:latin typeface="Century Gothic" pitchFamily="34" charset="0"/>
              </a:rPr>
              <a:t>“Re-PLASTY AGE RECOVERY DAY CREAM is </a:t>
            </a:r>
            <a:r>
              <a:rPr lang="en-US" altLang="ja-JP" sz="800" b="1" dirty="0">
                <a:solidFill>
                  <a:srgbClr val="FFFFFF"/>
                </a:solidFill>
                <a:latin typeface="Century Gothic" pitchFamily="34" charset="0"/>
              </a:rPr>
              <a:t>the </a:t>
            </a:r>
            <a:r>
              <a:rPr lang="en-US" altLang="ja-JP" sz="800" b="1" dirty="0" smtClean="0">
                <a:solidFill>
                  <a:srgbClr val="FFFFFF"/>
                </a:solidFill>
                <a:latin typeface="Century Gothic" pitchFamily="34" charset="0"/>
              </a:rPr>
              <a:t>1</a:t>
            </a:r>
            <a:r>
              <a:rPr lang="en-US" altLang="ja-JP" sz="800" b="1" baseline="30000" dirty="0" smtClean="0">
                <a:solidFill>
                  <a:srgbClr val="FFFFFF"/>
                </a:solidFill>
                <a:latin typeface="Century Gothic" pitchFamily="34" charset="0"/>
              </a:rPr>
              <a:t>st</a:t>
            </a:r>
            <a:r>
              <a:rPr lang="en-US" altLang="ja-JP" sz="800" b="1" dirty="0" smtClean="0">
                <a:solidFill>
                  <a:srgbClr val="FFFFFF"/>
                </a:solidFill>
                <a:latin typeface="Century Gothic" pitchFamily="34" charset="0"/>
              </a:rPr>
              <a:t> </a:t>
            </a:r>
            <a:r>
              <a:rPr lang="en-US" altLang="ja-JP" sz="800" b="1" dirty="0">
                <a:solidFill>
                  <a:srgbClr val="FFFFFF"/>
                </a:solidFill>
                <a:latin typeface="Century Gothic" pitchFamily="34" charset="0"/>
              </a:rPr>
              <a:t>“bandage” </a:t>
            </a:r>
            <a:r>
              <a:rPr lang="en-US" altLang="ja-JP" sz="800" b="1" dirty="0" smtClean="0">
                <a:solidFill>
                  <a:srgbClr val="FFFFFF"/>
                </a:solidFill>
                <a:latin typeface="Century Gothic" pitchFamily="34" charset="0"/>
              </a:rPr>
              <a:t>textured </a:t>
            </a:r>
            <a:r>
              <a:rPr lang="en-US" altLang="ja-JP" sz="800" b="1" dirty="0" smtClean="0">
                <a:solidFill>
                  <a:srgbClr val="FFFFFF"/>
                </a:solidFill>
                <a:latin typeface="Century Gothic" pitchFamily="34" charset="0"/>
              </a:rPr>
              <a:t>cream</a:t>
            </a:r>
            <a:r>
              <a:rPr lang="en-US" altLang="ja-JP" sz="800" dirty="0" smtClean="0">
                <a:solidFill>
                  <a:srgbClr val="FFFFFF"/>
                </a:solidFill>
                <a:latin typeface="Century Gothic" pitchFamily="34" charset="0"/>
              </a:rPr>
              <a:t>. </a:t>
            </a:r>
            <a:r>
              <a:rPr lang="en-US" altLang="ja-JP" sz="800" dirty="0">
                <a:solidFill>
                  <a:srgbClr val="FFFFFF"/>
                </a:solidFill>
                <a:latin typeface="Century Gothic" pitchFamily="34" charset="0"/>
              </a:rPr>
              <a:t>Helena Rubinstein laboratories and Dr. </a:t>
            </a:r>
            <a:r>
              <a:rPr lang="en-US" altLang="ja-JP" sz="800" dirty="0" err="1">
                <a:solidFill>
                  <a:srgbClr val="FFFFFF"/>
                </a:solidFill>
                <a:latin typeface="Century Gothic" pitchFamily="34" charset="0"/>
              </a:rPr>
              <a:t>Pfulg</a:t>
            </a:r>
            <a:r>
              <a:rPr lang="en-US" altLang="ja-JP" sz="800" dirty="0">
                <a:solidFill>
                  <a:srgbClr val="FFFFFF"/>
                </a:solidFill>
                <a:latin typeface="Century Gothic" pitchFamily="34" charset="0"/>
              </a:rPr>
              <a:t> worked hand in hand to provide with </a:t>
            </a:r>
            <a:r>
              <a:rPr lang="en-US" altLang="ja-JP" sz="800" b="1" dirty="0">
                <a:solidFill>
                  <a:srgbClr val="FFFFFF"/>
                </a:solidFill>
                <a:latin typeface="Century Gothic" pitchFamily="34" charset="0"/>
              </a:rPr>
              <a:t>exceptional formula </a:t>
            </a:r>
            <a:r>
              <a:rPr lang="en-US" altLang="ja-JP" sz="800" dirty="0">
                <a:solidFill>
                  <a:srgbClr val="FFFFFF"/>
                </a:solidFill>
                <a:latin typeface="Century Gothic" pitchFamily="34" charset="0"/>
              </a:rPr>
              <a:t>while maintaining an </a:t>
            </a:r>
            <a:r>
              <a:rPr lang="en-US" altLang="ja-JP" sz="800" b="1" dirty="0">
                <a:solidFill>
                  <a:srgbClr val="FFFFFF"/>
                </a:solidFill>
                <a:latin typeface="Century Gothic" pitchFamily="34" charset="0"/>
              </a:rPr>
              <a:t>amazing sensorial “bandage” texture</a:t>
            </a:r>
            <a:r>
              <a:rPr lang="en-US" altLang="ja-JP" sz="800" dirty="0">
                <a:solidFill>
                  <a:srgbClr val="FFFFFF"/>
                </a:solidFill>
                <a:latin typeface="Century Gothic" pitchFamily="34" charset="0"/>
              </a:rPr>
              <a:t>:</a:t>
            </a:r>
          </a:p>
          <a:p>
            <a:pPr algn="r">
              <a:lnSpc>
                <a:spcPts val="1300"/>
              </a:lnSpc>
              <a:defRPr/>
            </a:pPr>
            <a:endParaRPr lang="en-US" altLang="ja-JP" sz="500" dirty="0">
              <a:solidFill>
                <a:srgbClr val="FFFFFF"/>
              </a:solidFill>
              <a:latin typeface="Century Gothic" pitchFamily="34" charset="0"/>
            </a:endParaRPr>
          </a:p>
          <a:p>
            <a:pPr algn="r">
              <a:lnSpc>
                <a:spcPts val="1300"/>
              </a:lnSpc>
              <a:defRPr/>
            </a:pPr>
            <a:r>
              <a:rPr lang="en-US" altLang="ja-JP" sz="800" dirty="0">
                <a:solidFill>
                  <a:srgbClr val="FFFFFF"/>
                </a:solidFill>
                <a:latin typeface="Century Gothic" pitchFamily="34" charset="0"/>
              </a:rPr>
              <a:t> They associated </a:t>
            </a:r>
            <a:r>
              <a:rPr lang="en-US" altLang="ja-JP" sz="800" b="1" dirty="0">
                <a:solidFill>
                  <a:srgbClr val="FFFFFF"/>
                </a:solidFill>
                <a:latin typeface="Century Gothic" pitchFamily="34" charset="0"/>
              </a:rPr>
              <a:t>ACTI-PLAST SOLUTION </a:t>
            </a:r>
            <a:r>
              <a:rPr lang="en-US" altLang="ja-JP" sz="800" dirty="0">
                <a:solidFill>
                  <a:srgbClr val="FFFFFF"/>
                </a:solidFill>
                <a:latin typeface="Century Gothic" pitchFamily="34" charset="0"/>
              </a:rPr>
              <a:t>to </a:t>
            </a:r>
            <a:r>
              <a:rPr lang="en-US" altLang="ja-JP" sz="800" b="1" dirty="0">
                <a:solidFill>
                  <a:srgbClr val="FFFFFF"/>
                </a:solidFill>
                <a:latin typeface="Century Gothic" pitchFamily="34" charset="0"/>
              </a:rPr>
              <a:t>sooth</a:t>
            </a:r>
            <a:r>
              <a:rPr lang="en-US" altLang="ja-JP" sz="800" dirty="0">
                <a:solidFill>
                  <a:srgbClr val="FFFFFF"/>
                </a:solidFill>
                <a:latin typeface="Century Gothic" pitchFamily="34" charset="0"/>
              </a:rPr>
              <a:t>, </a:t>
            </a:r>
            <a:r>
              <a:rPr lang="en-US" altLang="ja-JP" sz="800" b="1" dirty="0">
                <a:solidFill>
                  <a:srgbClr val="FFFFFF"/>
                </a:solidFill>
                <a:latin typeface="Century Gothic" pitchFamily="34" charset="0"/>
              </a:rPr>
              <a:t>repair </a:t>
            </a:r>
            <a:r>
              <a:rPr lang="en-US" altLang="ja-JP" sz="800" dirty="0">
                <a:solidFill>
                  <a:srgbClr val="FFFFFF"/>
                </a:solidFill>
                <a:latin typeface="Century Gothic" pitchFamily="34" charset="0"/>
              </a:rPr>
              <a:t>and </a:t>
            </a:r>
            <a:r>
              <a:rPr lang="en-US" altLang="ja-JP" sz="800" b="1" dirty="0">
                <a:solidFill>
                  <a:srgbClr val="FFFFFF"/>
                </a:solidFill>
                <a:latin typeface="Century Gothic" pitchFamily="34" charset="0"/>
              </a:rPr>
              <a:t>moisturize</a:t>
            </a:r>
            <a:r>
              <a:rPr lang="en-US" altLang="ja-JP" sz="800" dirty="0">
                <a:solidFill>
                  <a:srgbClr val="FFFFFF"/>
                </a:solidFill>
                <a:latin typeface="Century Gothic" pitchFamily="34" charset="0"/>
              </a:rPr>
              <a:t> skin and a </a:t>
            </a:r>
            <a:r>
              <a:rPr lang="en-US" sz="800" b="1" dirty="0">
                <a:solidFill>
                  <a:srgbClr val="FFFFFF"/>
                </a:solidFill>
                <a:latin typeface="Century Gothic" pitchFamily="34" charset="0"/>
              </a:rPr>
              <a:t>COMPLETE ANTIOXYDANT COMPLEX (</a:t>
            </a:r>
            <a:r>
              <a:rPr lang="en-US" sz="800" b="1" dirty="0" err="1">
                <a:solidFill>
                  <a:srgbClr val="FFFFFF"/>
                </a:solidFill>
                <a:latin typeface="Century Gothic" pitchFamily="34" charset="0"/>
              </a:rPr>
              <a:t>vit</a:t>
            </a:r>
            <a:r>
              <a:rPr lang="en-US" sz="800" b="1" dirty="0">
                <a:solidFill>
                  <a:srgbClr val="FFFFFF"/>
                </a:solidFill>
                <a:latin typeface="Century Gothic" pitchFamily="34" charset="0"/>
              </a:rPr>
              <a:t>. C+ E) </a:t>
            </a:r>
            <a:r>
              <a:rPr lang="en-US" sz="800" dirty="0">
                <a:solidFill>
                  <a:srgbClr val="FFFFFF"/>
                </a:solidFill>
                <a:latin typeface="Century Gothic" pitchFamily="34" charset="0"/>
              </a:rPr>
              <a:t>to </a:t>
            </a:r>
            <a:r>
              <a:rPr lang="en-US" sz="800" b="1" dirty="0">
                <a:solidFill>
                  <a:srgbClr val="FFFFFF"/>
                </a:solidFill>
                <a:latin typeface="Century Gothic" pitchFamily="34" charset="0"/>
              </a:rPr>
              <a:t>protect skin against a broad spectrum of free radicals.</a:t>
            </a:r>
          </a:p>
          <a:p>
            <a:pPr algn="r">
              <a:lnSpc>
                <a:spcPts val="1300"/>
              </a:lnSpc>
              <a:defRPr/>
            </a:pPr>
            <a:endParaRPr lang="en-US" altLang="ja-JP" sz="500" dirty="0">
              <a:solidFill>
                <a:srgbClr val="FFFFFF"/>
              </a:solidFill>
              <a:latin typeface="Century Gothic" pitchFamily="34" charset="0"/>
            </a:endParaRPr>
          </a:p>
          <a:p>
            <a:pPr algn="r">
              <a:lnSpc>
                <a:spcPts val="1300"/>
              </a:lnSpc>
              <a:defRPr/>
            </a:pPr>
            <a:r>
              <a:rPr lang="en-US" altLang="ja-JP" sz="800" u="sng" dirty="0">
                <a:solidFill>
                  <a:srgbClr val="FFFFFF"/>
                </a:solidFill>
                <a:latin typeface="Century Gothic" pitchFamily="34" charset="0"/>
              </a:rPr>
              <a:t>Instantly</a:t>
            </a:r>
            <a:r>
              <a:rPr lang="en-US" altLang="ja-JP" sz="800" dirty="0">
                <a:solidFill>
                  <a:srgbClr val="FFFFFF"/>
                </a:solidFill>
                <a:latin typeface="Century Gothic" pitchFamily="34" charset="0"/>
              </a:rPr>
              <a:t>, the skin is soothed, nourished and more luminous. the cutaneous barrier is restored.</a:t>
            </a:r>
          </a:p>
          <a:p>
            <a:pPr algn="r">
              <a:lnSpc>
                <a:spcPts val="1300"/>
              </a:lnSpc>
              <a:defRPr/>
            </a:pPr>
            <a:r>
              <a:rPr lang="en-US" altLang="ja-JP" sz="800" u="sng" dirty="0">
                <a:solidFill>
                  <a:srgbClr val="FFFFFF"/>
                </a:solidFill>
                <a:latin typeface="Century Gothic" pitchFamily="34" charset="0"/>
              </a:rPr>
              <a:t>Day after day</a:t>
            </a:r>
            <a:r>
              <a:rPr lang="en-US" altLang="ja-JP" sz="800" dirty="0">
                <a:solidFill>
                  <a:srgbClr val="FFFFFF"/>
                </a:solidFill>
                <a:latin typeface="Century Gothic" pitchFamily="34" charset="0"/>
              </a:rPr>
              <a:t>, skin is reinforced, tugging sensations disappear, wrinkles and dryness are significantly reduced. age damages are corrected. The skin is protected from external aggressions and looks visibly younger.” </a:t>
            </a:r>
            <a:endParaRPr lang="en-US" sz="200" dirty="0">
              <a:solidFill>
                <a:srgbClr val="FFFFFF"/>
              </a:solidFill>
              <a:latin typeface="Century Gothic" pitchFamily="34" charset="0"/>
            </a:endParaRPr>
          </a:p>
          <a:p>
            <a:pPr algn="r">
              <a:lnSpc>
                <a:spcPts val="1300"/>
              </a:lnSpc>
              <a:defRPr/>
            </a:pPr>
            <a:endParaRPr lang="en-US" sz="200" dirty="0">
              <a:solidFill>
                <a:srgbClr val="FFFFFF"/>
              </a:solidFill>
              <a:latin typeface="Century Gothic" pitchFamily="34" charset="0"/>
            </a:endParaRPr>
          </a:p>
          <a:p>
            <a:pPr algn="r">
              <a:lnSpc>
                <a:spcPts val="1300"/>
              </a:lnSpc>
              <a:defRPr/>
            </a:pPr>
            <a:r>
              <a:rPr lang="en-US" sz="800" b="1" dirty="0">
                <a:solidFill>
                  <a:srgbClr val="FFFFFF"/>
                </a:solidFill>
                <a:latin typeface="Century Gothic" pitchFamily="34" charset="0"/>
              </a:rPr>
              <a:t>Each morning</a:t>
            </a:r>
            <a:r>
              <a:rPr lang="en-US" sz="800" dirty="0">
                <a:solidFill>
                  <a:srgbClr val="FFFFFF"/>
                </a:solidFill>
                <a:latin typeface="Century Gothic" pitchFamily="34" charset="0"/>
              </a:rPr>
              <a:t>, alone or after your usual Re-PLASTY concentrate, </a:t>
            </a:r>
            <a:r>
              <a:rPr lang="en-US" sz="800" dirty="0" smtClean="0">
                <a:solidFill>
                  <a:srgbClr val="FFFFFF"/>
                </a:solidFill>
                <a:latin typeface="Century Gothic" pitchFamily="34" charset="0"/>
              </a:rPr>
              <a:t>apply</a:t>
            </a:r>
            <a:r>
              <a:rPr lang="en-US" sz="800" dirty="0">
                <a:solidFill>
                  <a:srgbClr val="FFFFFF"/>
                </a:solidFill>
                <a:latin typeface="Century Gothic" pitchFamily="34" charset="0"/>
              </a:rPr>
              <a:t/>
            </a:r>
            <a:br>
              <a:rPr lang="en-US" sz="800" dirty="0">
                <a:solidFill>
                  <a:srgbClr val="FFFFFF"/>
                </a:solidFill>
                <a:latin typeface="Century Gothic" pitchFamily="34" charset="0"/>
              </a:rPr>
            </a:br>
            <a:r>
              <a:rPr lang="en-US" sz="800" dirty="0">
                <a:solidFill>
                  <a:srgbClr val="FFFFFF"/>
                </a:solidFill>
                <a:latin typeface="Century Gothic" pitchFamily="34" charset="0"/>
              </a:rPr>
              <a:t>Re-PLASTY AGE RECOVERY DAY CREAM over the </a:t>
            </a:r>
            <a:r>
              <a:rPr lang="en-US" sz="800" b="1" dirty="0">
                <a:solidFill>
                  <a:srgbClr val="FFFFFF"/>
                </a:solidFill>
                <a:latin typeface="Century Gothic" pitchFamily="34" charset="0"/>
              </a:rPr>
              <a:t>face</a:t>
            </a:r>
            <a:r>
              <a:rPr lang="en-US" sz="800" dirty="0">
                <a:solidFill>
                  <a:srgbClr val="FFFFFF"/>
                </a:solidFill>
                <a:latin typeface="Century Gothic" pitchFamily="34" charset="0"/>
              </a:rPr>
              <a:t>, </a:t>
            </a:r>
            <a:r>
              <a:rPr lang="en-US" sz="800" b="1" dirty="0">
                <a:solidFill>
                  <a:srgbClr val="FFFFFF"/>
                </a:solidFill>
                <a:latin typeface="Century Gothic" pitchFamily="34" charset="0"/>
              </a:rPr>
              <a:t>neck</a:t>
            </a:r>
            <a:r>
              <a:rPr lang="en-US" sz="800" dirty="0">
                <a:solidFill>
                  <a:srgbClr val="FFFFFF"/>
                </a:solidFill>
                <a:latin typeface="Century Gothic" pitchFamily="34" charset="0"/>
              </a:rPr>
              <a:t> and </a:t>
            </a:r>
            <a:r>
              <a:rPr lang="en-US" sz="800" b="1" dirty="0">
                <a:solidFill>
                  <a:srgbClr val="FFFFFF"/>
                </a:solidFill>
                <a:latin typeface="Century Gothic" pitchFamily="34" charset="0"/>
              </a:rPr>
              <a:t>décolleté</a:t>
            </a:r>
            <a:r>
              <a:rPr lang="en-US" sz="800" dirty="0">
                <a:solidFill>
                  <a:srgbClr val="FFFFFF"/>
                </a:solidFill>
                <a:latin typeface="Century Gothic" pitchFamily="34" charset="0"/>
              </a:rPr>
              <a:t> (avoiding the eye contour). </a:t>
            </a:r>
          </a:p>
          <a:p>
            <a:pPr algn="r">
              <a:defRPr/>
            </a:pPr>
            <a:endParaRPr lang="en-US" sz="400" dirty="0">
              <a:solidFill>
                <a:schemeClr val="bg1"/>
              </a:solidFill>
              <a:latin typeface="Century Gothic" pitchFamily="34" charset="0"/>
            </a:endParaRPr>
          </a:p>
          <a:p>
            <a:pPr algn="r">
              <a:defRPr/>
            </a:pPr>
            <a:r>
              <a:rPr lang="en-US" sz="800" i="1" dirty="0">
                <a:solidFill>
                  <a:schemeClr val="bg1"/>
                </a:solidFill>
                <a:latin typeface="Century Gothic" pitchFamily="34" charset="0"/>
              </a:rPr>
              <a:t>[Propose to your customer to apply on her hand Age Recovery day cream, </a:t>
            </a:r>
          </a:p>
          <a:p>
            <a:pPr algn="r">
              <a:defRPr/>
            </a:pPr>
            <a:r>
              <a:rPr lang="en-US" sz="800" i="1" dirty="0">
                <a:solidFill>
                  <a:schemeClr val="bg1"/>
                </a:solidFill>
                <a:latin typeface="Century Gothic" pitchFamily="34" charset="0"/>
              </a:rPr>
              <a:t>according to the specific hand modeling].</a:t>
            </a:r>
          </a:p>
          <a:p>
            <a:pPr algn="r" defTabSz="1042988">
              <a:lnSpc>
                <a:spcPct val="90000"/>
              </a:lnSpc>
              <a:defRPr/>
            </a:pPr>
            <a:endParaRPr lang="en-US" sz="600" i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cxnSp>
        <p:nvCxnSpPr>
          <p:cNvPr id="32" name="Connecteur droit 23"/>
          <p:cNvCxnSpPr>
            <a:cxnSpLocks noChangeShapeType="1"/>
          </p:cNvCxnSpPr>
          <p:nvPr/>
        </p:nvCxnSpPr>
        <p:spPr bwMode="auto">
          <a:xfrm>
            <a:off x="3528715" y="1742123"/>
            <a:ext cx="18176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" name="Rectangle 1"/>
          <p:cNvSpPr>
            <a:spLocks noChangeArrowheads="1"/>
          </p:cNvSpPr>
          <p:nvPr/>
        </p:nvSpPr>
        <p:spPr bwMode="auto">
          <a:xfrm>
            <a:off x="152125" y="891019"/>
            <a:ext cx="51323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1042988"/>
            <a:r>
              <a:rPr lang="en-US" sz="900" b="1" dirty="0">
                <a:solidFill>
                  <a:schemeClr val="bg1"/>
                </a:solidFill>
                <a:latin typeface="Century Gothic" pitchFamily="34" charset="0"/>
              </a:rPr>
              <a:t>“What if you could have in a cream similar repairing results as after a post-interventional care at LACLINIC-MONTREUX</a:t>
            </a:r>
            <a:r>
              <a:rPr lang="en-US" sz="900" b="1" dirty="0" smtClean="0">
                <a:solidFill>
                  <a:schemeClr val="bg1"/>
                </a:solidFill>
                <a:latin typeface="Century Gothic" pitchFamily="34" charset="0"/>
              </a:rPr>
              <a:t>?“</a:t>
            </a:r>
            <a:endParaRPr lang="en-US" sz="9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0" name="ZoneTexte 4"/>
          <p:cNvSpPr txBox="1">
            <a:spLocks noChangeArrowheads="1"/>
          </p:cNvSpPr>
          <p:nvPr/>
        </p:nvSpPr>
        <p:spPr bwMode="auto">
          <a:xfrm>
            <a:off x="254894" y="7279406"/>
            <a:ext cx="133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fr-FR" sz="600">
                <a:solidFill>
                  <a:schemeClr val="bg1"/>
                </a:solidFill>
                <a:latin typeface="Century Gothic" pitchFamily="34" charset="0"/>
              </a:rPr>
              <a:t>Re-PLASTY CONCENTRATES</a:t>
            </a:r>
          </a:p>
        </p:txBody>
      </p:sp>
      <p:sp>
        <p:nvSpPr>
          <p:cNvPr id="51" name="Rectangle 140"/>
          <p:cNvSpPr>
            <a:spLocks noChangeArrowheads="1"/>
          </p:cNvSpPr>
          <p:nvPr/>
        </p:nvSpPr>
        <p:spPr bwMode="auto">
          <a:xfrm>
            <a:off x="196156" y="6383461"/>
            <a:ext cx="5207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fr-FR" sz="120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</a:t>
            </a:r>
            <a:r>
              <a:rPr lang="fr-FR" sz="120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</a:t>
            </a:r>
          </a:p>
        </p:txBody>
      </p:sp>
      <p:pic>
        <p:nvPicPr>
          <p:cNvPr id="66" name="Picture 19" descr="PRO FILLER BOOK copi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27" t="24596" r="26996" b="2036"/>
          <a:stretch>
            <a:fillRect/>
          </a:stretch>
        </p:blipFill>
        <p:spPr bwMode="auto">
          <a:xfrm>
            <a:off x="1437581" y="6462836"/>
            <a:ext cx="2254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3" descr="G:\DPLI_Commun_Helena_Rubinstein_PCI\Service\MATHILDE\Re-PLASTY\VISUEL AMBIANCE GAMME RePLASTY\BD\Packshots détourés gamme Re-PLASTY\Packshot LASERIST Detour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112" y="6721599"/>
            <a:ext cx="4873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4" descr="G:\DPLI_Commun_Helena_Rubinstein_PCI\Service\MATHILDE\Re-PLASTY\VISUEL AMBIANCE GAMME RePLASTY\BD\Packshots détourés gamme Re-PLASTY\Packshot MESOLIFT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31" y="6472361"/>
            <a:ext cx="2794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2" descr="G:\DPLI_Commun_Helena_Rubinstein_PCI\Service\MATHILDE\Re-PLASTY\VISUEL AMBIANCE GAMME RePLASTY\BD\Packshots détourés gamme Re-PLASTY\Packshot HD PEEL 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81" y="6466011"/>
            <a:ext cx="3302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ZoneTexte 83"/>
          <p:cNvSpPr txBox="1">
            <a:spLocks noChangeArrowheads="1"/>
          </p:cNvSpPr>
          <p:nvPr/>
        </p:nvSpPr>
        <p:spPr bwMode="auto">
          <a:xfrm>
            <a:off x="253157" y="6843836"/>
            <a:ext cx="5397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sz="1000" dirty="0">
                <a:solidFill>
                  <a:srgbClr val="FFFFFF"/>
                </a:solidFill>
                <a:latin typeface="Century Gothic" pitchFamily="34" charset="0"/>
              </a:rPr>
              <a:t>OR</a:t>
            </a:r>
          </a:p>
        </p:txBody>
      </p:sp>
      <p:sp>
        <p:nvSpPr>
          <p:cNvPr id="71" name="ZoneTexte 86"/>
          <p:cNvSpPr txBox="1">
            <a:spLocks noChangeArrowheads="1"/>
          </p:cNvSpPr>
          <p:nvPr/>
        </p:nvSpPr>
        <p:spPr bwMode="auto">
          <a:xfrm>
            <a:off x="684709" y="6843836"/>
            <a:ext cx="4677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sz="1000" dirty="0">
                <a:solidFill>
                  <a:srgbClr val="FFFFFF"/>
                </a:solidFill>
                <a:latin typeface="Century Gothic" pitchFamily="34" charset="0"/>
              </a:rPr>
              <a:t>OR</a:t>
            </a:r>
          </a:p>
          <a:p>
            <a:pPr eaLnBrk="1" hangingPunct="1"/>
            <a:endParaRPr lang="fr-FR" sz="1000" dirty="0">
              <a:solidFill>
                <a:srgbClr val="FFFFFF"/>
              </a:solidFill>
              <a:latin typeface="Century Gothic" pitchFamily="34" charset="0"/>
            </a:endParaRPr>
          </a:p>
        </p:txBody>
      </p:sp>
      <p:sp>
        <p:nvSpPr>
          <p:cNvPr id="72" name="ZoneTexte 87"/>
          <p:cNvSpPr txBox="1">
            <a:spLocks noChangeArrowheads="1"/>
          </p:cNvSpPr>
          <p:nvPr/>
        </p:nvSpPr>
        <p:spPr bwMode="auto">
          <a:xfrm>
            <a:off x="1199307" y="6843836"/>
            <a:ext cx="4572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sz="1000" dirty="0" smtClean="0">
                <a:solidFill>
                  <a:srgbClr val="FFFFFF"/>
                </a:solidFill>
                <a:latin typeface="Century Gothic" pitchFamily="34" charset="0"/>
              </a:rPr>
              <a:t>OR</a:t>
            </a:r>
            <a:endParaRPr lang="fr-FR" sz="1000" dirty="0">
              <a:solidFill>
                <a:srgbClr val="FFFFFF"/>
              </a:solidFill>
              <a:latin typeface="Century Gothic" pitchFamily="34" charset="0"/>
            </a:endParaRPr>
          </a:p>
        </p:txBody>
      </p:sp>
      <p:sp>
        <p:nvSpPr>
          <p:cNvPr id="73" name="Rectangle 140"/>
          <p:cNvSpPr>
            <a:spLocks noChangeArrowheads="1"/>
          </p:cNvSpPr>
          <p:nvPr/>
        </p:nvSpPr>
        <p:spPr bwMode="auto">
          <a:xfrm>
            <a:off x="1063799" y="6516935"/>
            <a:ext cx="5207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fr-FR" sz="1200" dirty="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</a:t>
            </a:r>
            <a:r>
              <a:rPr lang="fr-FR" sz="1200" dirty="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</a:t>
            </a:r>
          </a:p>
        </p:txBody>
      </p:sp>
      <p:sp>
        <p:nvSpPr>
          <p:cNvPr id="74" name="Rectangle 140"/>
          <p:cNvSpPr>
            <a:spLocks noChangeArrowheads="1"/>
          </p:cNvSpPr>
          <p:nvPr/>
        </p:nvSpPr>
        <p:spPr bwMode="auto">
          <a:xfrm>
            <a:off x="1520129" y="6300911"/>
            <a:ext cx="5207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fr-FR" sz="120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</a:t>
            </a:r>
            <a:r>
              <a:rPr lang="fr-FR" sz="120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</a:t>
            </a:r>
          </a:p>
        </p:txBody>
      </p:sp>
      <p:sp>
        <p:nvSpPr>
          <p:cNvPr id="75" name="Rectangle 140"/>
          <p:cNvSpPr>
            <a:spLocks noChangeArrowheads="1"/>
          </p:cNvSpPr>
          <p:nvPr/>
        </p:nvSpPr>
        <p:spPr bwMode="auto">
          <a:xfrm>
            <a:off x="645419" y="6372349"/>
            <a:ext cx="3254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fr-FR" sz="120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</a:t>
            </a:r>
          </a:p>
        </p:txBody>
      </p:sp>
      <p:sp>
        <p:nvSpPr>
          <p:cNvPr id="76" name="ZoneTexte 4"/>
          <p:cNvSpPr txBox="1">
            <a:spLocks noChangeArrowheads="1"/>
          </p:cNvSpPr>
          <p:nvPr/>
        </p:nvSpPr>
        <p:spPr bwMode="auto">
          <a:xfrm>
            <a:off x="1800523" y="6638703"/>
            <a:ext cx="128351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fr-FR" sz="600" dirty="0" err="1">
                <a:solidFill>
                  <a:schemeClr val="bg1"/>
                </a:solidFill>
                <a:latin typeface="Century Gothic" pitchFamily="34" charset="0"/>
              </a:rPr>
              <a:t>Re</a:t>
            </a:r>
            <a:r>
              <a:rPr lang="fr-FR" sz="600" dirty="0">
                <a:solidFill>
                  <a:schemeClr val="bg1"/>
                </a:solidFill>
                <a:latin typeface="Century Gothic" pitchFamily="34" charset="0"/>
              </a:rPr>
              <a:t>-PLASTY </a:t>
            </a:r>
          </a:p>
          <a:p>
            <a:pPr algn="ctr" eaLnBrk="1" hangingPunct="1"/>
            <a:r>
              <a:rPr lang="fr-FR" sz="600" dirty="0">
                <a:solidFill>
                  <a:schemeClr val="bg1"/>
                </a:solidFill>
                <a:latin typeface="Century Gothic" pitchFamily="34" charset="0"/>
              </a:rPr>
              <a:t>AGE RECOVERY DAY CREAM</a:t>
            </a:r>
          </a:p>
        </p:txBody>
      </p:sp>
      <p:sp>
        <p:nvSpPr>
          <p:cNvPr id="77" name="ZoneTexte 4"/>
          <p:cNvSpPr txBox="1">
            <a:spLocks noChangeArrowheads="1"/>
          </p:cNvSpPr>
          <p:nvPr/>
        </p:nvSpPr>
        <p:spPr bwMode="auto">
          <a:xfrm>
            <a:off x="1656507" y="7657256"/>
            <a:ext cx="15565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fr-FR" sz="600" dirty="0" err="1">
                <a:solidFill>
                  <a:schemeClr val="bg1"/>
                </a:solidFill>
                <a:latin typeface="Century Gothic" pitchFamily="34" charset="0"/>
              </a:rPr>
              <a:t>Re</a:t>
            </a:r>
            <a:r>
              <a:rPr lang="fr-FR" sz="600" dirty="0">
                <a:solidFill>
                  <a:schemeClr val="bg1"/>
                </a:solidFill>
                <a:latin typeface="Century Gothic" pitchFamily="34" charset="0"/>
              </a:rPr>
              <a:t>-PLASTY </a:t>
            </a:r>
          </a:p>
          <a:p>
            <a:pPr algn="ctr" eaLnBrk="1" hangingPunct="1"/>
            <a:r>
              <a:rPr lang="fr-FR" sz="600" dirty="0">
                <a:solidFill>
                  <a:schemeClr val="bg1"/>
                </a:solidFill>
                <a:latin typeface="Century Gothic" pitchFamily="34" charset="0"/>
              </a:rPr>
              <a:t>AGE RECOVERY NIGHT CREAM</a:t>
            </a:r>
          </a:p>
        </p:txBody>
      </p:sp>
      <p:sp>
        <p:nvSpPr>
          <p:cNvPr id="78" name="Rectangle 140"/>
          <p:cNvSpPr>
            <a:spLocks noChangeArrowheads="1"/>
          </p:cNvSpPr>
          <p:nvPr/>
        </p:nvSpPr>
        <p:spPr bwMode="auto">
          <a:xfrm>
            <a:off x="2461980" y="6012879"/>
            <a:ext cx="520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fr-FR" sz="1200" dirty="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</a:t>
            </a:r>
            <a:endParaRPr lang="fr-FR" sz="1200" dirty="0">
              <a:solidFill>
                <a:srgbClr val="A28F76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79" name="Rectangle 140"/>
          <p:cNvSpPr>
            <a:spLocks noChangeArrowheads="1"/>
          </p:cNvSpPr>
          <p:nvPr/>
        </p:nvSpPr>
        <p:spPr bwMode="auto">
          <a:xfrm>
            <a:off x="2548310" y="7092999"/>
            <a:ext cx="520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fr-FR" sz="1200" dirty="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</a:t>
            </a:r>
          </a:p>
        </p:txBody>
      </p:sp>
      <p:pic>
        <p:nvPicPr>
          <p:cNvPr id="80" name="Picture 4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2" t="15198" r="12172" b="9669"/>
          <a:stretch>
            <a:fillRect/>
          </a:stretch>
        </p:blipFill>
        <p:spPr bwMode="auto">
          <a:xfrm>
            <a:off x="2204914" y="7225207"/>
            <a:ext cx="429316" cy="48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9642" t="15198" r="12172" b="9669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" name="Picture 2" descr="G:\DPLI_HELENA_RUBINSTEIN_POWER_Beauty\Service\4. Projects\4. Products\1. Skincare\1. Re-Plasty\AGE RECOVERY DAY\Visuals\Packshot\1211_HR 89212 Age Reco30V2.t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63" y="6147519"/>
            <a:ext cx="534085" cy="585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ZoneTexte 24"/>
          <p:cNvSpPr txBox="1">
            <a:spLocks noChangeArrowheads="1"/>
          </p:cNvSpPr>
          <p:nvPr/>
        </p:nvSpPr>
        <p:spPr bwMode="auto">
          <a:xfrm>
            <a:off x="2232571" y="6865168"/>
            <a:ext cx="350110" cy="382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306" tIns="52153" rIns="104306" bIns="52153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1800" dirty="0">
                <a:solidFill>
                  <a:schemeClr val="bg1"/>
                </a:solidFill>
                <a:latin typeface="Century Gothic" pitchFamily="34" charset="0"/>
              </a:rPr>
              <a:t>+</a:t>
            </a:r>
            <a:endParaRPr lang="fr-FR" sz="1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83" name="ZoneTexte 4"/>
          <p:cNvSpPr txBox="1">
            <a:spLocks noChangeArrowheads="1"/>
          </p:cNvSpPr>
          <p:nvPr/>
        </p:nvSpPr>
        <p:spPr bwMode="auto">
          <a:xfrm>
            <a:off x="3312691" y="7279406"/>
            <a:ext cx="1463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fr-FR" sz="600" dirty="0" err="1">
                <a:solidFill>
                  <a:schemeClr val="bg1"/>
                </a:solidFill>
                <a:latin typeface="Century Gothic" pitchFamily="34" charset="0"/>
              </a:rPr>
              <a:t>Re</a:t>
            </a:r>
            <a:r>
              <a:rPr lang="fr-FR" sz="600" dirty="0">
                <a:solidFill>
                  <a:schemeClr val="bg1"/>
                </a:solidFill>
                <a:latin typeface="Century Gothic" pitchFamily="34" charset="0"/>
              </a:rPr>
              <a:t>-PLASTY </a:t>
            </a:r>
          </a:p>
          <a:p>
            <a:pPr algn="ctr" eaLnBrk="1" hangingPunct="1"/>
            <a:r>
              <a:rPr lang="fr-FR" sz="600" dirty="0">
                <a:solidFill>
                  <a:schemeClr val="bg1"/>
                </a:solidFill>
                <a:latin typeface="Century Gothic" pitchFamily="34" charset="0"/>
              </a:rPr>
              <a:t>MESOLIFT EYE GEL</a:t>
            </a:r>
          </a:p>
        </p:txBody>
      </p:sp>
      <p:pic>
        <p:nvPicPr>
          <p:cNvPr id="84" name="Picture 1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154" y="6626896"/>
            <a:ext cx="139700" cy="60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5" name="Rectangle 140"/>
          <p:cNvSpPr>
            <a:spLocks noChangeArrowheads="1"/>
          </p:cNvSpPr>
          <p:nvPr/>
        </p:nvSpPr>
        <p:spPr bwMode="auto">
          <a:xfrm>
            <a:off x="4031829" y="6493546"/>
            <a:ext cx="5207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fr-FR" sz="120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</a:t>
            </a:r>
            <a:r>
              <a:rPr lang="fr-FR" sz="120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</a:t>
            </a:r>
          </a:p>
        </p:txBody>
      </p:sp>
      <p:pic>
        <p:nvPicPr>
          <p:cNvPr id="86" name="Image 1" descr="Powercell_foundation_-Pro_Pow_spf15_GB.psd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7328" y="6668566"/>
            <a:ext cx="33337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" name="ZoneTexte 4"/>
          <p:cNvSpPr txBox="1">
            <a:spLocks noChangeArrowheads="1"/>
          </p:cNvSpPr>
          <p:nvPr/>
        </p:nvSpPr>
        <p:spPr bwMode="auto">
          <a:xfrm>
            <a:off x="4081264" y="7279406"/>
            <a:ext cx="14636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fr-FR" sz="600" dirty="0" smtClean="0">
                <a:solidFill>
                  <a:schemeClr val="bg1"/>
                </a:solidFill>
                <a:latin typeface="Century Gothic" pitchFamily="34" charset="0"/>
              </a:rPr>
              <a:t>PRODIGY POWERCELL FOUNDATION</a:t>
            </a:r>
            <a:endParaRPr lang="fr-FR" sz="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88" name="Rectangle 140"/>
          <p:cNvSpPr>
            <a:spLocks noChangeArrowheads="1"/>
          </p:cNvSpPr>
          <p:nvPr/>
        </p:nvSpPr>
        <p:spPr bwMode="auto">
          <a:xfrm>
            <a:off x="4824859" y="6505128"/>
            <a:ext cx="520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fr-FR" sz="1200" dirty="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</a:t>
            </a:r>
            <a:endParaRPr lang="fr-FR" sz="1200" dirty="0">
              <a:solidFill>
                <a:srgbClr val="A28F76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38" name="ZoneTexte 24"/>
          <p:cNvSpPr txBox="1">
            <a:spLocks noChangeArrowheads="1"/>
          </p:cNvSpPr>
          <p:nvPr/>
        </p:nvSpPr>
        <p:spPr bwMode="auto">
          <a:xfrm>
            <a:off x="1738445" y="6865168"/>
            <a:ext cx="350110" cy="382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306" tIns="52153" rIns="104306" bIns="52153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1800" dirty="0">
                <a:solidFill>
                  <a:schemeClr val="bg1"/>
                </a:solidFill>
                <a:latin typeface="Century Gothic" pitchFamily="34" charset="0"/>
              </a:rPr>
              <a:t>+</a:t>
            </a:r>
            <a:endParaRPr lang="fr-FR" sz="1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9" name="ZoneTexte 24"/>
          <p:cNvSpPr txBox="1">
            <a:spLocks noChangeArrowheads="1"/>
          </p:cNvSpPr>
          <p:nvPr/>
        </p:nvSpPr>
        <p:spPr bwMode="auto">
          <a:xfrm>
            <a:off x="2746557" y="6865168"/>
            <a:ext cx="350110" cy="382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306" tIns="52153" rIns="104306" bIns="52153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1800" dirty="0">
                <a:solidFill>
                  <a:schemeClr val="bg1"/>
                </a:solidFill>
                <a:latin typeface="Century Gothic" pitchFamily="34" charset="0"/>
              </a:rPr>
              <a:t>+</a:t>
            </a:r>
            <a:endParaRPr lang="fr-FR" sz="1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1" name="ZoneTexte 24"/>
          <p:cNvSpPr txBox="1">
            <a:spLocks noChangeArrowheads="1"/>
          </p:cNvSpPr>
          <p:nvPr/>
        </p:nvSpPr>
        <p:spPr bwMode="auto">
          <a:xfrm>
            <a:off x="4258725" y="6865168"/>
            <a:ext cx="350110" cy="382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306" tIns="52153" rIns="104306" bIns="52153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1800" dirty="0">
                <a:solidFill>
                  <a:schemeClr val="bg1"/>
                </a:solidFill>
                <a:latin typeface="Century Gothic" pitchFamily="34" charset="0"/>
              </a:rPr>
              <a:t>+</a:t>
            </a:r>
            <a:endParaRPr lang="fr-FR" sz="1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42" name="Picture 608" descr="PREMIUM UV_SPF50_det_petit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675" y="6654576"/>
            <a:ext cx="244098" cy="603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ZoneTexte 4"/>
          <p:cNvSpPr txBox="1">
            <a:spLocks noChangeArrowheads="1"/>
          </p:cNvSpPr>
          <p:nvPr/>
        </p:nvSpPr>
        <p:spPr bwMode="auto">
          <a:xfrm>
            <a:off x="2952651" y="7279406"/>
            <a:ext cx="7200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fr-FR" sz="600" dirty="0" smtClean="0">
                <a:solidFill>
                  <a:schemeClr val="bg1"/>
                </a:solidFill>
                <a:latin typeface="Century Gothic" pitchFamily="34" charset="0"/>
              </a:rPr>
              <a:t>PREMIUM UV  </a:t>
            </a:r>
            <a:endParaRPr lang="pt-BR" sz="600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 eaLnBrk="1" hangingPunct="1"/>
            <a:r>
              <a:rPr lang="pt-BR" sz="600" dirty="0">
                <a:solidFill>
                  <a:schemeClr val="bg1"/>
                </a:solidFill>
                <a:latin typeface="Century Gothic" pitchFamily="34" charset="0"/>
              </a:rPr>
              <a:t>SPF 50 / </a:t>
            </a:r>
            <a:endParaRPr lang="pt-BR" sz="6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 eaLnBrk="1" hangingPunct="1"/>
            <a:r>
              <a:rPr lang="pt-BR" sz="600" dirty="0" smtClean="0">
                <a:solidFill>
                  <a:schemeClr val="bg1"/>
                </a:solidFill>
                <a:latin typeface="Century Gothic" pitchFamily="34" charset="0"/>
              </a:rPr>
              <a:t>PA </a:t>
            </a:r>
            <a:r>
              <a:rPr lang="pt-BR" sz="600" dirty="0">
                <a:solidFill>
                  <a:schemeClr val="bg1"/>
                </a:solidFill>
                <a:latin typeface="Century Gothic" pitchFamily="34" charset="0"/>
              </a:rPr>
              <a:t>+++</a:t>
            </a:r>
          </a:p>
          <a:p>
            <a:pPr algn="ctr" eaLnBrk="1" hangingPunct="1"/>
            <a:endParaRPr lang="fr-FR" sz="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4" name="ZoneTexte 24"/>
          <p:cNvSpPr txBox="1">
            <a:spLocks noChangeArrowheads="1"/>
          </p:cNvSpPr>
          <p:nvPr/>
        </p:nvSpPr>
        <p:spPr bwMode="auto">
          <a:xfrm>
            <a:off x="3456707" y="6865168"/>
            <a:ext cx="350110" cy="382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306" tIns="52153" rIns="104306" bIns="52153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r>
              <a:rPr lang="en-US" sz="1800" dirty="0">
                <a:solidFill>
                  <a:schemeClr val="bg1"/>
                </a:solidFill>
                <a:latin typeface="Century Gothic" pitchFamily="34" charset="0"/>
              </a:rPr>
              <a:t>+</a:t>
            </a:r>
            <a:endParaRPr lang="fr-FR" sz="1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5" name="Rectangle 140"/>
          <p:cNvSpPr>
            <a:spLocks noChangeArrowheads="1"/>
          </p:cNvSpPr>
          <p:nvPr/>
        </p:nvSpPr>
        <p:spPr bwMode="auto">
          <a:xfrm>
            <a:off x="3312691" y="6444927"/>
            <a:ext cx="520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fr-FR" sz="1200" dirty="0">
                <a:solidFill>
                  <a:srgbClr val="A28F7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</a:t>
            </a:r>
            <a:endParaRPr lang="fr-FR" sz="1200" dirty="0">
              <a:solidFill>
                <a:srgbClr val="A28F76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293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345</Words>
  <Application>Microsoft Office PowerPoint</Application>
  <PresentationFormat>Personnalisé</PresentationFormat>
  <Paragraphs>68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L'Oréal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PLOUVIER Camille</dc:creator>
  <cp:lastModifiedBy>IMBERT Claire</cp:lastModifiedBy>
  <cp:revision>50</cp:revision>
  <cp:lastPrinted>2013-02-18T13:03:50Z</cp:lastPrinted>
  <dcterms:created xsi:type="dcterms:W3CDTF">2012-07-19T08:40:42Z</dcterms:created>
  <dcterms:modified xsi:type="dcterms:W3CDTF">2013-10-16T09:27:26Z</dcterms:modified>
</cp:coreProperties>
</file>