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05" r:id="rId2"/>
    <p:sldId id="306" r:id="rId3"/>
    <p:sldId id="307" r:id="rId4"/>
    <p:sldId id="304" r:id="rId5"/>
    <p:sldId id="297" r:id="rId6"/>
    <p:sldId id="299" r:id="rId7"/>
    <p:sldId id="265" r:id="rId8"/>
    <p:sldId id="282" r:id="rId9"/>
    <p:sldId id="283" r:id="rId10"/>
    <p:sldId id="308" r:id="rId11"/>
    <p:sldId id="284" r:id="rId12"/>
    <p:sldId id="300" r:id="rId13"/>
    <p:sldId id="309" r:id="rId14"/>
    <p:sldId id="286" r:id="rId15"/>
    <p:sldId id="310" r:id="rId16"/>
    <p:sldId id="291" r:id="rId17"/>
    <p:sldId id="280" r:id="rId18"/>
    <p:sldId id="268" r:id="rId19"/>
    <p:sldId id="259" r:id="rId20"/>
    <p:sldId id="311" r:id="rId21"/>
    <p:sldId id="269" r:id="rId22"/>
    <p:sldId id="264" r:id="rId23"/>
    <p:sldId id="277" r:id="rId24"/>
    <p:sldId id="289" r:id="rId25"/>
    <p:sldId id="288" r:id="rId26"/>
    <p:sldId id="256" r:id="rId27"/>
    <p:sldId id="258" r:id="rId28"/>
    <p:sldId id="312" r:id="rId29"/>
    <p:sldId id="260" r:id="rId30"/>
    <p:sldId id="301" r:id="rId31"/>
    <p:sldId id="302" r:id="rId32"/>
    <p:sldId id="303" r:id="rId33"/>
    <p:sldId id="262" r:id="rId34"/>
    <p:sldId id="313" r:id="rId35"/>
    <p:sldId id="314" r:id="rId36"/>
    <p:sldId id="292" r:id="rId37"/>
    <p:sldId id="315" r:id="rId38"/>
    <p:sldId id="270" r:id="rId39"/>
    <p:sldId id="273" r:id="rId40"/>
    <p:sldId id="271" r:id="rId41"/>
    <p:sldId id="316" r:id="rId42"/>
  </p:sldIdLst>
  <p:sldSz cx="9144000" cy="6858000" type="screen4x3"/>
  <p:notesSz cx="7099300" cy="10234613"/>
  <p:defaultTextStyle>
    <a:defPPr>
      <a:defRPr lang="fr-F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C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9510" autoAdjust="0"/>
    <p:restoredTop sz="86986" autoAdjust="0"/>
  </p:normalViewPr>
  <p:slideViewPr>
    <p:cSldViewPr>
      <p:cViewPr>
        <p:scale>
          <a:sx n="89" d="100"/>
          <a:sy n="89" d="100"/>
        </p:scale>
        <p:origin x="-1296" y="252"/>
      </p:cViewPr>
      <p:guideLst>
        <p:guide orient="horz" pos="2024"/>
        <p:guide orient="horz" pos="2115"/>
        <p:guide pos="2789"/>
      </p:guideLst>
    </p:cSldViewPr>
  </p:slideViewPr>
  <p:notesTextViewPr>
    <p:cViewPr>
      <p:scale>
        <a:sx n="100" d="100"/>
        <a:sy n="100" d="100"/>
      </p:scale>
      <p:origin x="0" y="0"/>
    </p:cViewPr>
  </p:notesTextViewPr>
  <p:notesViewPr>
    <p:cSldViewPr>
      <p:cViewPr>
        <p:scale>
          <a:sx n="100" d="100"/>
          <a:sy n="100" d="100"/>
        </p:scale>
        <p:origin x="-1956" y="96"/>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atin typeface="Arial" charset="0"/>
              </a:defRPr>
            </a:lvl1pPr>
          </a:lstStyle>
          <a:p>
            <a:pPr>
              <a:defRPr/>
            </a:pPr>
            <a:endParaRPr lang="fr-FR"/>
          </a:p>
        </p:txBody>
      </p:sp>
      <p:sp>
        <p:nvSpPr>
          <p:cNvPr id="3" name="Espace réservé de la date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atin typeface="Arial" charset="0"/>
              </a:defRPr>
            </a:lvl1pPr>
          </a:lstStyle>
          <a:p>
            <a:pPr>
              <a:defRPr/>
            </a:pPr>
            <a:fld id="{7E595F4E-6A83-45DD-819F-0F38F93C7D2E}" type="datetimeFigureOut">
              <a:rPr lang="fr-FR"/>
              <a:pPr>
                <a:defRPr/>
              </a:pPr>
              <a:t>05/11/2012</a:t>
            </a:fld>
            <a:endParaRPr lang="fr-FR"/>
          </a:p>
        </p:txBody>
      </p:sp>
      <p:sp>
        <p:nvSpPr>
          <p:cNvPr id="4" name="Espace réservé de l'image des diapositives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fr-FR" noProof="0" smtClean="0"/>
          </a:p>
        </p:txBody>
      </p:sp>
      <p:sp>
        <p:nvSpPr>
          <p:cNvPr id="5" name="Espace réservé des commentaires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atin typeface="Arial" charset="0"/>
              </a:defRPr>
            </a:lvl1pPr>
          </a:lstStyle>
          <a:p>
            <a:pPr>
              <a:defRPr/>
            </a:pPr>
            <a:endParaRPr lang="fr-FR"/>
          </a:p>
        </p:txBody>
      </p:sp>
      <p:sp>
        <p:nvSpPr>
          <p:cNvPr id="7" name="Espace réservé du numéro de diapositive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atin typeface="Arial" charset="0"/>
              </a:defRPr>
            </a:lvl1pPr>
          </a:lstStyle>
          <a:p>
            <a:pPr>
              <a:defRPr/>
            </a:pPr>
            <a:fld id="{6028960B-F78E-4460-87A8-9E3E5DB8C3EB}" type="slidenum">
              <a:rPr lang="fr-FR"/>
              <a:pPr>
                <a:defRPr/>
              </a:pPr>
              <a:t>‹N°›</a:t>
            </a:fld>
            <a:endParaRPr lang="fr-FR"/>
          </a:p>
        </p:txBody>
      </p:sp>
    </p:spTree>
    <p:extLst>
      <p:ext uri="{BB962C8B-B14F-4D97-AF65-F5344CB8AC3E}">
        <p14:creationId xmlns:p14="http://schemas.microsoft.com/office/powerpoint/2010/main" val="6568845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smtClean="0"/>
              <a:t>Do </a:t>
            </a:r>
            <a:r>
              <a:rPr lang="fr-FR" dirty="0" err="1" smtClean="0"/>
              <a:t>you</a:t>
            </a:r>
            <a:r>
              <a:rPr lang="fr-FR" dirty="0" smtClean="0"/>
              <a:t> know </a:t>
            </a:r>
            <a:r>
              <a:rPr lang="fr-FR" dirty="0" err="1" smtClean="0"/>
              <a:t>what</a:t>
            </a:r>
            <a:r>
              <a:rPr lang="fr-FR" dirty="0" smtClean="0"/>
              <a:t> </a:t>
            </a:r>
            <a:r>
              <a:rPr lang="fr-FR" dirty="0" err="1" smtClean="0"/>
              <a:t>is</a:t>
            </a:r>
            <a:r>
              <a:rPr lang="fr-FR" dirty="0" smtClean="0"/>
              <a:t> the </a:t>
            </a:r>
            <a:r>
              <a:rPr lang="fr-FR" dirty="0" err="1" smtClean="0"/>
              <a:t>mutual</a:t>
            </a:r>
            <a:r>
              <a:rPr lang="fr-FR" dirty="0" smtClean="0"/>
              <a:t> </a:t>
            </a:r>
            <a:r>
              <a:rPr lang="fr-FR" dirty="0" err="1" smtClean="0"/>
              <a:t>interest</a:t>
            </a:r>
            <a:r>
              <a:rPr lang="fr-FR" dirty="0" smtClean="0"/>
              <a:t> </a:t>
            </a:r>
            <a:r>
              <a:rPr lang="fr-FR" dirty="0" err="1" smtClean="0"/>
              <a:t>between</a:t>
            </a:r>
            <a:r>
              <a:rPr lang="fr-FR" dirty="0" smtClean="0"/>
              <a:t> the waterproof mascara and the mascara in a tube?</a:t>
            </a:r>
          </a:p>
          <a:p>
            <a:r>
              <a:rPr lang="fr-FR" dirty="0" smtClean="0">
                <a:sym typeface="Wingdings" pitchFamily="2" charset="2"/>
              </a:rPr>
              <a:t> </a:t>
            </a:r>
            <a:r>
              <a:rPr lang="fr-FR" dirty="0" err="1" smtClean="0">
                <a:sym typeface="Wingdings" pitchFamily="2" charset="2"/>
              </a:rPr>
              <a:t>They</a:t>
            </a:r>
            <a:r>
              <a:rPr lang="fr-FR" dirty="0" smtClean="0">
                <a:sym typeface="Wingdings" pitchFamily="2" charset="2"/>
              </a:rPr>
              <a:t> have </a:t>
            </a:r>
            <a:r>
              <a:rPr lang="fr-FR" dirty="0" err="1" smtClean="0">
                <a:sym typeface="Wingdings" pitchFamily="2" charset="2"/>
              </a:rPr>
              <a:t>both</a:t>
            </a:r>
            <a:r>
              <a:rPr lang="fr-FR" baseline="0" dirty="0" smtClean="0">
                <a:sym typeface="Wingdings" pitchFamily="2" charset="2"/>
              </a:rPr>
              <a:t> been </a:t>
            </a:r>
            <a:r>
              <a:rPr lang="fr-FR" baseline="0" dirty="0" err="1" smtClean="0">
                <a:sym typeface="Wingdings" pitchFamily="2" charset="2"/>
              </a:rPr>
              <a:t>invented</a:t>
            </a:r>
            <a:r>
              <a:rPr lang="fr-FR" baseline="0" dirty="0" smtClean="0">
                <a:sym typeface="Wingdings" pitchFamily="2" charset="2"/>
              </a:rPr>
              <a:t> by Helena Rubinstein!</a:t>
            </a:r>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1</a:t>
            </a:fld>
            <a:endParaRPr 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err="1" smtClean="0"/>
              <a:t>Yes</a:t>
            </a:r>
            <a:r>
              <a:rPr lang="fr-FR" dirty="0" smtClean="0"/>
              <a:t>, but not  </a:t>
            </a:r>
            <a:r>
              <a:rPr lang="fr-FR" dirty="0" err="1" smtClean="0"/>
              <a:t>only</a:t>
            </a:r>
            <a:r>
              <a:rPr lang="fr-FR" dirty="0" smtClean="0"/>
              <a:t> volume, </a:t>
            </a:r>
            <a:r>
              <a:rPr lang="fr-FR" dirty="0" err="1" smtClean="0"/>
              <a:t>length</a:t>
            </a:r>
            <a:r>
              <a:rPr lang="fr-FR" dirty="0" smtClean="0"/>
              <a:t> and </a:t>
            </a:r>
            <a:r>
              <a:rPr lang="fr-FR" dirty="0" err="1" smtClean="0"/>
              <a:t>curves</a:t>
            </a:r>
            <a:r>
              <a:rPr lang="fr-FR" dirty="0" smtClean="0"/>
              <a:t>.</a:t>
            </a:r>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10</a:t>
            </a:fld>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err="1" smtClean="0"/>
              <a:t>They</a:t>
            </a:r>
            <a:r>
              <a:rPr lang="fr-FR" dirty="0" smtClean="0"/>
              <a:t> </a:t>
            </a:r>
            <a:r>
              <a:rPr lang="fr-FR" dirty="0" err="1" smtClean="0"/>
              <a:t>want</a:t>
            </a:r>
            <a:r>
              <a:rPr lang="fr-FR" dirty="0" smtClean="0"/>
              <a:t> to have </a:t>
            </a:r>
            <a:r>
              <a:rPr lang="fr-FR" dirty="0" err="1" smtClean="0"/>
              <a:t>these</a:t>
            </a:r>
            <a:r>
              <a:rPr lang="fr-FR" dirty="0" smtClean="0"/>
              <a:t> </a:t>
            </a:r>
            <a:r>
              <a:rPr lang="fr-FR" dirty="0" err="1" smtClean="0"/>
              <a:t>benefits</a:t>
            </a:r>
            <a:r>
              <a:rPr lang="fr-FR" dirty="0" smtClean="0"/>
              <a:t>  </a:t>
            </a:r>
            <a:r>
              <a:rPr lang="fr-FR" dirty="0" err="1" smtClean="0"/>
              <a:t>without</a:t>
            </a:r>
            <a:r>
              <a:rPr lang="fr-FR" dirty="0" smtClean="0"/>
              <a:t> </a:t>
            </a:r>
            <a:r>
              <a:rPr lang="fr-FR" dirty="0" err="1" smtClean="0"/>
              <a:t>anu</a:t>
            </a:r>
            <a:r>
              <a:rPr lang="fr-FR" dirty="0" smtClean="0"/>
              <a:t>=y </a:t>
            </a:r>
            <a:r>
              <a:rPr lang="fr-FR" dirty="0" err="1" smtClean="0"/>
              <a:t>alteration</a:t>
            </a:r>
            <a:r>
              <a:rPr lang="fr-FR" dirty="0" smtClean="0"/>
              <a:t> </a:t>
            </a:r>
            <a:r>
              <a:rPr lang="fr-FR" dirty="0" err="1" smtClean="0"/>
              <a:t>with</a:t>
            </a:r>
            <a:r>
              <a:rPr lang="fr-FR" dirty="0" smtClean="0"/>
              <a:t> time, the </a:t>
            </a:r>
            <a:r>
              <a:rPr lang="fr-FR" dirty="0" err="1" smtClean="0"/>
              <a:t>same</a:t>
            </a:r>
            <a:r>
              <a:rPr lang="fr-FR" dirty="0" smtClean="0"/>
              <a:t> perfection, application </a:t>
            </a:r>
            <a:r>
              <a:rPr lang="fr-FR" dirty="0" err="1" smtClean="0"/>
              <a:t>after</a:t>
            </a:r>
            <a:r>
              <a:rPr lang="fr-FR" dirty="0" smtClean="0"/>
              <a:t> application, </a:t>
            </a:r>
            <a:r>
              <a:rPr lang="fr-FR" dirty="0" err="1" smtClean="0"/>
              <a:t>meaning</a:t>
            </a:r>
            <a:r>
              <a:rPr lang="fr-FR" dirty="0" smtClean="0"/>
              <a:t> </a:t>
            </a:r>
            <a:r>
              <a:rPr lang="fr-FR" dirty="0" err="1" smtClean="0"/>
              <a:t>until</a:t>
            </a:r>
            <a:r>
              <a:rPr lang="fr-FR" dirty="0" smtClean="0"/>
              <a:t> the last drop..</a:t>
            </a:r>
          </a:p>
        </p:txBody>
      </p:sp>
      <p:sp>
        <p:nvSpPr>
          <p:cNvPr id="3891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5F84F233-BA00-48C5-B966-5514B0D5B00B}" type="slidenum">
              <a:rPr lang="fr-FR" smtClean="0"/>
              <a:pPr eaLnBrk="1" hangingPunct="1"/>
              <a:t>11</a:t>
            </a:fld>
            <a:endParaRPr 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entury Gothic" pitchFamily="34" charset="0"/>
              </a:rPr>
              <a:t>To say:</a:t>
            </a:r>
          </a:p>
          <a:p>
            <a:pPr defTabSz="913966">
              <a:defRPr/>
            </a:pPr>
            <a:r>
              <a:rPr lang="en-US" baseline="0" noProof="0" dirty="0" smtClean="0"/>
              <a:t>Indeed, there</a:t>
            </a:r>
            <a:r>
              <a:rPr lang="en-US" noProof="0" dirty="0" smtClean="0"/>
              <a:t> is one </a:t>
            </a:r>
            <a:r>
              <a:rPr lang="en-US" dirty="0"/>
              <a:t>women’s </a:t>
            </a:r>
            <a:r>
              <a:rPr lang="en-US" dirty="0" smtClean="0"/>
              <a:t>frustration that </a:t>
            </a:r>
            <a:r>
              <a:rPr lang="en-US" baseline="0" noProof="0" dirty="0" smtClean="0"/>
              <a:t>still remains unsatisfied for ages… and here lies the new mascara revolution!</a:t>
            </a:r>
          </a:p>
          <a:p>
            <a:pPr eaLnBrk="1" hangingPunct="1"/>
            <a:r>
              <a:rPr lang="en-US" baseline="0" noProof="0" dirty="0" smtClean="0"/>
              <a:t>What happens to mascaras after some applications? After 2 weeks, they start drying out and make-up results changes.</a:t>
            </a:r>
          </a:p>
          <a:p>
            <a:endParaRPr lang="en-US" altLang="ja-JP" dirty="0" smtClean="0">
              <a:latin typeface="Century Gothic" pitchFamily="34" charset="0"/>
            </a:endParaRPr>
          </a:p>
          <a:p>
            <a:r>
              <a:rPr lang="en-US" altLang="ja-JP" dirty="0" smtClean="0">
                <a:latin typeface="Century Gothic" pitchFamily="34" charset="0"/>
              </a:rPr>
              <a:t>All mascaras dry out 2 weeks after opening !</a:t>
            </a:r>
          </a:p>
          <a:p>
            <a:r>
              <a:rPr lang="en-US" dirty="0" smtClean="0">
                <a:latin typeface="Century Gothic" pitchFamily="34" charset="0"/>
                <a:ea typeface="MS PGothic" pitchFamily="34" charset="-128"/>
              </a:rPr>
              <a:t>If we listen their words, they often say :</a:t>
            </a:r>
          </a:p>
          <a:p>
            <a:endParaRPr lang="en-US" dirty="0" smtClean="0">
              <a:latin typeface="Century Gothic" pitchFamily="34" charset="0"/>
              <a:ea typeface="MS PGothic" pitchFamily="34" charset="-128"/>
            </a:endParaRPr>
          </a:p>
          <a:p>
            <a:r>
              <a:rPr lang="en-US" i="1" dirty="0" smtClean="0">
                <a:latin typeface="Century Gothic" pitchFamily="34" charset="0"/>
              </a:rPr>
              <a:t>« I don</a:t>
            </a:r>
            <a:r>
              <a:rPr lang="en-US" altLang="ja-JP" i="1" dirty="0" smtClean="0">
                <a:latin typeface="Century Gothic" pitchFamily="34" charset="0"/>
              </a:rPr>
              <a:t>’t understand, I always invest a high amount of money when I buy a mascara… but they all dry! »</a:t>
            </a:r>
          </a:p>
          <a:p>
            <a:endParaRPr lang="en-US" sz="1000" i="1" dirty="0" smtClean="0">
              <a:latin typeface="Century Gothic" pitchFamily="34" charset="0"/>
            </a:endParaRPr>
          </a:p>
          <a:p>
            <a:r>
              <a:rPr lang="en-US" i="1" dirty="0" smtClean="0">
                <a:latin typeface="Century Gothic" pitchFamily="34" charset="0"/>
              </a:rPr>
              <a:t>« Would you have any tip to make the life of a mascara longer? Mine is dry, what can I put inside to avoid this effect? »</a:t>
            </a:r>
            <a:endParaRPr lang="en-US" sz="1000" i="1" dirty="0" smtClean="0">
              <a:latin typeface="Century Gothic" pitchFamily="34" charset="0"/>
            </a:endParaRPr>
          </a:p>
          <a:p>
            <a:pPr eaLnBrk="1" hangingPunct="1"/>
            <a:endParaRPr lang="en-US" baseline="0" noProof="0" dirty="0" smtClean="0"/>
          </a:p>
          <a:p>
            <a:endParaRPr lang="en-US" dirty="0" smtClean="0"/>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12</a:t>
            </a:fld>
            <a:endParaRPr 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lvl1pPr eaLnBrk="0" hangingPunct="0">
              <a:defRPr>
                <a:solidFill>
                  <a:schemeClr val="tx1"/>
                </a:solidFill>
                <a:latin typeface="Arial" pitchFamily="34" charset="0"/>
              </a:defRPr>
            </a:lvl1pPr>
            <a:lvl2pPr marL="768805" indent="-295694" eaLnBrk="0" hangingPunct="0">
              <a:defRPr>
                <a:solidFill>
                  <a:schemeClr val="tx1"/>
                </a:solidFill>
                <a:latin typeface="Arial" pitchFamily="34" charset="0"/>
              </a:defRPr>
            </a:lvl2pPr>
            <a:lvl3pPr marL="1182776" indent="-236555" eaLnBrk="0" hangingPunct="0">
              <a:defRPr>
                <a:solidFill>
                  <a:schemeClr val="tx1"/>
                </a:solidFill>
                <a:latin typeface="Arial" pitchFamily="34" charset="0"/>
              </a:defRPr>
            </a:lvl3pPr>
            <a:lvl4pPr marL="1655887" indent="-236555" eaLnBrk="0" hangingPunct="0">
              <a:defRPr>
                <a:solidFill>
                  <a:schemeClr val="tx1"/>
                </a:solidFill>
                <a:latin typeface="Arial" pitchFamily="34" charset="0"/>
              </a:defRPr>
            </a:lvl4pPr>
            <a:lvl5pPr marL="2128998" indent="-236555" eaLnBrk="0" hangingPunct="0">
              <a:defRPr>
                <a:solidFill>
                  <a:schemeClr val="tx1"/>
                </a:solidFill>
                <a:latin typeface="Arial" pitchFamily="34" charset="0"/>
              </a:defRPr>
            </a:lvl5pPr>
            <a:lvl6pPr marL="2602108" indent="-236555" algn="ctr" eaLnBrk="0" fontAlgn="base" hangingPunct="0">
              <a:spcBef>
                <a:spcPct val="0"/>
              </a:spcBef>
              <a:spcAft>
                <a:spcPct val="0"/>
              </a:spcAft>
              <a:defRPr>
                <a:solidFill>
                  <a:schemeClr val="tx1"/>
                </a:solidFill>
                <a:latin typeface="Arial" pitchFamily="34" charset="0"/>
              </a:defRPr>
            </a:lvl6pPr>
            <a:lvl7pPr marL="3075219" indent="-236555" algn="ctr" eaLnBrk="0" fontAlgn="base" hangingPunct="0">
              <a:spcBef>
                <a:spcPct val="0"/>
              </a:spcBef>
              <a:spcAft>
                <a:spcPct val="0"/>
              </a:spcAft>
              <a:defRPr>
                <a:solidFill>
                  <a:schemeClr val="tx1"/>
                </a:solidFill>
                <a:latin typeface="Arial" pitchFamily="34" charset="0"/>
              </a:defRPr>
            </a:lvl7pPr>
            <a:lvl8pPr marL="3548329" indent="-236555" algn="ctr" eaLnBrk="0" fontAlgn="base" hangingPunct="0">
              <a:spcBef>
                <a:spcPct val="0"/>
              </a:spcBef>
              <a:spcAft>
                <a:spcPct val="0"/>
              </a:spcAft>
              <a:defRPr>
                <a:solidFill>
                  <a:schemeClr val="tx1"/>
                </a:solidFill>
                <a:latin typeface="Arial" pitchFamily="34" charset="0"/>
              </a:defRPr>
            </a:lvl8pPr>
            <a:lvl9pPr marL="4021440" indent="-236555" algn="ctr" eaLnBrk="0" fontAlgn="base" hangingPunct="0">
              <a:spcBef>
                <a:spcPct val="0"/>
              </a:spcBef>
              <a:spcAft>
                <a:spcPct val="0"/>
              </a:spcAft>
              <a:defRPr>
                <a:solidFill>
                  <a:schemeClr val="tx1"/>
                </a:solidFill>
                <a:latin typeface="Arial" pitchFamily="34" charset="0"/>
              </a:defRPr>
            </a:lvl9pPr>
          </a:lstStyle>
          <a:p>
            <a:pPr eaLnBrk="1" hangingPunct="1"/>
            <a:fld id="{A7229249-365C-4DBC-8A96-6B819EC453AD}" type="slidenum">
              <a:rPr lang="fr-FR" smtClean="0"/>
              <a:pPr eaLnBrk="1" hangingPunct="1"/>
              <a:t>13</a:t>
            </a:fld>
            <a:endParaRPr lang="fr-FR"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p:spPr>
        <p:txBody>
          <a:bodyPr/>
          <a:lstStyle/>
          <a:p>
            <a:pPr eaLnBrk="1" hangingPunct="1"/>
            <a:r>
              <a:rPr lang="fr-FR" dirty="0" err="1" smtClean="0"/>
              <a:t>Effectively</a:t>
            </a:r>
            <a:r>
              <a:rPr lang="fr-FR" dirty="0" smtClean="0"/>
              <a:t>,</a:t>
            </a:r>
            <a:r>
              <a:rPr lang="fr-FR" baseline="0" dirty="0" smtClean="0"/>
              <a:t> d</a:t>
            </a:r>
            <a:r>
              <a:rPr lang="fr-FR" dirty="0" smtClean="0"/>
              <a:t>o </a:t>
            </a:r>
            <a:r>
              <a:rPr lang="fr-FR" dirty="0" err="1" smtClean="0"/>
              <a:t>you</a:t>
            </a:r>
            <a:r>
              <a:rPr lang="fr-FR" dirty="0" smtClean="0"/>
              <a:t> know how </a:t>
            </a:r>
            <a:r>
              <a:rPr lang="fr-FR" dirty="0" err="1" smtClean="0"/>
              <a:t>women</a:t>
            </a:r>
            <a:r>
              <a:rPr lang="fr-FR" dirty="0" smtClean="0"/>
              <a:t> bypass </a:t>
            </a:r>
            <a:r>
              <a:rPr lang="fr-FR" dirty="0" err="1" smtClean="0"/>
              <a:t>this</a:t>
            </a:r>
            <a:r>
              <a:rPr lang="fr-FR" dirty="0" smtClean="0"/>
              <a:t> </a:t>
            </a:r>
            <a:r>
              <a:rPr lang="fr-FR" dirty="0" err="1" smtClean="0"/>
              <a:t>problem</a:t>
            </a:r>
            <a:r>
              <a:rPr lang="fr-FR" dirty="0" smtClean="0"/>
              <a:t>?</a:t>
            </a:r>
          </a:p>
          <a:p>
            <a:pPr eaLnBrk="1" hangingPunct="1"/>
            <a:endParaRPr lang="fr-FR" dirty="0" smtClean="0"/>
          </a:p>
          <a:p>
            <a:pPr eaLnBrk="1" hangingPunct="1"/>
            <a:r>
              <a:rPr lang="fr-FR" dirty="0" err="1" smtClean="0"/>
              <a:t>Women</a:t>
            </a:r>
            <a:r>
              <a:rPr lang="fr-FR" dirty="0" smtClean="0"/>
              <a:t> </a:t>
            </a:r>
            <a:r>
              <a:rPr lang="fr-FR" dirty="0" err="1" smtClean="0"/>
              <a:t>can</a:t>
            </a:r>
            <a:r>
              <a:rPr lang="fr-FR" dirty="0" smtClean="0"/>
              <a:t> </a:t>
            </a:r>
            <a:r>
              <a:rPr lang="fr-FR" dirty="0" err="1" smtClean="0"/>
              <a:t>be</a:t>
            </a:r>
            <a:r>
              <a:rPr lang="fr-FR" dirty="0" smtClean="0"/>
              <a:t> </a:t>
            </a:r>
            <a:r>
              <a:rPr lang="fr-FR" dirty="0" err="1" smtClean="0"/>
              <a:t>very</a:t>
            </a:r>
            <a:r>
              <a:rPr lang="fr-FR" dirty="0" smtClean="0"/>
              <a:t>, </a:t>
            </a:r>
            <a:r>
              <a:rPr lang="fr-FR" dirty="0" err="1" smtClean="0"/>
              <a:t>very</a:t>
            </a:r>
            <a:r>
              <a:rPr lang="fr-FR" dirty="0" smtClean="0"/>
              <a:t> imaginative </a:t>
            </a:r>
            <a:r>
              <a:rPr lang="fr-FR" dirty="0" err="1" smtClean="0"/>
              <a:t>when</a:t>
            </a:r>
            <a:r>
              <a:rPr lang="fr-FR" dirty="0" smtClean="0"/>
              <a:t> </a:t>
            </a:r>
            <a:r>
              <a:rPr lang="fr-FR" dirty="0" err="1" smtClean="0"/>
              <a:t>it</a:t>
            </a:r>
            <a:r>
              <a:rPr lang="fr-FR" dirty="0" smtClean="0"/>
              <a:t> </a:t>
            </a:r>
            <a:r>
              <a:rPr lang="fr-FR" dirty="0" err="1" smtClean="0"/>
              <a:t>comes</a:t>
            </a:r>
            <a:r>
              <a:rPr lang="fr-FR" dirty="0" smtClean="0"/>
              <a:t> to </a:t>
            </a:r>
            <a:r>
              <a:rPr lang="fr-FR" dirty="0" err="1" smtClean="0"/>
              <a:t>this</a:t>
            </a:r>
            <a:r>
              <a:rPr lang="fr-FR" dirty="0" smtClean="0"/>
              <a:t> </a:t>
            </a:r>
            <a:r>
              <a:rPr lang="fr-FR" dirty="0" err="1" smtClean="0"/>
              <a:t>subject</a:t>
            </a:r>
            <a:r>
              <a:rPr lang="fr-FR" dirty="0" smtClean="0"/>
              <a:t>: </a:t>
            </a:r>
            <a:r>
              <a:rPr lang="fr-FR" dirty="0" err="1" smtClean="0"/>
              <a:t>they</a:t>
            </a:r>
            <a:r>
              <a:rPr lang="fr-FR" dirty="0" smtClean="0"/>
              <a:t> </a:t>
            </a:r>
            <a:r>
              <a:rPr lang="fr-FR" dirty="0" err="1" smtClean="0"/>
              <a:t>advise</a:t>
            </a:r>
            <a:r>
              <a:rPr lang="fr-FR" dirty="0" smtClean="0"/>
              <a:t> </a:t>
            </a:r>
            <a:r>
              <a:rPr lang="fr-FR" dirty="0" err="1" smtClean="0"/>
              <a:t>adding</a:t>
            </a:r>
            <a:r>
              <a:rPr lang="fr-FR" dirty="0" smtClean="0"/>
              <a:t> </a:t>
            </a:r>
            <a:r>
              <a:rPr lang="fr-FR" dirty="0" err="1" smtClean="0"/>
              <a:t>many</a:t>
            </a:r>
            <a:r>
              <a:rPr lang="fr-FR" dirty="0" smtClean="0"/>
              <a:t> </a:t>
            </a:r>
            <a:r>
              <a:rPr lang="fr-FR" dirty="0" err="1" smtClean="0"/>
              <a:t>ingredients</a:t>
            </a:r>
            <a:r>
              <a:rPr lang="fr-FR" dirty="0" smtClean="0"/>
              <a:t> to the formula in </a:t>
            </a:r>
            <a:r>
              <a:rPr lang="fr-FR" dirty="0" err="1" smtClean="0"/>
              <a:t>order</a:t>
            </a:r>
            <a:r>
              <a:rPr lang="fr-FR" dirty="0" smtClean="0"/>
              <a:t> to </a:t>
            </a:r>
            <a:r>
              <a:rPr lang="fr-FR" dirty="0" err="1" smtClean="0"/>
              <a:t>make</a:t>
            </a:r>
            <a:r>
              <a:rPr lang="fr-FR" dirty="0" smtClean="0"/>
              <a:t> </a:t>
            </a:r>
            <a:r>
              <a:rPr lang="fr-FR" dirty="0" err="1" smtClean="0"/>
              <a:t>it</a:t>
            </a:r>
            <a:r>
              <a:rPr lang="fr-FR" dirty="0" smtClean="0"/>
              <a:t> </a:t>
            </a:r>
            <a:r>
              <a:rPr lang="fr-FR" dirty="0" err="1" smtClean="0"/>
              <a:t>smooth</a:t>
            </a:r>
            <a:r>
              <a:rPr lang="fr-FR" dirty="0" smtClean="0"/>
              <a:t> </a:t>
            </a:r>
            <a:r>
              <a:rPr lang="fr-FR" dirty="0" err="1" smtClean="0"/>
              <a:t>again</a:t>
            </a:r>
            <a:r>
              <a:rPr lang="fr-FR" dirty="0" smtClean="0"/>
              <a:t>: hot water, </a:t>
            </a:r>
            <a:r>
              <a:rPr lang="fr-FR" dirty="0" err="1" smtClean="0"/>
              <a:t>day</a:t>
            </a:r>
            <a:r>
              <a:rPr lang="fr-FR" dirty="0" smtClean="0"/>
              <a:t> </a:t>
            </a:r>
            <a:r>
              <a:rPr lang="fr-FR" dirty="0" err="1" smtClean="0"/>
              <a:t>cream</a:t>
            </a:r>
            <a:r>
              <a:rPr lang="fr-FR" dirty="0" smtClean="0"/>
              <a:t>, make-up </a:t>
            </a:r>
            <a:r>
              <a:rPr lang="fr-FR" dirty="0" err="1" smtClean="0"/>
              <a:t>remover</a:t>
            </a:r>
            <a:r>
              <a:rPr lang="fr-FR" dirty="0" smtClean="0"/>
              <a:t>, </a:t>
            </a:r>
            <a:r>
              <a:rPr lang="fr-FR" dirty="0" err="1" smtClean="0"/>
              <a:t>several</a:t>
            </a:r>
            <a:r>
              <a:rPr lang="fr-FR" dirty="0" smtClean="0"/>
              <a:t> </a:t>
            </a:r>
            <a:r>
              <a:rPr lang="fr-FR" dirty="0" err="1" smtClean="0"/>
              <a:t>oils</a:t>
            </a:r>
            <a:r>
              <a:rPr lang="fr-FR" dirty="0" smtClean="0"/>
              <a:t>… </a:t>
            </a:r>
            <a:r>
              <a:rPr lang="fr-FR" dirty="0" err="1" smtClean="0"/>
              <a:t>Some</a:t>
            </a:r>
            <a:r>
              <a:rPr lang="fr-FR" dirty="0" smtClean="0"/>
              <a:t> </a:t>
            </a:r>
            <a:r>
              <a:rPr lang="fr-FR" dirty="0" err="1" smtClean="0"/>
              <a:t>women</a:t>
            </a:r>
            <a:r>
              <a:rPr lang="fr-FR" dirty="0" smtClean="0"/>
              <a:t> </a:t>
            </a:r>
            <a:r>
              <a:rPr lang="fr-FR" dirty="0" err="1" smtClean="0"/>
              <a:t>even</a:t>
            </a:r>
            <a:r>
              <a:rPr lang="fr-FR" dirty="0" smtClean="0"/>
              <a:t> store </a:t>
            </a:r>
            <a:r>
              <a:rPr lang="fr-FR" dirty="0" err="1" smtClean="0"/>
              <a:t>their</a:t>
            </a:r>
            <a:r>
              <a:rPr lang="fr-FR" dirty="0" smtClean="0"/>
              <a:t> mascaras in the </a:t>
            </a:r>
            <a:r>
              <a:rPr lang="fr-FR" dirty="0" err="1" smtClean="0"/>
              <a:t>fridge</a:t>
            </a:r>
            <a:r>
              <a:rPr lang="fr-FR" dirty="0" smtClean="0"/>
              <a:t>!</a:t>
            </a:r>
          </a:p>
          <a:p>
            <a:pPr eaLnBrk="1" hangingPunct="1"/>
            <a:endParaRPr lang="fr-FR" dirty="0" smtClean="0"/>
          </a:p>
          <a:p>
            <a:pPr eaLnBrk="1" hangingPunct="1"/>
            <a:r>
              <a:rPr lang="fr-FR" dirty="0" smtClean="0"/>
              <a:t>This « dry » issue </a:t>
            </a:r>
            <a:r>
              <a:rPr lang="fr-FR" dirty="0" err="1" smtClean="0"/>
              <a:t>is</a:t>
            </a:r>
            <a:r>
              <a:rPr lang="fr-FR" dirty="0" smtClean="0"/>
              <a:t> a real </a:t>
            </a:r>
            <a:r>
              <a:rPr lang="fr-FR" dirty="0" err="1" smtClean="0"/>
              <a:t>concern</a:t>
            </a:r>
            <a:r>
              <a:rPr lang="fr-FR" dirty="0" smtClean="0"/>
              <a:t> for </a:t>
            </a:r>
            <a:r>
              <a:rPr lang="fr-FR" dirty="0" err="1" smtClean="0"/>
              <a:t>women</a:t>
            </a:r>
            <a:r>
              <a:rPr lang="fr-FR" dirty="0" smtClean="0"/>
              <a:t> as </a:t>
            </a:r>
            <a:r>
              <a:rPr lang="fr-FR" dirty="0" err="1" smtClean="0"/>
              <a:t>you</a:t>
            </a:r>
            <a:r>
              <a:rPr lang="fr-FR" dirty="0" smtClean="0"/>
              <a:t> </a:t>
            </a:r>
            <a:r>
              <a:rPr lang="fr-FR" dirty="0" err="1" smtClean="0"/>
              <a:t>can</a:t>
            </a:r>
            <a:r>
              <a:rPr lang="fr-FR" dirty="0" smtClean="0"/>
              <a:t> observe </a:t>
            </a:r>
            <a:r>
              <a:rPr lang="fr-FR" dirty="0" err="1" smtClean="0"/>
              <a:t>it</a:t>
            </a:r>
            <a:r>
              <a:rPr lang="fr-FR" dirty="0" smtClean="0"/>
              <a:t> on </a:t>
            </a:r>
            <a:r>
              <a:rPr lang="fr-FR" dirty="0" err="1" smtClean="0"/>
              <a:t>many</a:t>
            </a:r>
            <a:r>
              <a:rPr lang="fr-FR" dirty="0" smtClean="0"/>
              <a:t> online forums. There are </a:t>
            </a:r>
            <a:r>
              <a:rPr lang="fr-FR" dirty="0" err="1" smtClean="0"/>
              <a:t>tutorials</a:t>
            </a:r>
            <a:r>
              <a:rPr lang="fr-FR" dirty="0" smtClean="0"/>
              <a:t> to </a:t>
            </a:r>
            <a:r>
              <a:rPr lang="fr-FR" dirty="0" err="1" smtClean="0"/>
              <a:t>teach</a:t>
            </a:r>
            <a:r>
              <a:rPr lang="fr-FR" dirty="0" smtClean="0"/>
              <a:t> how to </a:t>
            </a:r>
            <a:r>
              <a:rPr lang="fr-FR" dirty="0" err="1" smtClean="0"/>
              <a:t>save</a:t>
            </a:r>
            <a:r>
              <a:rPr lang="fr-FR" dirty="0" smtClean="0"/>
              <a:t> the life of a dry mascara, </a:t>
            </a:r>
            <a:r>
              <a:rPr lang="fr-FR" dirty="0" err="1" smtClean="0"/>
              <a:t>facebook</a:t>
            </a:r>
            <a:r>
              <a:rPr lang="fr-FR" dirty="0" smtClean="0"/>
              <a:t> groups </a:t>
            </a:r>
            <a:r>
              <a:rPr lang="fr-FR" dirty="0" err="1" smtClean="0"/>
              <a:t>gathering</a:t>
            </a:r>
            <a:r>
              <a:rPr lang="fr-FR" dirty="0" smtClean="0"/>
              <a:t> </a:t>
            </a:r>
            <a:r>
              <a:rPr lang="fr-FR" dirty="0" err="1" smtClean="0"/>
              <a:t>women</a:t>
            </a:r>
            <a:r>
              <a:rPr lang="fr-FR" dirty="0" smtClean="0"/>
              <a:t> </a:t>
            </a:r>
            <a:r>
              <a:rPr lang="fr-FR" dirty="0" err="1" smtClean="0"/>
              <a:t>who</a:t>
            </a:r>
            <a:r>
              <a:rPr lang="fr-FR" dirty="0" smtClean="0"/>
              <a:t> are </a:t>
            </a:r>
            <a:r>
              <a:rPr lang="fr-FR" dirty="0" err="1" smtClean="0"/>
              <a:t>fed</a:t>
            </a:r>
            <a:r>
              <a:rPr lang="fr-FR" dirty="0" smtClean="0"/>
              <a:t> up </a:t>
            </a:r>
            <a:r>
              <a:rPr lang="fr-FR" dirty="0" err="1" smtClean="0"/>
              <a:t>with</a:t>
            </a:r>
            <a:r>
              <a:rPr lang="fr-FR" dirty="0" smtClean="0"/>
              <a:t> </a:t>
            </a:r>
            <a:r>
              <a:rPr lang="fr-FR" dirty="0" err="1" smtClean="0"/>
              <a:t>their</a:t>
            </a:r>
            <a:r>
              <a:rPr lang="fr-FR" dirty="0" smtClean="0"/>
              <a:t> « </a:t>
            </a:r>
            <a:r>
              <a:rPr lang="fr-FR" dirty="0" err="1" smtClean="0"/>
              <a:t>dead</a:t>
            </a:r>
            <a:r>
              <a:rPr lang="fr-FR" dirty="0" smtClean="0"/>
              <a:t> &amp; dry » mascara…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say:</a:t>
            </a:r>
          </a:p>
          <a:p>
            <a:r>
              <a:rPr lang="en-US" dirty="0" smtClean="0"/>
              <a:t>So</a:t>
            </a:r>
            <a:r>
              <a:rPr lang="en-US" dirty="0"/>
              <a:t>, what </a:t>
            </a:r>
            <a:r>
              <a:rPr lang="en-US" dirty="0" smtClean="0"/>
              <a:t>if </a:t>
            </a:r>
            <a:r>
              <a:rPr lang="en-US" dirty="0"/>
              <a:t>a mascara could offer the best make-up for your lashes but from the 1</a:t>
            </a:r>
            <a:r>
              <a:rPr lang="en-US" baseline="30000" dirty="0"/>
              <a:t>st</a:t>
            </a:r>
            <a:r>
              <a:rPr lang="en-US" dirty="0"/>
              <a:t> to the last day of use with no alteration?</a:t>
            </a:r>
          </a:p>
          <a:p>
            <a:r>
              <a:rPr lang="en-US" dirty="0" smtClean="0"/>
              <a:t>What  </a:t>
            </a:r>
            <a:r>
              <a:rPr lang="en-US" dirty="0"/>
              <a:t>if , for the first time, we could make this dreams comes true? </a:t>
            </a:r>
          </a:p>
          <a:p>
            <a:endParaRPr lang="en-US" dirty="0" smtClean="0"/>
          </a:p>
        </p:txBody>
      </p:sp>
      <p:sp>
        <p:nvSpPr>
          <p:cNvPr id="4096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C040166A-CB4A-4DD7-AF30-1B414F36DF8B}" type="slidenum">
              <a:rPr lang="fr-FR" smtClean="0"/>
              <a:pPr eaLnBrk="1" hangingPunct="1"/>
              <a:t>14</a:t>
            </a:fld>
            <a:endParaRPr lang="fr-FR"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dirty="0" smtClean="0"/>
          </a:p>
        </p:txBody>
      </p:sp>
      <p:sp>
        <p:nvSpPr>
          <p:cNvPr id="4096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C040166A-CB4A-4DD7-AF30-1B414F36DF8B}" type="slidenum">
              <a:rPr lang="fr-FR" smtClean="0"/>
              <a:pPr eaLnBrk="1" hangingPunct="1"/>
              <a:t>15</a:t>
            </a:fld>
            <a:endParaRPr 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16</a:t>
            </a:fld>
            <a:endParaRPr lang="fr-FR"/>
          </a:p>
        </p:txBody>
      </p:sp>
    </p:spTree>
    <p:extLst>
      <p:ext uri="{BB962C8B-B14F-4D97-AF65-F5344CB8AC3E}">
        <p14:creationId xmlns:p14="http://schemas.microsoft.com/office/powerpoint/2010/main" val="2515342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smtClean="0"/>
          </a:p>
        </p:txBody>
      </p:sp>
      <p:sp>
        <p:nvSpPr>
          <p:cNvPr id="4403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59FCEF10-D36F-4C1F-ABE8-EC4676E256D7}" type="slidenum">
              <a:rPr lang="fr-FR" smtClean="0"/>
              <a:pPr eaLnBrk="1" hangingPunct="1"/>
              <a:t>17</a:t>
            </a:fld>
            <a:endParaRPr lang="fr-FR"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506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C5B30E01-5A01-49A5-A8D0-9D0DB279E683}" type="slidenum">
              <a:rPr lang="fr-FR" smtClean="0"/>
              <a:pPr eaLnBrk="1" hangingPunct="1"/>
              <a:t>18</a:t>
            </a:fld>
            <a:endParaRPr lang="fr-FR"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smtClean="0"/>
          </a:p>
        </p:txBody>
      </p:sp>
      <p:sp>
        <p:nvSpPr>
          <p:cNvPr id="4608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611B65B-EA0A-48B0-B867-15A60A96A13D}" type="slidenum">
              <a:rPr lang="fr-FR" smtClean="0"/>
              <a:pPr eaLnBrk="1" hangingPunct="1"/>
              <a:t>19</a:t>
            </a:fld>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baseline="0" dirty="0" smtClean="0">
              <a:sym typeface="Wingdings" pitchFamily="2" charset="2"/>
            </a:endParaRPr>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2</a:t>
            </a:fld>
            <a:endParaRPr 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11104E65-87B6-4A2B-96C1-0CA3DE33DA70}" type="slidenum">
              <a:rPr lang="fr-FR" smtClean="0"/>
              <a:pPr eaLnBrk="1" hangingPunct="1"/>
              <a:t>20</a:t>
            </a:fld>
            <a:endParaRPr lang="fr-FR" smtClean="0"/>
          </a:p>
        </p:txBody>
      </p:sp>
      <p:sp>
        <p:nvSpPr>
          <p:cNvPr id="2" name="Espace réservé des commentaires 1"/>
          <p:cNvSpPr>
            <a:spLocks noGrp="1"/>
          </p:cNvSpPr>
          <p:nvPr>
            <p:ph type="body" sz="quarter" idx="10"/>
          </p:nvPr>
        </p:nvSpPr>
        <p:spPr/>
        <p:txBody>
          <a:bodyPr/>
          <a:lstStyle/>
          <a:p>
            <a:endParaRPr lang="fr-F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a:t>
            </a:r>
            <a:r>
              <a:rPr lang="en-US" dirty="0"/>
              <a:t>SAY:</a:t>
            </a:r>
          </a:p>
          <a:p>
            <a:r>
              <a:rPr lang="en-US" dirty="0"/>
              <a:t>This is the advertising of this new mascara.</a:t>
            </a:r>
          </a:p>
          <a:p>
            <a:r>
              <a:rPr lang="en-US" dirty="0"/>
              <a:t>The splash embodies this « </a:t>
            </a:r>
            <a:r>
              <a:rPr lang="en-US" dirty="0" err="1"/>
              <a:t>everfresh</a:t>
            </a:r>
            <a:r>
              <a:rPr lang="en-US" dirty="0"/>
              <a:t> » sensation bought by the flawlessly preserved ideally-</a:t>
            </a:r>
            <a:r>
              <a:rPr lang="en-US" dirty="0" err="1"/>
              <a:t>glidind</a:t>
            </a:r>
            <a:r>
              <a:rPr lang="en-US" dirty="0"/>
              <a:t> texture</a:t>
            </a:r>
            <a:endParaRPr lang="en-US" dirty="0" smtClean="0"/>
          </a:p>
        </p:txBody>
      </p:sp>
      <p:sp>
        <p:nvSpPr>
          <p:cNvPr id="4915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4FCF8A26-920E-410D-ACF4-EB4808346881}" type="slidenum">
              <a:rPr lang="fr-FR" smtClean="0"/>
              <a:pPr eaLnBrk="1" hangingPunct="1"/>
              <a:t>21</a:t>
            </a:fld>
            <a:endParaRPr lang="fr-F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Espace réservé des commentaires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sz="1100" dirty="0">
                <a:latin typeface="Century Gothic" pitchFamily="34" charset="0"/>
              </a:rPr>
              <a:t>To say: </a:t>
            </a:r>
          </a:p>
          <a:p>
            <a:pPr>
              <a:defRPr/>
            </a:pPr>
            <a:r>
              <a:rPr lang="en-US" sz="1100" dirty="0" smtClean="0">
                <a:latin typeface="Century Gothic" pitchFamily="34" charset="0"/>
              </a:rPr>
              <a:t>But</a:t>
            </a:r>
            <a:r>
              <a:rPr lang="en-US" sz="1100" baseline="0" dirty="0" smtClean="0">
                <a:latin typeface="Century Gothic" pitchFamily="34" charset="0"/>
              </a:rPr>
              <a:t> f</a:t>
            </a:r>
            <a:r>
              <a:rPr lang="en-US" sz="1100" dirty="0" smtClean="0">
                <a:latin typeface="Century Gothic" pitchFamily="34" charset="0"/>
              </a:rPr>
              <a:t>irst,</a:t>
            </a:r>
            <a:r>
              <a:rPr lang="en-US" sz="1100" baseline="0" dirty="0" smtClean="0">
                <a:latin typeface="Century Gothic" pitchFamily="34" charset="0"/>
              </a:rPr>
              <a:t> let’s understand the major problem of classic mascaras.</a:t>
            </a:r>
            <a:endParaRPr lang="en-US" sz="1100" dirty="0" smtClean="0">
              <a:latin typeface="Century Gothic" pitchFamily="34" charset="0"/>
            </a:endParaRPr>
          </a:p>
          <a:p>
            <a:pPr>
              <a:defRPr/>
            </a:pPr>
            <a:r>
              <a:rPr lang="en-US" sz="1100" dirty="0" smtClean="0">
                <a:latin typeface="Century Gothic" pitchFamily="34" charset="0"/>
              </a:rPr>
              <a:t>Today</a:t>
            </a:r>
            <a:r>
              <a:rPr lang="en-US" sz="1100" dirty="0">
                <a:latin typeface="Century Gothic" pitchFamily="34" charset="0"/>
              </a:rPr>
              <a:t>, all mascaras on the market </a:t>
            </a:r>
            <a:r>
              <a:rPr lang="en-US" sz="1100" dirty="0" smtClean="0">
                <a:latin typeface="Century Gothic" pitchFamily="34" charset="0"/>
              </a:rPr>
              <a:t>dry </a:t>
            </a:r>
            <a:r>
              <a:rPr lang="en-US" sz="1100" dirty="0">
                <a:latin typeface="Century Gothic" pitchFamily="34" charset="0"/>
              </a:rPr>
              <a:t>out in the bottle very fast (starts </a:t>
            </a:r>
            <a:r>
              <a:rPr lang="en-US" sz="1100" dirty="0" smtClean="0">
                <a:latin typeface="Century Gothic" pitchFamily="34" charset="0"/>
              </a:rPr>
              <a:t>usually to </a:t>
            </a:r>
            <a:r>
              <a:rPr lang="en-US" sz="1100" dirty="0">
                <a:latin typeface="Century Gothic" pitchFamily="34" charset="0"/>
              </a:rPr>
              <a:t>dry out 2 weeks after opening).</a:t>
            </a:r>
          </a:p>
          <a:p>
            <a:pPr>
              <a:defRPr/>
            </a:pPr>
            <a:r>
              <a:rPr lang="en-US" sz="1100" dirty="0">
                <a:latin typeface="Century Gothic" pitchFamily="34" charset="0"/>
              </a:rPr>
              <a:t>And what happens when mascara start to </a:t>
            </a:r>
            <a:r>
              <a:rPr lang="en-US" sz="1100" dirty="0" smtClean="0">
                <a:latin typeface="Century Gothic" pitchFamily="34" charset="0"/>
              </a:rPr>
              <a:t>drying out</a:t>
            </a:r>
            <a:r>
              <a:rPr lang="en-US" sz="1100" dirty="0">
                <a:latin typeface="Century Gothic" pitchFamily="34" charset="0"/>
              </a:rPr>
              <a:t>?</a:t>
            </a:r>
          </a:p>
          <a:p>
            <a:pPr>
              <a:defRPr/>
            </a:pPr>
            <a:r>
              <a:rPr lang="en-US" sz="1100" dirty="0">
                <a:latin typeface="Century Gothic" pitchFamily="34" charset="0"/>
              </a:rPr>
              <a:t>TO DO:</a:t>
            </a:r>
          </a:p>
          <a:p>
            <a:pPr>
              <a:defRPr/>
            </a:pPr>
            <a:r>
              <a:rPr lang="en-US" sz="1100" dirty="0">
                <a:latin typeface="Century Gothic" pitchFamily="34" charset="0"/>
              </a:rPr>
              <a:t>Let the audience talk and react.</a:t>
            </a:r>
          </a:p>
          <a:p>
            <a:pPr>
              <a:defRPr/>
            </a:pPr>
            <a:r>
              <a:rPr lang="en-US" sz="1100" dirty="0">
                <a:latin typeface="Century Gothic" pitchFamily="34" charset="0"/>
              </a:rPr>
              <a:t>TO SAY:</a:t>
            </a:r>
          </a:p>
          <a:p>
            <a:pPr>
              <a:defRPr/>
            </a:pPr>
            <a:r>
              <a:rPr lang="en-US" sz="1100" dirty="0">
                <a:latin typeface="Century Gothic" pitchFamily="34" charset="0"/>
              </a:rPr>
              <a:t>To summarize, two weeks after opening, mascara starts to dry out, and is less easy to apply, make–up result start to be bad, makes clump, and women start to imagine solutions to make the formula smoother:</a:t>
            </a:r>
          </a:p>
          <a:p>
            <a:pPr>
              <a:defRPr/>
            </a:pPr>
            <a:r>
              <a:rPr lang="en-US" sz="1100" dirty="0">
                <a:latin typeface="Century Gothic" pitchFamily="34" charset="0"/>
              </a:rPr>
              <a:t>TO DO:</a:t>
            </a:r>
          </a:p>
          <a:p>
            <a:pPr>
              <a:defRPr/>
            </a:pPr>
            <a:r>
              <a:rPr lang="en-US" sz="1100" dirty="0">
                <a:latin typeface="Century Gothic" pitchFamily="34" charset="0"/>
              </a:rPr>
              <a:t>Let the audience talk and react.</a:t>
            </a:r>
          </a:p>
          <a:p>
            <a:pPr>
              <a:defRPr/>
            </a:pPr>
            <a:r>
              <a:rPr lang="en-US" sz="1100" dirty="0">
                <a:latin typeface="Century Gothic" pitchFamily="34" charset="0"/>
              </a:rPr>
              <a:t>TO SAY:</a:t>
            </a:r>
          </a:p>
          <a:p>
            <a:pPr>
              <a:defRPr/>
            </a:pPr>
            <a:r>
              <a:rPr lang="en-US" sz="1100" dirty="0">
                <a:latin typeface="Century Gothic" pitchFamily="34" charset="0"/>
              </a:rPr>
              <a:t>They put hot water, day cream, moisturizer, make-up remover, sweet almond oil, olive oil, etc… inside the bottle of mascara…..</a:t>
            </a:r>
          </a:p>
          <a:p>
            <a:pPr>
              <a:defRPr/>
            </a:pPr>
            <a:r>
              <a:rPr lang="en-US" sz="1100" dirty="0">
                <a:latin typeface="Century Gothic" pitchFamily="34" charset="0"/>
              </a:rPr>
              <a:t>But you know that it is a wrong way, as it is not safe and it distorts the formula…</a:t>
            </a:r>
          </a:p>
          <a:p>
            <a:pPr>
              <a:defRPr/>
            </a:pPr>
            <a:r>
              <a:rPr lang="en-US" sz="1100" dirty="0">
                <a:latin typeface="Century Gothic" pitchFamily="34" charset="0"/>
              </a:rPr>
              <a:t>So we have to advice her to avoid these wrong “solutions”.</a:t>
            </a:r>
          </a:p>
          <a:p>
            <a:pPr>
              <a:defRPr/>
            </a:pPr>
            <a:r>
              <a:rPr lang="en-US" sz="1100" dirty="0">
                <a:latin typeface="Century Gothic" pitchFamily="34" charset="0"/>
              </a:rPr>
              <a:t>Let’s understand what happens inside a mascara, and how it dries out.</a:t>
            </a:r>
          </a:p>
        </p:txBody>
      </p:sp>
      <p:sp>
        <p:nvSpPr>
          <p:cNvPr id="5120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42C390A3-D0E4-46F8-97B2-701A6ECD7FDE}" type="slidenum">
              <a:rPr lang="fr-FR" smtClean="0"/>
              <a:pPr eaLnBrk="1" hangingPunct="1"/>
              <a:t>22</a:t>
            </a:fld>
            <a:endParaRPr lang="fr-FR"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a:t>
            </a:r>
            <a:r>
              <a:rPr lang="en-US" baseline="0" dirty="0" smtClean="0"/>
              <a:t> SAY, </a:t>
            </a:r>
          </a:p>
          <a:p>
            <a:endParaRPr lang="en-US" baseline="0" dirty="0" smtClean="0"/>
          </a:p>
          <a:p>
            <a:r>
              <a:rPr lang="en-US" baseline="0" dirty="0" smtClean="0"/>
              <a:t>let’s see what happens inside a classic mascara bottle;</a:t>
            </a:r>
          </a:p>
          <a:p>
            <a:r>
              <a:rPr lang="en-US" baseline="0" dirty="0" smtClean="0"/>
              <a:t>TO DO: </a:t>
            </a:r>
          </a:p>
          <a:p>
            <a:r>
              <a:rPr lang="en-US" baseline="0" dirty="0" smtClean="0"/>
              <a:t>Show the movie</a:t>
            </a:r>
            <a:endParaRPr lang="en-US" dirty="0" smtClean="0"/>
          </a:p>
        </p:txBody>
      </p:sp>
      <p:sp>
        <p:nvSpPr>
          <p:cNvPr id="5222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DEAF794A-7783-44D9-A262-931D1F9C15C0}" type="slidenum">
              <a:rPr lang="fr-FR" smtClean="0"/>
              <a:pPr eaLnBrk="1" hangingPunct="1"/>
              <a:t>23</a:t>
            </a:fld>
            <a:endParaRPr lang="fr-FR"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24</a:t>
            </a:fld>
            <a:endParaRPr lang="fr-FR"/>
          </a:p>
        </p:txBody>
      </p:sp>
    </p:spTree>
    <p:extLst>
      <p:ext uri="{BB962C8B-B14F-4D97-AF65-F5344CB8AC3E}">
        <p14:creationId xmlns:p14="http://schemas.microsoft.com/office/powerpoint/2010/main" val="637322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100" dirty="0">
                <a:latin typeface="Century Gothic" pitchFamily="34" charset="0"/>
              </a:rPr>
              <a:t>TO SAY:</a:t>
            </a:r>
          </a:p>
          <a:p>
            <a:r>
              <a:rPr lang="en-US" sz="1100" dirty="0">
                <a:latin typeface="Century Gothic" pitchFamily="34" charset="0"/>
              </a:rPr>
              <a:t>On this pattern, we can see what happens and how a mascara dries out.</a:t>
            </a:r>
          </a:p>
          <a:p>
            <a:r>
              <a:rPr lang="en-US" sz="1100" dirty="0">
                <a:latin typeface="Century Gothic" pitchFamily="34" charset="0"/>
              </a:rPr>
              <a:t>And unfortunately, this problem appears for all mascaras, even the « best », the most </a:t>
            </a:r>
            <a:r>
              <a:rPr lang="en-US" sz="1100" dirty="0" err="1">
                <a:latin typeface="Century Gothic" pitchFamily="34" charset="0"/>
              </a:rPr>
              <a:t>expensives</a:t>
            </a:r>
            <a:r>
              <a:rPr lang="en-US" sz="1100" dirty="0">
                <a:latin typeface="Century Gothic" pitchFamily="34" charset="0"/>
              </a:rPr>
              <a:t>, etc…</a:t>
            </a:r>
          </a:p>
          <a:p>
            <a:r>
              <a:rPr lang="en-US" sz="1100" dirty="0">
                <a:latin typeface="Century Gothic" pitchFamily="34" charset="0"/>
              </a:rPr>
              <a:t>It just comes from the classic mascara technology.</a:t>
            </a:r>
          </a:p>
          <a:p>
            <a:r>
              <a:rPr lang="en-US" sz="1100" dirty="0">
                <a:latin typeface="Century Gothic" pitchFamily="34" charset="0"/>
              </a:rPr>
              <a:t>And today, Helena Rubinstein comes with a solution, with a real new technology, a “worldwide premiere”, the EVREFRESH  technology.</a:t>
            </a:r>
          </a:p>
          <a:p>
            <a:r>
              <a:rPr lang="en-US" sz="1100" dirty="0">
                <a:latin typeface="Century Gothic" pitchFamily="34" charset="0"/>
              </a:rPr>
              <a:t> Let’s discover it.</a:t>
            </a:r>
          </a:p>
          <a:p>
            <a:endParaRPr lang="en-US" dirty="0" smtClean="0">
              <a:latin typeface="Century Gothic" pitchFamily="34" charset="0"/>
            </a:endParaRPr>
          </a:p>
        </p:txBody>
      </p:sp>
      <p:sp>
        <p:nvSpPr>
          <p:cNvPr id="54276"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8F1F4EE6-A692-45AF-B4C0-346DF2FE1839}" type="slidenum">
              <a:rPr lang="fr-FR" smtClean="0"/>
              <a:pPr eaLnBrk="1" hangingPunct="1"/>
              <a:t>25</a:t>
            </a:fld>
            <a:endParaRPr lang="fr-FR"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TO SAY:</a:t>
            </a:r>
          </a:p>
          <a:p>
            <a:r>
              <a:rPr lang="en-US" smtClean="0"/>
              <a:t>What is this avant-garde , this worldwide premiere technology?</a:t>
            </a:r>
          </a:p>
          <a:p>
            <a:endParaRPr lang="en-US" smtClean="0"/>
          </a:p>
        </p:txBody>
      </p:sp>
      <p:sp>
        <p:nvSpPr>
          <p:cNvPr id="553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EF137C97-38A1-43A4-BA3C-681D4B22D886}" type="slidenum">
              <a:rPr lang="fr-FR" smtClean="0"/>
              <a:pPr eaLnBrk="1" hangingPunct="1"/>
              <a:t>26</a:t>
            </a:fld>
            <a:endParaRPr lang="fr-FR"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SAY:</a:t>
            </a:r>
          </a:p>
          <a:p>
            <a:r>
              <a:rPr lang="en-US" dirty="0" smtClean="0"/>
              <a:t>First of all, as ever in the brand, a mascara represents the combination between a patented brush</a:t>
            </a:r>
            <a:r>
              <a:rPr lang="en-US" baseline="0" dirty="0" smtClean="0"/>
              <a:t> and</a:t>
            </a:r>
            <a:r>
              <a:rPr lang="en-US" dirty="0" smtClean="0"/>
              <a:t> a specific formula.</a:t>
            </a:r>
          </a:p>
          <a:p>
            <a:r>
              <a:rPr lang="en-US" dirty="0" smtClean="0"/>
              <a:t>But on this specific EVERFRESH technology, the </a:t>
            </a:r>
            <a:r>
              <a:rPr lang="en-US" b="1" dirty="0" smtClean="0"/>
              <a:t>bottle is very important  too </a:t>
            </a:r>
            <a:r>
              <a:rPr lang="en-US" b="0" dirty="0" smtClean="0"/>
              <a:t>(the inside shape), </a:t>
            </a:r>
            <a:r>
              <a:rPr lang="en-US" dirty="0" smtClean="0"/>
              <a:t>and has been conceived to keep the freshness of the formula, from the first to the last day of use.</a:t>
            </a:r>
          </a:p>
          <a:p>
            <a:endParaRPr lang="en-US" dirty="0" smtClean="0"/>
          </a:p>
          <a:p>
            <a:r>
              <a:rPr lang="en-US" dirty="0" smtClean="0"/>
              <a:t>So the revolution is behind an exclusive brush-bottle-formula trio called the EVERFRESH  system, 4 exclusive patents pending.</a:t>
            </a:r>
          </a:p>
        </p:txBody>
      </p:sp>
      <p:sp>
        <p:nvSpPr>
          <p:cNvPr id="5632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B51EAAC4-B6FB-4308-9607-B21C1FC3258A}" type="slidenum">
              <a:rPr lang="fr-FR" smtClean="0"/>
              <a:pPr eaLnBrk="1" hangingPunct="1"/>
              <a:t>27</a:t>
            </a:fld>
            <a:endParaRPr lang="fr-FR"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You </a:t>
            </a:r>
            <a:r>
              <a:rPr lang="fr-FR" dirty="0" err="1" smtClean="0"/>
              <a:t>can</a:t>
            </a:r>
            <a:r>
              <a:rPr lang="fr-FR" dirty="0" smtClean="0"/>
              <a:t> </a:t>
            </a:r>
            <a:r>
              <a:rPr lang="fr-FR" dirty="0" err="1" smtClean="0"/>
              <a:t>see</a:t>
            </a:r>
            <a:r>
              <a:rPr lang="fr-FR" dirty="0" smtClean="0"/>
              <a:t> on </a:t>
            </a:r>
            <a:r>
              <a:rPr lang="fr-FR" dirty="0" err="1" smtClean="0"/>
              <a:t>this</a:t>
            </a:r>
            <a:r>
              <a:rPr lang="fr-FR" dirty="0" smtClean="0"/>
              <a:t> </a:t>
            </a:r>
            <a:r>
              <a:rPr lang="fr-FR" dirty="0" err="1" smtClean="0"/>
              <a:t>movie</a:t>
            </a:r>
            <a:r>
              <a:rPr lang="fr-FR" dirty="0" smtClean="0"/>
              <a:t> how formula </a:t>
            </a:r>
            <a:r>
              <a:rPr lang="fr-FR" dirty="0" err="1" smtClean="0"/>
              <a:t>is</a:t>
            </a:r>
            <a:r>
              <a:rPr lang="fr-FR" dirty="0" smtClean="0"/>
              <a:t> </a:t>
            </a:r>
            <a:r>
              <a:rPr lang="fr-FR" dirty="0" err="1" smtClean="0"/>
              <a:t>ever</a:t>
            </a:r>
            <a:r>
              <a:rPr lang="fr-FR" baseline="0" dirty="0" smtClean="0"/>
              <a:t> </a:t>
            </a:r>
            <a:r>
              <a:rPr lang="fr-FR" baseline="0" dirty="0" err="1" smtClean="0"/>
              <a:t>fresh</a:t>
            </a:r>
            <a:r>
              <a:rPr lang="fr-FR" baseline="0" dirty="0" smtClean="0"/>
              <a:t> </a:t>
            </a:r>
            <a:r>
              <a:rPr lang="fr-FR" baseline="0" dirty="0" err="1" smtClean="0"/>
              <a:t>thanks</a:t>
            </a:r>
            <a:r>
              <a:rPr lang="fr-FR" baseline="0" dirty="0" smtClean="0"/>
              <a:t> to the </a:t>
            </a:r>
            <a:r>
              <a:rPr lang="fr-FR" baseline="0" dirty="0" err="1" smtClean="0"/>
              <a:t>bottle</a:t>
            </a:r>
            <a:r>
              <a:rPr lang="fr-FR" baseline="0" dirty="0" smtClean="0"/>
              <a:t> </a:t>
            </a:r>
            <a:r>
              <a:rPr lang="fr-FR" baseline="0" dirty="0" err="1" smtClean="0"/>
              <a:t>shape</a:t>
            </a:r>
            <a:r>
              <a:rPr lang="fr-FR" baseline="0" dirty="0" smtClean="0"/>
              <a:t>, </a:t>
            </a:r>
            <a:r>
              <a:rPr lang="fr-FR" baseline="0" dirty="0" err="1" smtClean="0"/>
              <a:t>combined</a:t>
            </a:r>
            <a:r>
              <a:rPr lang="fr-FR" baseline="0" dirty="0" smtClean="0"/>
              <a:t> to the </a:t>
            </a:r>
            <a:r>
              <a:rPr lang="fr-FR" baseline="0" dirty="0" err="1" smtClean="0"/>
              <a:t>brush</a:t>
            </a:r>
            <a:r>
              <a:rPr lang="fr-FR" baseline="0" dirty="0" smtClean="0"/>
              <a:t> </a:t>
            </a:r>
            <a:r>
              <a:rPr lang="fr-FR" baseline="0" dirty="0" err="1" smtClean="0"/>
              <a:t>movement</a:t>
            </a:r>
            <a:r>
              <a:rPr lang="fr-FR" baseline="0" dirty="0" smtClean="0"/>
              <a:t> </a:t>
            </a:r>
            <a:r>
              <a:rPr lang="fr-FR" baseline="0" dirty="0" err="1" smtClean="0"/>
              <a:t>inside</a:t>
            </a:r>
            <a:r>
              <a:rPr lang="fr-FR" baseline="0" dirty="0" smtClean="0"/>
              <a:t> the jar.</a:t>
            </a:r>
            <a:endParaRPr lang="fr-FR"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28</a:t>
            </a:fld>
            <a:endParaRPr lang="fr-FR"/>
          </a:p>
        </p:txBody>
      </p:sp>
    </p:spTree>
    <p:extLst>
      <p:ext uri="{BB962C8B-B14F-4D97-AF65-F5344CB8AC3E}">
        <p14:creationId xmlns:p14="http://schemas.microsoft.com/office/powerpoint/2010/main" val="13963314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mtClean="0"/>
              <a:t>TO SAY:</a:t>
            </a:r>
          </a:p>
          <a:p>
            <a:pPr eaLnBrk="1" hangingPunct="1">
              <a:spcBef>
                <a:spcPct val="0"/>
              </a:spcBef>
            </a:pPr>
            <a:r>
              <a:rPr lang="en-US" smtClean="0"/>
              <a:t>As you can see, this EVERFRESH TECHNOLOGY  is very exclusive, and depend on 3 important thing, both combined:</a:t>
            </a:r>
          </a:p>
          <a:p>
            <a:pPr eaLnBrk="1" hangingPunct="1">
              <a:spcBef>
                <a:spcPct val="0"/>
              </a:spcBef>
            </a:pPr>
            <a:r>
              <a:rPr lang="en-US" smtClean="0"/>
              <a:t>A brush + a bottle + a formula.</a:t>
            </a:r>
            <a:r>
              <a:rPr lang="en-US" b="1" u="sng" smtClean="0">
                <a:solidFill>
                  <a:schemeClr val="bg1"/>
                </a:solidFill>
                <a:latin typeface="Century Gothic" pitchFamily="34" charset="0"/>
              </a:rPr>
              <a:t> UNIQUE BRUSH/BOTTLE/FORMULA TRIO</a:t>
            </a:r>
            <a:endParaRPr lang="en-US" smtClean="0"/>
          </a:p>
          <a:p>
            <a:pPr eaLnBrk="1" hangingPunct="1">
              <a:spcBef>
                <a:spcPct val="0"/>
              </a:spcBef>
            </a:pPr>
            <a:r>
              <a:rPr lang="en-US" smtClean="0"/>
              <a:t>Lets see its particularities in details.</a:t>
            </a:r>
            <a:endParaRPr lang="en-US"/>
          </a:p>
        </p:txBody>
      </p:sp>
      <p:sp>
        <p:nvSpPr>
          <p:cNvPr id="5734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55247D2C-E212-4EE3-8613-6AF07338F941}" type="slidenum">
              <a:rPr lang="fr-FR" smtClean="0"/>
              <a:pPr eaLnBrk="1" hangingPunct="1"/>
              <a:t>29</a:t>
            </a:fld>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baseline="0" dirty="0" smtClean="0">
              <a:sym typeface="Wingdings" pitchFamily="2" charset="2"/>
            </a:endParaRPr>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3</a:t>
            </a:fld>
            <a:endParaRPr lang="fr-F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TO SAY:</a:t>
            </a:r>
          </a:p>
          <a:p>
            <a:pPr eaLnBrk="1" hangingPunct="1">
              <a:spcBef>
                <a:spcPct val="0"/>
              </a:spcBef>
            </a:pPr>
            <a:r>
              <a:rPr lang="en-US" dirty="0" smtClean="0"/>
              <a:t>Lets focus</a:t>
            </a:r>
            <a:r>
              <a:rPr lang="en-US" baseline="0" dirty="0" smtClean="0"/>
              <a:t> </a:t>
            </a:r>
            <a:r>
              <a:rPr lang="en-US" dirty="0" smtClean="0"/>
              <a:t>on the bottle.</a:t>
            </a:r>
          </a:p>
          <a:p>
            <a:pPr eaLnBrk="1" hangingPunct="1">
              <a:spcBef>
                <a:spcPct val="0"/>
              </a:spcBef>
            </a:pPr>
            <a:r>
              <a:rPr lang="en-US" dirty="0" smtClean="0"/>
              <a:t>Yes, it is straight like the normal once!!!</a:t>
            </a:r>
          </a:p>
          <a:p>
            <a:pPr eaLnBrk="1" hangingPunct="1">
              <a:spcBef>
                <a:spcPct val="0"/>
              </a:spcBef>
            </a:pPr>
            <a:r>
              <a:rPr lang="en-US" dirty="0" smtClean="0"/>
              <a:t>But, </a:t>
            </a:r>
            <a:r>
              <a:rPr lang="en-US" dirty="0"/>
              <a:t>t</a:t>
            </a:r>
            <a:r>
              <a:rPr lang="en-US" dirty="0" smtClean="0"/>
              <a:t>hanks to its specific shape inside, the combination of the action of the brush into the formula will avoid creating the kind of  « chimney » inside the bottle, as it  usually appears with normal mascaras.</a:t>
            </a:r>
          </a:p>
          <a:p>
            <a:pPr eaLnBrk="1" hangingPunct="1">
              <a:spcBef>
                <a:spcPct val="0"/>
              </a:spcBef>
            </a:pPr>
            <a:r>
              <a:rPr lang="en-US" dirty="0" smtClean="0"/>
              <a:t>This system allows to preserve the gliding of the formula.</a:t>
            </a:r>
            <a:endParaRPr lang="en-US" dirty="0"/>
          </a:p>
        </p:txBody>
      </p:sp>
      <p:sp>
        <p:nvSpPr>
          <p:cNvPr id="5734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55247D2C-E212-4EE3-8613-6AF07338F941}" type="slidenum">
              <a:rPr lang="fr-FR" smtClean="0"/>
              <a:pPr eaLnBrk="1" hangingPunct="1"/>
              <a:t>30</a:t>
            </a:fld>
            <a:endParaRPr lang="fr-FR"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eaLnBrk="1" hangingPunct="1">
              <a:spcBef>
                <a:spcPct val="0"/>
              </a:spcBef>
              <a:defRPr/>
            </a:pPr>
            <a:r>
              <a:rPr lang="en-US" sz="1200" b="1" dirty="0" smtClean="0">
                <a:latin typeface="Century Gothic" pitchFamily="34" charset="0"/>
              </a:rPr>
              <a:t>TO  SAY:</a:t>
            </a:r>
          </a:p>
          <a:p>
            <a:pPr eaLnBrk="1" hangingPunct="1">
              <a:spcBef>
                <a:spcPct val="0"/>
              </a:spcBef>
              <a:defRPr/>
            </a:pPr>
            <a:endParaRPr lang="en-US" sz="1200" b="1" dirty="0" smtClean="0">
              <a:latin typeface="Century Gothic" pitchFamily="34" charset="0"/>
            </a:endParaRPr>
          </a:p>
          <a:p>
            <a:pPr eaLnBrk="1" hangingPunct="1">
              <a:spcBef>
                <a:spcPct val="0"/>
              </a:spcBef>
              <a:defRPr/>
            </a:pPr>
            <a:r>
              <a:rPr lang="en-US" sz="1200" b="1" dirty="0" smtClean="0">
                <a:latin typeface="Century Gothic" pitchFamily="34" charset="0"/>
              </a:rPr>
              <a:t>2)EXCLUSIVE ELASTOMER BRUSH SHAPED IN A COROLLA PATTERN</a:t>
            </a:r>
          </a:p>
          <a:p>
            <a:pPr eaLnBrk="1" hangingPunct="1">
              <a:spcBef>
                <a:spcPct val="0"/>
              </a:spcBef>
              <a:defRPr/>
            </a:pPr>
            <a:r>
              <a:rPr lang="en-US" sz="1200" dirty="0" smtClean="0">
                <a:latin typeface="Century Gothic" pitchFamily="34" charset="0"/>
              </a:rPr>
              <a:t>As you can see, this patented brush is very </a:t>
            </a:r>
            <a:r>
              <a:rPr lang="en-US" sz="1200" b="1" dirty="0" smtClean="0">
                <a:latin typeface="Century Gothic" pitchFamily="34" charset="0"/>
              </a:rPr>
              <a:t>important to help to blend constantly the formula into the specific bottle shape</a:t>
            </a:r>
            <a:r>
              <a:rPr lang="en-US" sz="1200" dirty="0" smtClean="0">
                <a:latin typeface="Century Gothic" pitchFamily="34" charset="0"/>
              </a:rPr>
              <a:t>, (and it is one of the particularities of this technology).</a:t>
            </a:r>
          </a:p>
          <a:p>
            <a:pPr eaLnBrk="1" hangingPunct="1">
              <a:spcBef>
                <a:spcPct val="0"/>
              </a:spcBef>
              <a:defRPr/>
            </a:pPr>
            <a:r>
              <a:rPr lang="en-US" sz="1200" dirty="0" smtClean="0">
                <a:latin typeface="Century Gothic" pitchFamily="34" charset="0"/>
              </a:rPr>
              <a:t>But let’s see </a:t>
            </a:r>
            <a:r>
              <a:rPr lang="en-US" sz="1200" b="1" dirty="0" smtClean="0">
                <a:latin typeface="Century Gothic" pitchFamily="34" charset="0"/>
              </a:rPr>
              <a:t>also how this brush acts on the lashes</a:t>
            </a:r>
            <a:r>
              <a:rPr lang="en-US" sz="1200" dirty="0" smtClean="0">
                <a:latin typeface="Century Gothic" pitchFamily="34" charset="0"/>
              </a:rPr>
              <a:t>, and how it provides this amazing make-up result: </a:t>
            </a:r>
            <a:r>
              <a:rPr lang="en-US" sz="1200" b="1" dirty="0" smtClean="0">
                <a:latin typeface="Century Gothic" pitchFamily="34" charset="0"/>
              </a:rPr>
              <a:t>Volume, length and curves.</a:t>
            </a:r>
          </a:p>
          <a:p>
            <a:pPr eaLnBrk="1" hangingPunct="1">
              <a:spcBef>
                <a:spcPct val="0"/>
              </a:spcBef>
              <a:defRPr/>
            </a:pPr>
            <a:r>
              <a:rPr lang="en-US" sz="1200" dirty="0" smtClean="0">
                <a:latin typeface="Century Gothic" pitchFamily="34" charset="0"/>
              </a:rPr>
              <a:t>When you understand how it works, it sounds very easy to apply:</a:t>
            </a:r>
          </a:p>
          <a:p>
            <a:pPr eaLnBrk="1" hangingPunct="1">
              <a:spcBef>
                <a:spcPct val="0"/>
              </a:spcBef>
              <a:defRPr/>
            </a:pPr>
            <a:r>
              <a:rPr lang="en-US" sz="1200" dirty="0" smtClean="0">
                <a:latin typeface="Century Gothic" pitchFamily="34" charset="0"/>
              </a:rPr>
              <a:t>The </a:t>
            </a:r>
            <a:r>
              <a:rPr lang="en-US" sz="1200" b="1" dirty="0" smtClean="0">
                <a:latin typeface="Century Gothic" pitchFamily="34" charset="0"/>
              </a:rPr>
              <a:t>thin brush end</a:t>
            </a:r>
            <a:r>
              <a:rPr lang="en-US" sz="1200" dirty="0" smtClean="0">
                <a:latin typeface="Century Gothic" pitchFamily="34" charset="0"/>
              </a:rPr>
              <a:t>, helps you to </a:t>
            </a:r>
            <a:r>
              <a:rPr lang="en-US" sz="1200" b="1" dirty="0" smtClean="0">
                <a:latin typeface="Century Gothic" pitchFamily="34" charset="0"/>
              </a:rPr>
              <a:t>reach </a:t>
            </a:r>
            <a:r>
              <a:rPr lang="en-US" sz="1200" dirty="0" smtClean="0">
                <a:latin typeface="Century Gothic" pitchFamily="34" charset="0"/>
              </a:rPr>
              <a:t>from the beginning </a:t>
            </a:r>
            <a:r>
              <a:rPr lang="en-US" sz="1200" b="1" dirty="0" smtClean="0">
                <a:latin typeface="Century Gothic" pitchFamily="34" charset="0"/>
              </a:rPr>
              <a:t>each very short </a:t>
            </a:r>
            <a:r>
              <a:rPr lang="en-US" sz="1200" b="1" dirty="0" err="1" smtClean="0">
                <a:latin typeface="Century Gothic" pitchFamily="34" charset="0"/>
              </a:rPr>
              <a:t>lashe</a:t>
            </a:r>
            <a:r>
              <a:rPr lang="en-US" sz="1200" b="1" dirty="0" smtClean="0">
                <a:latin typeface="Century Gothic" pitchFamily="34" charset="0"/>
              </a:rPr>
              <a:t> </a:t>
            </a:r>
            <a:r>
              <a:rPr lang="en-US" sz="1200" dirty="0" smtClean="0">
                <a:latin typeface="Century Gothic" pitchFamily="34" charset="0"/>
              </a:rPr>
              <a:t>in the inner and outer corner, but also </a:t>
            </a:r>
            <a:r>
              <a:rPr lang="en-US" sz="1200" b="1" dirty="0" smtClean="0">
                <a:latin typeface="Century Gothic" pitchFamily="34" charset="0"/>
              </a:rPr>
              <a:t>deposit a lot of charge immediately</a:t>
            </a:r>
            <a:r>
              <a:rPr lang="en-US" sz="1200" dirty="0" smtClean="0">
                <a:latin typeface="Century Gothic" pitchFamily="34" charset="0"/>
              </a:rPr>
              <a:t>  bringing volume on them, it sets them in a curve for a glamorous effect at the right place.</a:t>
            </a:r>
          </a:p>
          <a:p>
            <a:pPr eaLnBrk="1" hangingPunct="1">
              <a:spcBef>
                <a:spcPct val="0"/>
              </a:spcBef>
              <a:defRPr/>
            </a:pPr>
            <a:r>
              <a:rPr lang="en-US" sz="1200" dirty="0" smtClean="0">
                <a:latin typeface="Century Gothic" pitchFamily="34" charset="0"/>
              </a:rPr>
              <a:t>Then, the </a:t>
            </a:r>
            <a:r>
              <a:rPr lang="en-US" sz="1200" b="1" dirty="0" smtClean="0">
                <a:latin typeface="Century Gothic" pitchFamily="34" charset="0"/>
              </a:rPr>
              <a:t>rounded shaped base  coats </a:t>
            </a:r>
            <a:r>
              <a:rPr lang="en-US" sz="1200" dirty="0" smtClean="0">
                <a:latin typeface="Century Gothic" pitchFamily="34" charset="0"/>
              </a:rPr>
              <a:t>generously and </a:t>
            </a:r>
            <a:r>
              <a:rPr lang="en-US" sz="1200" b="1" dirty="0" smtClean="0">
                <a:latin typeface="Century Gothic" pitchFamily="34" charset="0"/>
              </a:rPr>
              <a:t>separates</a:t>
            </a:r>
            <a:r>
              <a:rPr lang="en-US" sz="1200" dirty="0" smtClean="0">
                <a:latin typeface="Century Gothic" pitchFamily="34" charset="0"/>
              </a:rPr>
              <a:t> at the same time the </a:t>
            </a:r>
            <a:r>
              <a:rPr lang="en-US" sz="1200" b="1" dirty="0" smtClean="0">
                <a:latin typeface="Century Gothic" pitchFamily="34" charset="0"/>
              </a:rPr>
              <a:t>full fringe lashes </a:t>
            </a:r>
            <a:r>
              <a:rPr lang="en-US" sz="1200" dirty="0" smtClean="0">
                <a:latin typeface="Century Gothic" pitchFamily="34" charset="0"/>
              </a:rPr>
              <a:t>to sculpt the length into </a:t>
            </a:r>
            <a:r>
              <a:rPr lang="en-US" sz="1200" b="1" dirty="0" smtClean="0">
                <a:latin typeface="Century Gothic" pitchFamily="34" charset="0"/>
              </a:rPr>
              <a:t>sophisticated and graphic </a:t>
            </a:r>
            <a:r>
              <a:rPr lang="en-US" sz="1200" dirty="0" smtClean="0">
                <a:latin typeface="Century Gothic" pitchFamily="34" charset="0"/>
              </a:rPr>
              <a:t>result.</a:t>
            </a:r>
          </a:p>
          <a:p>
            <a:pPr eaLnBrk="1" hangingPunct="1">
              <a:spcBef>
                <a:spcPct val="0"/>
              </a:spcBef>
              <a:defRPr/>
            </a:pPr>
            <a:r>
              <a:rPr lang="en-US" sz="1200" dirty="0" smtClean="0">
                <a:latin typeface="Century Gothic" pitchFamily="34" charset="0"/>
              </a:rPr>
              <a:t>Finally, </a:t>
            </a:r>
            <a:r>
              <a:rPr lang="en-US" sz="1200" b="1" dirty="0" smtClean="0">
                <a:latin typeface="Century Gothic" pitchFamily="34" charset="0"/>
              </a:rPr>
              <a:t>bristles in a corolla pattern </a:t>
            </a:r>
            <a:r>
              <a:rPr lang="en-US" sz="1200" dirty="0" smtClean="0">
                <a:latin typeface="Century Gothic" pitchFamily="34" charset="0"/>
              </a:rPr>
              <a:t>immediately </a:t>
            </a:r>
            <a:r>
              <a:rPr lang="en-US" sz="1200" b="1" dirty="0" smtClean="0">
                <a:latin typeface="Century Gothic" pitchFamily="34" charset="0"/>
              </a:rPr>
              <a:t>deploy </a:t>
            </a:r>
            <a:r>
              <a:rPr lang="en-US" sz="1200" dirty="0" smtClean="0">
                <a:latin typeface="Century Gothic" pitchFamily="34" charset="0"/>
              </a:rPr>
              <a:t>the full fringe of lashes for a very elegant </a:t>
            </a:r>
            <a:r>
              <a:rPr lang="en-US" sz="1200" b="1" dirty="0" smtClean="0">
                <a:latin typeface="Century Gothic" pitchFamily="34" charset="0"/>
              </a:rPr>
              <a:t>fanning effect</a:t>
            </a:r>
            <a:r>
              <a:rPr lang="en-US" sz="1200" dirty="0" smtClean="0">
                <a:latin typeface="Century Gothic" pitchFamily="34" charset="0"/>
              </a:rPr>
              <a:t>.</a:t>
            </a:r>
            <a:endParaRPr lang="en-US" sz="1200" b="1" dirty="0" smtClean="0">
              <a:latin typeface="Century Gothic" pitchFamily="34" charset="0"/>
            </a:endParaRPr>
          </a:p>
          <a:p>
            <a:endParaRPr lang="en-US"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31</a:t>
            </a:fld>
            <a:endParaRPr lang="fr-FR"/>
          </a:p>
        </p:txBody>
      </p:sp>
    </p:spTree>
    <p:extLst>
      <p:ext uri="{BB962C8B-B14F-4D97-AF65-F5344CB8AC3E}">
        <p14:creationId xmlns:p14="http://schemas.microsoft.com/office/powerpoint/2010/main" val="10781604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TO SAY:</a:t>
            </a:r>
          </a:p>
          <a:p>
            <a:pPr eaLnBrk="1" hangingPunct="1">
              <a:spcBef>
                <a:spcPct val="0"/>
              </a:spcBef>
            </a:pPr>
            <a:r>
              <a:rPr lang="en-US" dirty="0" smtClean="0"/>
              <a:t>And then, the formula:</a:t>
            </a:r>
          </a:p>
          <a:p>
            <a:pPr eaLnBrk="1" hangingPunct="1">
              <a:spcBef>
                <a:spcPct val="0"/>
              </a:spcBef>
              <a:defRPr/>
            </a:pPr>
            <a:endParaRPr lang="en-US" sz="1200" b="0" dirty="0" smtClean="0">
              <a:latin typeface="+mn-lt"/>
            </a:endParaRPr>
          </a:p>
          <a:p>
            <a:pPr eaLnBrk="1" hangingPunct="1">
              <a:spcBef>
                <a:spcPct val="0"/>
              </a:spcBef>
              <a:defRPr/>
            </a:pPr>
            <a:r>
              <a:rPr lang="en-US" sz="1200" b="1" dirty="0" smtClean="0">
                <a:latin typeface="Century Gothic" pitchFamily="34" charset="0"/>
              </a:rPr>
              <a:t>3) THE SMOOTH FORMULA:</a:t>
            </a:r>
          </a:p>
          <a:p>
            <a:pPr eaLnBrk="1" hangingPunct="1">
              <a:spcBef>
                <a:spcPct val="0"/>
              </a:spcBef>
              <a:defRPr/>
            </a:pPr>
            <a:r>
              <a:rPr lang="en-US" sz="1200" b="1" dirty="0" smtClean="0">
                <a:latin typeface="Century Gothic" pitchFamily="34" charset="0"/>
              </a:rPr>
              <a:t>CARE INGREDIENTS</a:t>
            </a:r>
          </a:p>
          <a:p>
            <a:pPr eaLnBrk="1" hangingPunct="1">
              <a:spcBef>
                <a:spcPct val="0"/>
              </a:spcBef>
              <a:buFont typeface="Wingdings" pitchFamily="2" charset="2"/>
              <a:buChar char="Ø"/>
              <a:defRPr/>
            </a:pPr>
            <a:r>
              <a:rPr lang="en-US" sz="1200" b="1" dirty="0" smtClean="0">
                <a:latin typeface="Century Gothic" pitchFamily="34" charset="0"/>
              </a:rPr>
              <a:t>Jojoba &amp; palm oils </a:t>
            </a:r>
            <a:r>
              <a:rPr lang="en-US" sz="1200" dirty="0" smtClean="0">
                <a:latin typeface="Century Gothic" pitchFamily="34" charset="0"/>
              </a:rPr>
              <a:t>condition and </a:t>
            </a:r>
            <a:r>
              <a:rPr lang="en-US" sz="1200" b="1" dirty="0" smtClean="0">
                <a:latin typeface="Century Gothic" pitchFamily="34" charset="0"/>
              </a:rPr>
              <a:t>nourish</a:t>
            </a:r>
            <a:r>
              <a:rPr lang="en-US" sz="1200" dirty="0" smtClean="0">
                <a:latin typeface="Century Gothic" pitchFamily="34" charset="0"/>
              </a:rPr>
              <a:t> the lashes to keep them supple.</a:t>
            </a:r>
          </a:p>
          <a:p>
            <a:pPr eaLnBrk="1" hangingPunct="1">
              <a:spcBef>
                <a:spcPct val="0"/>
              </a:spcBef>
              <a:buFont typeface="Wingdings" pitchFamily="2" charset="2"/>
              <a:buChar char="Ø"/>
              <a:defRPr/>
            </a:pPr>
            <a:r>
              <a:rPr lang="en-US" sz="1200" dirty="0" smtClean="0">
                <a:latin typeface="Century Gothic" pitchFamily="34" charset="0"/>
              </a:rPr>
              <a:t>The “</a:t>
            </a:r>
            <a:r>
              <a:rPr lang="en-US" sz="1200" b="1" dirty="0" smtClean="0">
                <a:latin typeface="Century Gothic" pitchFamily="34" charset="0"/>
              </a:rPr>
              <a:t>smoothing gel</a:t>
            </a:r>
            <a:r>
              <a:rPr lang="en-US" sz="1200" dirty="0" smtClean="0">
                <a:latin typeface="Century Gothic" pitchFamily="34" charset="0"/>
              </a:rPr>
              <a:t>” helps </a:t>
            </a:r>
            <a:r>
              <a:rPr lang="en-US" sz="1200" b="1" dirty="0" smtClean="0">
                <a:latin typeface="Century Gothic" pitchFamily="34" charset="0"/>
              </a:rPr>
              <a:t>smooth</a:t>
            </a:r>
            <a:r>
              <a:rPr lang="en-US" sz="1200" dirty="0" smtClean="0">
                <a:latin typeface="Century Gothic" pitchFamily="34" charset="0"/>
              </a:rPr>
              <a:t> damaged lash scales.</a:t>
            </a:r>
          </a:p>
          <a:p>
            <a:pPr eaLnBrk="1" hangingPunct="1">
              <a:spcBef>
                <a:spcPct val="0"/>
              </a:spcBef>
              <a:buFont typeface="Wingdings" pitchFamily="2" charset="2"/>
              <a:buChar char="Ø"/>
              <a:defRPr/>
            </a:pPr>
            <a:r>
              <a:rPr lang="en-US" sz="1200" b="1" dirty="0" smtClean="0">
                <a:latin typeface="Century Gothic" pitchFamily="34" charset="0"/>
              </a:rPr>
              <a:t>Pro-vitamin B5 repairs and protects </a:t>
            </a:r>
            <a:r>
              <a:rPr lang="en-US" sz="1200" dirty="0" smtClean="0">
                <a:latin typeface="Century Gothic" pitchFamily="34" charset="0"/>
              </a:rPr>
              <a:t>the lashes to make them stronger.</a:t>
            </a:r>
          </a:p>
          <a:p>
            <a:pPr eaLnBrk="1" hangingPunct="1">
              <a:spcBef>
                <a:spcPct val="0"/>
              </a:spcBef>
              <a:defRPr/>
            </a:pPr>
            <a:r>
              <a:rPr lang="en-US" sz="1200" b="1" dirty="0" smtClean="0">
                <a:latin typeface="Century Gothic" pitchFamily="34" charset="0"/>
              </a:rPr>
              <a:t>OTHER INGREDIENTS</a:t>
            </a:r>
            <a:endParaRPr lang="en-US" sz="1200" dirty="0" smtClean="0">
              <a:latin typeface="Century Gothic" pitchFamily="34" charset="0"/>
            </a:endParaRPr>
          </a:p>
          <a:p>
            <a:pPr marL="171450" indent="-171450" eaLnBrk="1" hangingPunct="1">
              <a:spcBef>
                <a:spcPct val="0"/>
              </a:spcBef>
              <a:buFont typeface="Wingdings" pitchFamily="2" charset="2"/>
              <a:buChar char="Ø"/>
              <a:defRPr/>
            </a:pPr>
            <a:r>
              <a:rPr lang="en-US" sz="1200" b="1" dirty="0" smtClean="0">
                <a:latin typeface="Century Gothic" pitchFamily="34" charset="0"/>
              </a:rPr>
              <a:t>Resistant curl</a:t>
            </a:r>
            <a:r>
              <a:rPr lang="en-US" sz="1200" dirty="0" smtClean="0">
                <a:latin typeface="Century Gothic" pitchFamily="34" charset="0"/>
              </a:rPr>
              <a:t> is formed and </a:t>
            </a:r>
            <a:r>
              <a:rPr lang="en-US" sz="1200" b="1" dirty="0" smtClean="0">
                <a:latin typeface="Century Gothic" pitchFamily="34" charset="0"/>
              </a:rPr>
              <a:t>fixed</a:t>
            </a:r>
            <a:r>
              <a:rPr lang="en-US" sz="1200" dirty="0" smtClean="0">
                <a:latin typeface="Century Gothic" pitchFamily="34" charset="0"/>
              </a:rPr>
              <a:t> thanks to the hardness of the </a:t>
            </a:r>
            <a:r>
              <a:rPr lang="en-US" sz="1200" b="1" dirty="0" smtClean="0">
                <a:latin typeface="Century Gothic" pitchFamily="34" charset="0"/>
              </a:rPr>
              <a:t>Carnauba wax</a:t>
            </a:r>
            <a:r>
              <a:rPr lang="en-US" sz="1200" dirty="0" smtClean="0">
                <a:latin typeface="Century Gothic" pitchFamily="34" charset="0"/>
              </a:rPr>
              <a:t>.</a:t>
            </a:r>
          </a:p>
          <a:p>
            <a:pPr eaLnBrk="1" hangingPunct="1">
              <a:spcBef>
                <a:spcPct val="0"/>
              </a:spcBef>
            </a:pPr>
            <a:endParaRPr lang="en-US" dirty="0" smtClean="0"/>
          </a:p>
        </p:txBody>
      </p:sp>
      <p:sp>
        <p:nvSpPr>
          <p:cNvPr id="5734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55247D2C-E212-4EE3-8613-6AF07338F941}" type="slidenum">
              <a:rPr lang="fr-FR" smtClean="0"/>
              <a:pPr eaLnBrk="1" hangingPunct="1"/>
              <a:t>32</a:t>
            </a:fld>
            <a:endParaRPr 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500" b="1" dirty="0" smtClean="0">
                <a:latin typeface="Century Gothic" pitchFamily="34" charset="0"/>
              </a:rPr>
              <a:t>To say:</a:t>
            </a:r>
          </a:p>
          <a:p>
            <a:pPr eaLnBrk="1" hangingPunct="1">
              <a:spcBef>
                <a:spcPct val="0"/>
              </a:spcBef>
            </a:pPr>
            <a:r>
              <a:rPr lang="en-US" sz="1500" b="1" dirty="0" smtClean="0">
                <a:latin typeface="Century Gothic" pitchFamily="34" charset="0"/>
              </a:rPr>
              <a:t>Lets see the EXCEPTIONAL MAKE-UP RESULTS</a:t>
            </a:r>
          </a:p>
          <a:p>
            <a:pPr eaLnBrk="1" hangingPunct="1">
              <a:spcBef>
                <a:spcPct val="0"/>
              </a:spcBef>
            </a:pPr>
            <a:endParaRPr lang="en-US" sz="900" b="1" dirty="0" smtClean="0">
              <a:latin typeface="Century Gothic" pitchFamily="34" charset="0"/>
            </a:endParaRPr>
          </a:p>
          <a:p>
            <a:pPr eaLnBrk="1" hangingPunct="1">
              <a:spcBef>
                <a:spcPct val="0"/>
              </a:spcBef>
              <a:buFont typeface="Wingdings" pitchFamily="2" charset="2"/>
              <a:buChar char="Ø"/>
            </a:pPr>
            <a:r>
              <a:rPr lang="en-US" b="1" dirty="0" smtClean="0">
                <a:latin typeface="Century Gothic" pitchFamily="34" charset="0"/>
              </a:rPr>
              <a:t>DEPLOYED VOLUME LIKE A FAN: </a:t>
            </a:r>
            <a:r>
              <a:rPr lang="en-US" dirty="0" smtClean="0">
                <a:latin typeface="Century Gothic" pitchFamily="34" charset="0"/>
              </a:rPr>
              <a:t>thanks to the right balance between hard wax and soft waxes, volume deposit is </a:t>
            </a:r>
            <a:r>
              <a:rPr lang="en-US" b="1" dirty="0" smtClean="0">
                <a:latin typeface="Century Gothic" pitchFamily="34" charset="0"/>
              </a:rPr>
              <a:t>immediate</a:t>
            </a:r>
            <a:r>
              <a:rPr lang="en-US" dirty="0" smtClean="0">
                <a:latin typeface="Century Gothic" pitchFamily="34" charset="0"/>
              </a:rPr>
              <a:t> and </a:t>
            </a:r>
            <a:r>
              <a:rPr lang="en-US" b="1" dirty="0" smtClean="0">
                <a:latin typeface="Century Gothic" pitchFamily="34" charset="0"/>
              </a:rPr>
              <a:t>spread regularly on the whole lash fringe </a:t>
            </a:r>
            <a:r>
              <a:rPr lang="en-US" dirty="0" smtClean="0">
                <a:latin typeface="Century Gothic" pitchFamily="34" charset="0"/>
              </a:rPr>
              <a:t>at the same time.</a:t>
            </a:r>
          </a:p>
          <a:p>
            <a:pPr eaLnBrk="1" hangingPunct="1">
              <a:spcBef>
                <a:spcPct val="0"/>
              </a:spcBef>
              <a:buFont typeface="Wingdings" pitchFamily="2" charset="2"/>
              <a:buNone/>
            </a:pPr>
            <a:endParaRPr lang="en-US" sz="900" dirty="0" smtClean="0">
              <a:latin typeface="Century Gothic" pitchFamily="34" charset="0"/>
            </a:endParaRPr>
          </a:p>
          <a:p>
            <a:pPr eaLnBrk="1" hangingPunct="1">
              <a:spcBef>
                <a:spcPct val="0"/>
              </a:spcBef>
              <a:buFont typeface="Wingdings" pitchFamily="2" charset="2"/>
              <a:buChar char="Ø"/>
            </a:pPr>
            <a:r>
              <a:rPr lang="en-US" b="1" dirty="0" smtClean="0">
                <a:latin typeface="Century Gothic" pitchFamily="34" charset="0"/>
              </a:rPr>
              <a:t>SUMPTUOUS CURVES </a:t>
            </a:r>
            <a:r>
              <a:rPr lang="en-US" dirty="0" smtClean="0">
                <a:latin typeface="Century Gothic" pitchFamily="34" charset="0"/>
              </a:rPr>
              <a:t>is </a:t>
            </a:r>
            <a:r>
              <a:rPr lang="en-US" b="1" dirty="0" smtClean="0">
                <a:latin typeface="Century Gothic" pitchFamily="34" charset="0"/>
              </a:rPr>
              <a:t>formed and fixed </a:t>
            </a:r>
            <a:r>
              <a:rPr lang="en-US" dirty="0" smtClean="0">
                <a:latin typeface="Century Gothic" pitchFamily="34" charset="0"/>
              </a:rPr>
              <a:t>thanks to the hardness of the </a:t>
            </a:r>
            <a:r>
              <a:rPr lang="en-US" b="1" dirty="0" smtClean="0">
                <a:latin typeface="Century Gothic" pitchFamily="34" charset="0"/>
              </a:rPr>
              <a:t>Carnauba wax</a:t>
            </a:r>
            <a:r>
              <a:rPr lang="en-US" dirty="0" smtClean="0">
                <a:latin typeface="Century Gothic" pitchFamily="34" charset="0"/>
              </a:rPr>
              <a:t>.</a:t>
            </a:r>
          </a:p>
          <a:p>
            <a:pPr eaLnBrk="1" hangingPunct="1">
              <a:spcBef>
                <a:spcPct val="0"/>
              </a:spcBef>
              <a:buFont typeface="Wingdings" pitchFamily="2" charset="2"/>
              <a:buNone/>
            </a:pPr>
            <a:endParaRPr lang="en-US" sz="900" dirty="0" smtClean="0">
              <a:latin typeface="Century Gothic" pitchFamily="34" charset="0"/>
            </a:endParaRPr>
          </a:p>
          <a:p>
            <a:pPr eaLnBrk="1" hangingPunct="1">
              <a:spcBef>
                <a:spcPct val="0"/>
              </a:spcBef>
              <a:buFont typeface="Wingdings" pitchFamily="2" charset="2"/>
              <a:buChar char="Ø"/>
            </a:pPr>
            <a:r>
              <a:rPr lang="en-US" b="1" dirty="0" smtClean="0">
                <a:latin typeface="Century Gothic" pitchFamily="34" charset="0"/>
              </a:rPr>
              <a:t>GRAPHIC LENGTH</a:t>
            </a:r>
            <a:r>
              <a:rPr lang="en-US" dirty="0" smtClean="0">
                <a:latin typeface="Century Gothic" pitchFamily="34" charset="0"/>
              </a:rPr>
              <a:t>: </a:t>
            </a:r>
            <a:r>
              <a:rPr lang="en-US" b="1" dirty="0" smtClean="0">
                <a:latin typeface="Century Gothic" pitchFamily="34" charset="0"/>
              </a:rPr>
              <a:t>fixed curl </a:t>
            </a:r>
            <a:r>
              <a:rPr lang="en-US" dirty="0" smtClean="0">
                <a:latin typeface="Century Gothic" pitchFamily="34" charset="0"/>
              </a:rPr>
              <a:t>associated with the regular </a:t>
            </a:r>
            <a:r>
              <a:rPr lang="en-US" b="1" dirty="0" smtClean="0">
                <a:latin typeface="Century Gothic" pitchFamily="34" charset="0"/>
              </a:rPr>
              <a:t>volume</a:t>
            </a:r>
            <a:r>
              <a:rPr lang="en-US" dirty="0" smtClean="0">
                <a:latin typeface="Century Gothic" pitchFamily="34" charset="0"/>
              </a:rPr>
              <a:t> &amp; thickness </a:t>
            </a:r>
            <a:r>
              <a:rPr lang="en-US" u="sng" dirty="0" smtClean="0">
                <a:latin typeface="Century Gothic" pitchFamily="34" charset="0"/>
              </a:rPr>
              <a:t>boosts the perception </a:t>
            </a:r>
            <a:r>
              <a:rPr lang="en-US" dirty="0" smtClean="0">
                <a:latin typeface="Century Gothic" pitchFamily="34" charset="0"/>
              </a:rPr>
              <a:t>of </a:t>
            </a:r>
            <a:r>
              <a:rPr lang="en-US" b="1" dirty="0" smtClean="0">
                <a:latin typeface="Century Gothic" pitchFamily="34" charset="0"/>
              </a:rPr>
              <a:t>lengthening effect</a:t>
            </a:r>
            <a:r>
              <a:rPr lang="en-US" dirty="0" smtClean="0">
                <a:latin typeface="Century Gothic" pitchFamily="34" charset="0"/>
              </a:rPr>
              <a:t>.</a:t>
            </a:r>
          </a:p>
          <a:p>
            <a:pPr eaLnBrk="1" hangingPunct="1">
              <a:spcBef>
                <a:spcPct val="0"/>
              </a:spcBef>
            </a:pPr>
            <a:endParaRPr lang="en-US" dirty="0" smtClean="0"/>
          </a:p>
        </p:txBody>
      </p:sp>
      <p:sp>
        <p:nvSpPr>
          <p:cNvPr id="6042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26CF1681-F748-4026-8CA5-E0EE24DC1BDD}" type="slidenum">
              <a:rPr lang="fr-FR" smtClean="0"/>
              <a:pPr eaLnBrk="1" hangingPunct="1"/>
              <a:t>33</a:t>
            </a:fld>
            <a:endParaRPr lang="fr-FR"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dirty="0" smtClean="0"/>
          </a:p>
        </p:txBody>
      </p:sp>
      <p:sp>
        <p:nvSpPr>
          <p:cNvPr id="6042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26CF1681-F748-4026-8CA5-E0EE24DC1BDD}" type="slidenum">
              <a:rPr lang="fr-FR" smtClean="0"/>
              <a:pPr eaLnBrk="1" hangingPunct="1"/>
              <a:t>34</a:t>
            </a:fld>
            <a:endParaRPr lang="fr-FR"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dirty="0" smtClean="0"/>
          </a:p>
        </p:txBody>
      </p:sp>
      <p:sp>
        <p:nvSpPr>
          <p:cNvPr id="5530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EF137C97-38A1-43A4-BA3C-681D4B22D886}" type="slidenum">
              <a:rPr lang="fr-FR" smtClean="0"/>
              <a:pPr eaLnBrk="1" hangingPunct="1"/>
              <a:t>35</a:t>
            </a:fld>
            <a:endParaRPr lang="fr-FR"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smtClean="0"/>
              <a:t>UNPRECEDENT JEWEL-DESIGN:</a:t>
            </a:r>
          </a:p>
          <a:p>
            <a:endParaRPr lang="en-US" dirty="0" smtClean="0"/>
          </a:p>
          <a:p>
            <a:r>
              <a:rPr lang="en-US" dirty="0" smtClean="0"/>
              <a:t>A technical exploit allowed to make this pack design as a real jewel</a:t>
            </a:r>
            <a:r>
              <a:rPr lang="en-US" dirty="0"/>
              <a:t>.</a:t>
            </a:r>
            <a:endParaRPr lang="en-US" dirty="0" smtClean="0"/>
          </a:p>
          <a:p>
            <a:r>
              <a:rPr lang="en-US" dirty="0" smtClean="0"/>
              <a:t>Shaped like a drop, this mascara reminds of an inkwell you would use as a calligraphic tool to magnify your lashes.</a:t>
            </a:r>
          </a:p>
          <a:p>
            <a:r>
              <a:rPr lang="en-US" dirty="0" smtClean="0"/>
              <a:t>The golden ring and cap are in line with brand’s color codes and adds </a:t>
            </a:r>
            <a:r>
              <a:rPr lang="en-US" dirty="0" err="1" smtClean="0"/>
              <a:t>premiumness</a:t>
            </a:r>
            <a:r>
              <a:rPr lang="en-US" dirty="0" smtClean="0"/>
              <a:t> to the product.</a:t>
            </a:r>
            <a:endParaRPr lang="en-US"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36</a:t>
            </a:fld>
            <a:endParaRPr lang="fr-FR"/>
          </a:p>
        </p:txBody>
      </p:sp>
    </p:spTree>
    <p:extLst>
      <p:ext uri="{BB962C8B-B14F-4D97-AF65-F5344CB8AC3E}">
        <p14:creationId xmlns:p14="http://schemas.microsoft.com/office/powerpoint/2010/main" val="514131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eaLnBrk="1" hangingPunct="1"/>
            <a:r>
              <a:rPr lang="fr-FR" sz="700" dirty="0" err="1"/>
              <a:t>We</a:t>
            </a:r>
            <a:r>
              <a:rPr lang="fr-FR" sz="700" dirty="0"/>
              <a:t> </a:t>
            </a:r>
            <a:r>
              <a:rPr lang="fr-FR" sz="700" dirty="0" err="1"/>
              <a:t>got</a:t>
            </a:r>
            <a:r>
              <a:rPr lang="fr-FR" sz="700" dirty="0"/>
              <a:t> </a:t>
            </a:r>
            <a:r>
              <a:rPr lang="fr-FR" sz="700" dirty="0" err="1"/>
              <a:t>exceptional</a:t>
            </a:r>
            <a:r>
              <a:rPr lang="fr-FR" sz="700" dirty="0"/>
              <a:t> </a:t>
            </a:r>
            <a:r>
              <a:rPr lang="fr-FR" sz="700" dirty="0" err="1"/>
              <a:t>results</a:t>
            </a:r>
            <a:r>
              <a:rPr lang="fr-FR" sz="700" dirty="0"/>
              <a:t> </a:t>
            </a:r>
            <a:r>
              <a:rPr lang="fr-FR" sz="700" dirty="0" err="1"/>
              <a:t>from</a:t>
            </a:r>
            <a:r>
              <a:rPr lang="fr-FR" sz="700" dirty="0"/>
              <a:t> a Customer Use Test in </a:t>
            </a:r>
            <a:r>
              <a:rPr lang="fr-FR" sz="700" dirty="0" err="1"/>
              <a:t>Italy</a:t>
            </a:r>
            <a:r>
              <a:rPr lang="fr-FR" sz="700" dirty="0"/>
              <a:t> on </a:t>
            </a:r>
            <a:r>
              <a:rPr lang="fr-FR" sz="700" dirty="0" err="1"/>
              <a:t>this</a:t>
            </a:r>
            <a:r>
              <a:rPr lang="fr-FR" sz="700" dirty="0"/>
              <a:t> </a:t>
            </a:r>
            <a:r>
              <a:rPr lang="fr-FR" sz="700" dirty="0" err="1"/>
              <a:t>product</a:t>
            </a:r>
            <a:r>
              <a:rPr lang="fr-FR" sz="700" dirty="0"/>
              <a:t> - </a:t>
            </a:r>
            <a:r>
              <a:rPr lang="fr-FR" sz="700" dirty="0" err="1"/>
              <a:t>during</a:t>
            </a:r>
            <a:r>
              <a:rPr lang="fr-FR" sz="700" dirty="0"/>
              <a:t> 2 </a:t>
            </a:r>
            <a:r>
              <a:rPr lang="fr-FR" sz="700" dirty="0" err="1"/>
              <a:t>months</a:t>
            </a:r>
            <a:r>
              <a:rPr lang="fr-FR" sz="700" dirty="0"/>
              <a:t> and </a:t>
            </a:r>
            <a:r>
              <a:rPr lang="fr-FR" sz="700" dirty="0" err="1"/>
              <a:t>results</a:t>
            </a:r>
            <a:r>
              <a:rPr lang="fr-FR" sz="700" dirty="0"/>
              <a:t> </a:t>
            </a:r>
            <a:r>
              <a:rPr lang="fr-FR" sz="700" dirty="0" err="1"/>
              <a:t>were</a:t>
            </a:r>
            <a:r>
              <a:rPr lang="fr-FR" sz="700" dirty="0"/>
              <a:t> </a:t>
            </a:r>
            <a:r>
              <a:rPr lang="fr-FR" sz="700" dirty="0" err="1"/>
              <a:t>absolutely</a:t>
            </a:r>
            <a:r>
              <a:rPr lang="fr-FR" sz="700" dirty="0"/>
              <a:t> </a:t>
            </a:r>
            <a:r>
              <a:rPr lang="fr-FR" sz="700" dirty="0" err="1"/>
              <a:t>amazing</a:t>
            </a:r>
            <a:r>
              <a:rPr lang="fr-FR" sz="700" dirty="0"/>
              <a:t>. </a:t>
            </a:r>
            <a:r>
              <a:rPr lang="fr-FR" sz="700" i="1" dirty="0"/>
              <a:t>(140 </a:t>
            </a:r>
            <a:r>
              <a:rPr lang="fr-FR" sz="700" i="1" dirty="0" err="1"/>
              <a:t>women</a:t>
            </a:r>
            <a:r>
              <a:rPr lang="fr-FR" sz="700" i="1" dirty="0"/>
              <a:t> – 83 </a:t>
            </a:r>
            <a:r>
              <a:rPr lang="fr-FR" sz="700" i="1" dirty="0" err="1"/>
              <a:t>ech</a:t>
            </a:r>
            <a:r>
              <a:rPr lang="fr-FR" sz="700" i="1" dirty="0"/>
              <a:t> </a:t>
            </a:r>
            <a:r>
              <a:rPr lang="fr-FR" sz="700" i="1" dirty="0" err="1"/>
              <a:t>repr</a:t>
            </a:r>
            <a:r>
              <a:rPr lang="fr-FR" sz="700" i="1" dirty="0"/>
              <a:t>. </a:t>
            </a:r>
            <a:r>
              <a:rPr lang="fr-FR" sz="700" i="1" dirty="0" smtClean="0"/>
              <a:t>dont </a:t>
            </a:r>
            <a:r>
              <a:rPr lang="fr-FR" sz="700" i="1" dirty="0"/>
              <a:t>12 Ut HR + </a:t>
            </a:r>
            <a:r>
              <a:rPr lang="fr-FR" sz="700" i="1" dirty="0" err="1"/>
              <a:t>boost</a:t>
            </a:r>
            <a:r>
              <a:rPr lang="fr-FR" sz="700" i="1" dirty="0"/>
              <a:t> 57 Ut HR = 69 Ut HR au total)</a:t>
            </a:r>
          </a:p>
          <a:p>
            <a:pPr eaLnBrk="1" hangingPunct="1"/>
            <a:r>
              <a:rPr lang="fr-FR" sz="700" dirty="0" err="1"/>
              <a:t>We</a:t>
            </a:r>
            <a:r>
              <a:rPr lang="fr-FR" sz="700" dirty="0"/>
              <a:t> </a:t>
            </a:r>
            <a:r>
              <a:rPr lang="fr-FR" sz="700" dirty="0" err="1"/>
              <a:t>got</a:t>
            </a:r>
            <a:r>
              <a:rPr lang="fr-FR" sz="700" dirty="0"/>
              <a:t> </a:t>
            </a:r>
            <a:r>
              <a:rPr lang="fr-FR" sz="700" dirty="0" err="1"/>
              <a:t>extremely</a:t>
            </a:r>
            <a:r>
              <a:rPr lang="fr-FR" sz="700" dirty="0"/>
              <a:t> good feedback</a:t>
            </a:r>
          </a:p>
          <a:p>
            <a:pPr eaLnBrk="1" hangingPunct="1"/>
            <a:r>
              <a:rPr lang="fr-FR" sz="700" dirty="0"/>
              <a:t>1/ on the TEXTURE</a:t>
            </a:r>
          </a:p>
          <a:p>
            <a:pPr eaLnBrk="1" hangingPunct="1">
              <a:buFontTx/>
              <a:buChar char="-"/>
            </a:pPr>
            <a:r>
              <a:rPr lang="fr-FR" sz="700" dirty="0"/>
              <a:t>61% of </a:t>
            </a:r>
            <a:r>
              <a:rPr lang="fr-FR" sz="700" dirty="0" err="1"/>
              <a:t>women</a:t>
            </a:r>
            <a:r>
              <a:rPr lang="fr-FR" sz="700" dirty="0"/>
              <a:t> </a:t>
            </a:r>
            <a:r>
              <a:rPr lang="fr-FR" sz="700" dirty="0" err="1"/>
              <a:t>consider</a:t>
            </a:r>
            <a:r>
              <a:rPr lang="fr-FR" sz="700" dirty="0"/>
              <a:t> the fla </a:t>
            </a:r>
            <a:r>
              <a:rPr lang="fr-FR" sz="700" dirty="0" err="1"/>
              <a:t>ideally</a:t>
            </a:r>
            <a:r>
              <a:rPr lang="fr-FR" sz="700" dirty="0"/>
              <a:t> </a:t>
            </a:r>
            <a:r>
              <a:rPr lang="fr-FR" sz="700" dirty="0" err="1"/>
              <a:t>fluid</a:t>
            </a:r>
            <a:r>
              <a:rPr lang="fr-FR" sz="700" dirty="0"/>
              <a:t> vs 31% </a:t>
            </a:r>
            <a:r>
              <a:rPr lang="fr-FR" sz="700" dirty="0" err="1"/>
              <a:t>towards</a:t>
            </a:r>
            <a:r>
              <a:rPr lang="fr-FR" sz="700" dirty="0"/>
              <a:t> </a:t>
            </a:r>
            <a:r>
              <a:rPr lang="fr-FR" sz="700" dirty="0" err="1"/>
              <a:t>their</a:t>
            </a:r>
            <a:r>
              <a:rPr lang="fr-FR" sz="700" dirty="0"/>
              <a:t> </a:t>
            </a:r>
            <a:r>
              <a:rPr lang="fr-FR" sz="700" dirty="0" err="1"/>
              <a:t>usual</a:t>
            </a:r>
            <a:r>
              <a:rPr lang="fr-FR" sz="700" dirty="0"/>
              <a:t> &amp; favorite mascara</a:t>
            </a:r>
          </a:p>
          <a:p>
            <a:pPr eaLnBrk="1" hangingPunct="1">
              <a:buFontTx/>
              <a:buChar char="-"/>
            </a:pPr>
            <a:r>
              <a:rPr lang="fr-FR" sz="700" dirty="0"/>
              <a:t>27% </a:t>
            </a:r>
            <a:r>
              <a:rPr lang="fr-FR" sz="700" dirty="0" err="1"/>
              <a:t>find</a:t>
            </a:r>
            <a:r>
              <a:rPr lang="fr-FR" sz="700" dirty="0"/>
              <a:t> the formula more and more </a:t>
            </a:r>
            <a:r>
              <a:rPr lang="fr-FR" sz="700" dirty="0" err="1"/>
              <a:t>comfortable</a:t>
            </a:r>
            <a:r>
              <a:rPr lang="fr-FR" sz="700" dirty="0"/>
              <a:t> to use vs 1% </a:t>
            </a:r>
            <a:r>
              <a:rPr lang="fr-FR" sz="700" dirty="0" err="1"/>
              <a:t>towards</a:t>
            </a:r>
            <a:r>
              <a:rPr lang="fr-FR" sz="700" dirty="0"/>
              <a:t> </a:t>
            </a:r>
            <a:r>
              <a:rPr lang="fr-FR" sz="700" dirty="0" err="1"/>
              <a:t>their</a:t>
            </a:r>
            <a:r>
              <a:rPr lang="fr-FR" sz="700" dirty="0"/>
              <a:t> </a:t>
            </a:r>
            <a:r>
              <a:rPr lang="fr-FR" sz="700" dirty="0" err="1"/>
              <a:t>usual</a:t>
            </a:r>
            <a:r>
              <a:rPr lang="fr-FR" sz="700" dirty="0"/>
              <a:t> mascara</a:t>
            </a:r>
          </a:p>
          <a:p>
            <a:pPr eaLnBrk="1" hangingPunct="1">
              <a:buFontTx/>
              <a:buChar char="-"/>
            </a:pPr>
            <a:r>
              <a:rPr lang="fr-FR" sz="700" dirty="0" err="1"/>
              <a:t>Even</a:t>
            </a:r>
            <a:r>
              <a:rPr lang="fr-FR" sz="700" dirty="0"/>
              <a:t> 86% </a:t>
            </a:r>
            <a:r>
              <a:rPr lang="fr-FR" sz="700" dirty="0" err="1"/>
              <a:t>think</a:t>
            </a:r>
            <a:r>
              <a:rPr lang="fr-FR" sz="700" dirty="0"/>
              <a:t> </a:t>
            </a:r>
            <a:r>
              <a:rPr lang="fr-FR" sz="700" dirty="0" err="1"/>
              <a:t>that</a:t>
            </a:r>
            <a:r>
              <a:rPr lang="fr-FR" sz="700" dirty="0"/>
              <a:t> the formula </a:t>
            </a:r>
            <a:r>
              <a:rPr lang="fr-FR" sz="700" dirty="0" err="1"/>
              <a:t>did</a:t>
            </a:r>
            <a:r>
              <a:rPr lang="fr-FR" sz="700" dirty="0"/>
              <a:t> not change </a:t>
            </a:r>
            <a:r>
              <a:rPr lang="fr-FR" sz="700" dirty="0" err="1"/>
              <a:t>at</a:t>
            </a:r>
            <a:r>
              <a:rPr lang="fr-FR" sz="700" dirty="0"/>
              <a:t> all</a:t>
            </a:r>
          </a:p>
          <a:p>
            <a:pPr eaLnBrk="1" hangingPunct="1"/>
            <a:r>
              <a:rPr lang="fr-FR" sz="700" dirty="0"/>
              <a:t>2/ on the BRUSH </a:t>
            </a:r>
            <a:r>
              <a:rPr lang="fr-FR" sz="700" dirty="0" err="1"/>
              <a:t>which</a:t>
            </a:r>
            <a:r>
              <a:rPr lang="fr-FR" sz="700" dirty="0"/>
              <a:t> </a:t>
            </a:r>
            <a:r>
              <a:rPr lang="fr-FR" sz="700" dirty="0" err="1"/>
              <a:t>is</a:t>
            </a:r>
            <a:r>
              <a:rPr lang="fr-FR" sz="700" dirty="0"/>
              <a:t> </a:t>
            </a:r>
            <a:r>
              <a:rPr lang="fr-FR" sz="700" dirty="0" err="1"/>
              <a:t>perceived</a:t>
            </a:r>
            <a:r>
              <a:rPr lang="fr-FR" sz="700" dirty="0"/>
              <a:t> as </a:t>
            </a:r>
            <a:r>
              <a:rPr lang="fr-FR" sz="700" dirty="0" err="1"/>
              <a:t>innovative</a:t>
            </a:r>
            <a:r>
              <a:rPr lang="fr-FR" sz="700" dirty="0"/>
              <a:t>, </a:t>
            </a:r>
            <a:r>
              <a:rPr lang="fr-FR" sz="700" dirty="0" err="1"/>
              <a:t>precise</a:t>
            </a:r>
            <a:r>
              <a:rPr lang="fr-FR" sz="700" dirty="0"/>
              <a:t>, </a:t>
            </a:r>
            <a:r>
              <a:rPr lang="fr-FR" sz="700" dirty="0" err="1"/>
              <a:t>practical</a:t>
            </a:r>
            <a:r>
              <a:rPr lang="fr-FR" sz="700" dirty="0"/>
              <a:t> and </a:t>
            </a:r>
            <a:r>
              <a:rPr lang="fr-FR" sz="700" dirty="0" err="1"/>
              <a:t>allows</a:t>
            </a:r>
            <a:r>
              <a:rPr lang="fr-FR" sz="700" dirty="0"/>
              <a:t> a </a:t>
            </a:r>
            <a:r>
              <a:rPr lang="fr-FR" sz="700" dirty="0" err="1"/>
              <a:t>very</a:t>
            </a:r>
            <a:r>
              <a:rPr lang="fr-FR" sz="700" dirty="0"/>
              <a:t> </a:t>
            </a:r>
            <a:r>
              <a:rPr lang="fr-FR" sz="700" dirty="0" err="1"/>
              <a:t>homogeneous</a:t>
            </a:r>
            <a:r>
              <a:rPr lang="fr-FR" sz="700" dirty="0"/>
              <a:t> </a:t>
            </a:r>
            <a:r>
              <a:rPr lang="fr-FR" sz="700" dirty="0" err="1"/>
              <a:t>coating</a:t>
            </a:r>
            <a:r>
              <a:rPr lang="fr-FR" sz="700" dirty="0"/>
              <a:t> on the </a:t>
            </a:r>
            <a:r>
              <a:rPr lang="fr-FR" sz="700" dirty="0" err="1"/>
              <a:t>lashes</a:t>
            </a:r>
            <a:endParaRPr lang="fr-FR" sz="700" dirty="0"/>
          </a:p>
          <a:p>
            <a:pPr eaLnBrk="1" hangingPunct="1">
              <a:buFontTx/>
              <a:buChar char="-"/>
            </a:pPr>
            <a:r>
              <a:rPr lang="fr-FR" sz="700" dirty="0"/>
              <a:t>It </a:t>
            </a:r>
            <a:r>
              <a:rPr lang="fr-FR" sz="700" dirty="0" err="1"/>
              <a:t>takes</a:t>
            </a:r>
            <a:r>
              <a:rPr lang="fr-FR" sz="700" dirty="0"/>
              <a:t> the exact </a:t>
            </a:r>
            <a:r>
              <a:rPr lang="fr-FR" sz="700" dirty="0" err="1"/>
              <a:t>amount</a:t>
            </a:r>
            <a:r>
              <a:rPr lang="fr-FR" sz="700" dirty="0"/>
              <a:t> of formula </a:t>
            </a:r>
            <a:r>
              <a:rPr lang="fr-FR" sz="700" dirty="0" err="1"/>
              <a:t>you</a:t>
            </a:r>
            <a:r>
              <a:rPr lang="fr-FR" sz="700" dirty="0"/>
              <a:t> </a:t>
            </a:r>
            <a:r>
              <a:rPr lang="fr-FR" sz="700" dirty="0" err="1"/>
              <a:t>need</a:t>
            </a:r>
            <a:r>
              <a:rPr lang="fr-FR" sz="700" dirty="0"/>
              <a:t> </a:t>
            </a:r>
            <a:r>
              <a:rPr lang="fr-FR" sz="700" dirty="0" err="1"/>
              <a:t>without</a:t>
            </a:r>
            <a:r>
              <a:rPr lang="fr-FR" sz="700" dirty="0"/>
              <a:t> </a:t>
            </a:r>
            <a:r>
              <a:rPr lang="fr-FR" sz="700" dirty="0" err="1"/>
              <a:t>overcharging</a:t>
            </a:r>
            <a:r>
              <a:rPr lang="fr-FR" sz="700" dirty="0"/>
              <a:t> the </a:t>
            </a:r>
            <a:r>
              <a:rPr lang="fr-FR" sz="700" dirty="0" err="1"/>
              <a:t>brush</a:t>
            </a:r>
            <a:r>
              <a:rPr lang="fr-FR" sz="700" dirty="0"/>
              <a:t> and the </a:t>
            </a:r>
            <a:r>
              <a:rPr lang="fr-FR" sz="700" dirty="0" err="1"/>
              <a:t>lashes</a:t>
            </a:r>
            <a:endParaRPr lang="fr-FR" sz="700" dirty="0"/>
          </a:p>
          <a:p>
            <a:pPr eaLnBrk="1" hangingPunct="1">
              <a:buFontTx/>
              <a:buChar char="-"/>
            </a:pPr>
            <a:r>
              <a:rPr lang="fr-FR" sz="700" dirty="0" err="1"/>
              <a:t>Lets</a:t>
            </a:r>
            <a:r>
              <a:rPr lang="fr-FR" sz="700" dirty="0"/>
              <a:t> </a:t>
            </a:r>
            <a:r>
              <a:rPr lang="fr-FR" sz="700" dirty="0" err="1"/>
              <a:t>you</a:t>
            </a:r>
            <a:r>
              <a:rPr lang="fr-FR" sz="700" dirty="0"/>
              <a:t> </a:t>
            </a:r>
            <a:r>
              <a:rPr lang="fr-FR" sz="700" dirty="0" err="1"/>
              <a:t>make</a:t>
            </a:r>
            <a:r>
              <a:rPr lang="fr-FR" sz="700" dirty="0"/>
              <a:t> up </a:t>
            </a:r>
            <a:r>
              <a:rPr lang="fr-FR" sz="700" dirty="0" err="1"/>
              <a:t>your</a:t>
            </a:r>
            <a:r>
              <a:rPr lang="fr-FR" sz="700" dirty="0"/>
              <a:t> </a:t>
            </a:r>
            <a:r>
              <a:rPr lang="fr-FR" sz="700" dirty="0" err="1"/>
              <a:t>bottom</a:t>
            </a:r>
            <a:r>
              <a:rPr lang="fr-FR" sz="700" dirty="0"/>
              <a:t> </a:t>
            </a:r>
            <a:r>
              <a:rPr lang="fr-FR" sz="700" dirty="0" err="1"/>
              <a:t>lashes</a:t>
            </a:r>
            <a:r>
              <a:rPr lang="fr-FR" sz="700" dirty="0"/>
              <a:t> </a:t>
            </a:r>
            <a:r>
              <a:rPr lang="fr-FR" sz="700" dirty="0" err="1"/>
              <a:t>easily</a:t>
            </a:r>
            <a:endParaRPr lang="fr-FR" sz="700" dirty="0"/>
          </a:p>
          <a:p>
            <a:pPr eaLnBrk="1" hangingPunct="1">
              <a:buFontTx/>
              <a:buChar char="-"/>
            </a:pPr>
            <a:r>
              <a:rPr lang="fr-FR" sz="700" dirty="0"/>
              <a:t>95% of </a:t>
            </a:r>
            <a:r>
              <a:rPr lang="fr-FR" sz="700" dirty="0" err="1"/>
              <a:t>women</a:t>
            </a:r>
            <a:r>
              <a:rPr lang="fr-FR" sz="700" dirty="0"/>
              <a:t> </a:t>
            </a:r>
            <a:r>
              <a:rPr lang="fr-FR" sz="700" dirty="0" err="1"/>
              <a:t>did</a:t>
            </a:r>
            <a:r>
              <a:rPr lang="fr-FR" sz="700" dirty="0"/>
              <a:t> not </a:t>
            </a:r>
            <a:r>
              <a:rPr lang="fr-FR" sz="700" dirty="0" err="1"/>
              <a:t>find</a:t>
            </a:r>
            <a:r>
              <a:rPr lang="fr-FR" sz="700" dirty="0"/>
              <a:t> the </a:t>
            </a:r>
            <a:r>
              <a:rPr lang="fr-FR" sz="700" dirty="0" err="1"/>
              <a:t>brush</a:t>
            </a:r>
            <a:r>
              <a:rPr lang="fr-FR" sz="700" dirty="0"/>
              <a:t> </a:t>
            </a:r>
            <a:r>
              <a:rPr lang="fr-FR" sz="700" dirty="0" err="1"/>
              <a:t>clogged</a:t>
            </a:r>
            <a:r>
              <a:rPr lang="fr-FR" sz="700" dirty="0"/>
              <a:t> up </a:t>
            </a:r>
            <a:r>
              <a:rPr lang="fr-FR" sz="700" dirty="0" err="1"/>
              <a:t>with</a:t>
            </a:r>
            <a:r>
              <a:rPr lang="fr-FR" sz="700" dirty="0"/>
              <a:t> dry formula </a:t>
            </a:r>
            <a:r>
              <a:rPr lang="fr-FR" sz="700" dirty="0" err="1"/>
              <a:t>after</a:t>
            </a:r>
            <a:r>
              <a:rPr lang="fr-FR" sz="700" dirty="0"/>
              <a:t> 2 </a:t>
            </a:r>
            <a:r>
              <a:rPr lang="fr-FR" sz="700" dirty="0" err="1"/>
              <a:t>months</a:t>
            </a:r>
            <a:r>
              <a:rPr lang="fr-FR" sz="700" dirty="0"/>
              <a:t> of </a:t>
            </a:r>
            <a:r>
              <a:rPr lang="fr-FR" sz="700" dirty="0" err="1"/>
              <a:t>daily</a:t>
            </a:r>
            <a:r>
              <a:rPr lang="fr-FR" sz="700" dirty="0"/>
              <a:t> use </a:t>
            </a:r>
            <a:r>
              <a:rPr lang="fr-FR" sz="700" i="1" dirty="0"/>
              <a:t>(82% use the formula </a:t>
            </a:r>
            <a:r>
              <a:rPr lang="fr-FR" sz="700" i="1" dirty="0" err="1"/>
              <a:t>nearly</a:t>
            </a:r>
            <a:r>
              <a:rPr lang="fr-FR" sz="700" i="1" dirty="0"/>
              <a:t> </a:t>
            </a:r>
            <a:r>
              <a:rPr lang="fr-FR" sz="700" i="1" dirty="0" err="1"/>
              <a:t>every</a:t>
            </a:r>
            <a:r>
              <a:rPr lang="fr-FR" sz="700" i="1" dirty="0"/>
              <a:t> </a:t>
            </a:r>
            <a:r>
              <a:rPr lang="fr-FR" sz="700" i="1" dirty="0" err="1"/>
              <a:t>day</a:t>
            </a:r>
            <a:r>
              <a:rPr lang="fr-FR" sz="700" i="1" dirty="0"/>
              <a:t> </a:t>
            </a:r>
            <a:r>
              <a:rPr lang="fr-FR" sz="700" i="1" dirty="0" err="1"/>
              <a:t>during</a:t>
            </a:r>
            <a:r>
              <a:rPr lang="fr-FR" sz="700" i="1" dirty="0"/>
              <a:t> the test)</a:t>
            </a:r>
            <a:endParaRPr lang="fr-FR" sz="700" dirty="0"/>
          </a:p>
          <a:p>
            <a:pPr eaLnBrk="1" hangingPunct="1"/>
            <a:r>
              <a:rPr lang="fr-FR" sz="700" dirty="0"/>
              <a:t>3/ on the MAKE-UP RESULTS </a:t>
            </a:r>
            <a:r>
              <a:rPr lang="fr-FR" sz="700" dirty="0" err="1"/>
              <a:t>considered</a:t>
            </a:r>
            <a:r>
              <a:rPr lang="fr-FR" sz="700" dirty="0"/>
              <a:t> as multi-</a:t>
            </a:r>
            <a:r>
              <a:rPr lang="fr-FR" sz="700" dirty="0" err="1"/>
              <a:t>benefits</a:t>
            </a:r>
            <a:r>
              <a:rPr lang="fr-FR" sz="700" dirty="0"/>
              <a:t> </a:t>
            </a:r>
            <a:r>
              <a:rPr lang="fr-FR" sz="700" dirty="0" err="1"/>
              <a:t>indeed</a:t>
            </a:r>
            <a:endParaRPr lang="fr-FR" sz="700" dirty="0"/>
          </a:p>
          <a:p>
            <a:pPr eaLnBrk="1" hangingPunct="1">
              <a:buFontTx/>
              <a:buChar char="-"/>
            </a:pPr>
            <a:r>
              <a:rPr lang="fr-FR" sz="700" dirty="0"/>
              <a:t>No </a:t>
            </a:r>
            <a:r>
              <a:rPr lang="fr-FR" sz="700" dirty="0" err="1"/>
              <a:t>clumps</a:t>
            </a:r>
            <a:r>
              <a:rPr lang="fr-FR" sz="700" dirty="0"/>
              <a:t> </a:t>
            </a:r>
            <a:r>
              <a:rPr lang="fr-FR" sz="700" dirty="0" err="1"/>
              <a:t>reaches</a:t>
            </a:r>
            <a:r>
              <a:rPr lang="fr-FR" sz="700" dirty="0"/>
              <a:t> a </a:t>
            </a:r>
            <a:r>
              <a:rPr lang="fr-FR" sz="700" dirty="0" err="1"/>
              <a:t>peak</a:t>
            </a:r>
            <a:r>
              <a:rPr lang="fr-FR" sz="700" dirty="0"/>
              <a:t> of 72% vs 24% for </a:t>
            </a:r>
            <a:r>
              <a:rPr lang="fr-FR" sz="700" dirty="0" err="1"/>
              <a:t>their</a:t>
            </a:r>
            <a:r>
              <a:rPr lang="fr-FR" sz="700" dirty="0"/>
              <a:t> </a:t>
            </a:r>
            <a:r>
              <a:rPr lang="fr-FR" sz="700" dirty="0" err="1"/>
              <a:t>usual</a:t>
            </a:r>
            <a:r>
              <a:rPr lang="fr-FR" sz="700" dirty="0"/>
              <a:t> mascara</a:t>
            </a:r>
          </a:p>
          <a:p>
            <a:pPr eaLnBrk="1" hangingPunct="1">
              <a:buFontTx/>
              <a:buChar char="-"/>
            </a:pPr>
            <a:r>
              <a:rPr lang="fr-FR" sz="700" dirty="0"/>
              <a:t>No </a:t>
            </a:r>
            <a:r>
              <a:rPr lang="fr-FR" sz="700" dirty="0" err="1"/>
              <a:t>sticky</a:t>
            </a:r>
            <a:r>
              <a:rPr lang="fr-FR" sz="700" dirty="0"/>
              <a:t> </a:t>
            </a:r>
            <a:r>
              <a:rPr lang="fr-FR" sz="700" dirty="0" err="1"/>
              <a:t>effect</a:t>
            </a:r>
            <a:r>
              <a:rPr lang="fr-FR" sz="700" dirty="0"/>
              <a:t> on </a:t>
            </a:r>
            <a:r>
              <a:rPr lang="fr-FR" sz="700" dirty="0" err="1"/>
              <a:t>bunchs</a:t>
            </a:r>
            <a:r>
              <a:rPr lang="fr-FR" sz="700" dirty="0"/>
              <a:t> of </a:t>
            </a:r>
            <a:r>
              <a:rPr lang="fr-FR" sz="700" dirty="0" err="1"/>
              <a:t>lashes</a:t>
            </a:r>
            <a:r>
              <a:rPr lang="fr-FR" sz="700" dirty="0"/>
              <a:t> </a:t>
            </a:r>
            <a:r>
              <a:rPr lang="fr-FR" sz="700" dirty="0" err="1"/>
              <a:t>with</a:t>
            </a:r>
            <a:r>
              <a:rPr lang="fr-FR" sz="700" dirty="0"/>
              <a:t> 69%</a:t>
            </a:r>
          </a:p>
          <a:p>
            <a:pPr eaLnBrk="1" hangingPunct="1">
              <a:buFontTx/>
              <a:buChar char="-"/>
            </a:pPr>
            <a:r>
              <a:rPr lang="fr-FR" sz="700" dirty="0"/>
              <a:t>Make-up </a:t>
            </a:r>
            <a:r>
              <a:rPr lang="fr-FR" sz="700" dirty="0" err="1"/>
              <a:t>results</a:t>
            </a:r>
            <a:r>
              <a:rPr lang="fr-FR" sz="700" dirty="0"/>
              <a:t> have been </a:t>
            </a:r>
            <a:r>
              <a:rPr lang="fr-FR" sz="700" dirty="0" err="1"/>
              <a:t>considered</a:t>
            </a:r>
            <a:r>
              <a:rPr lang="fr-FR" sz="700" dirty="0"/>
              <a:t> as </a:t>
            </a:r>
            <a:r>
              <a:rPr lang="fr-FR" sz="700" dirty="0" err="1"/>
              <a:t>even</a:t>
            </a:r>
            <a:r>
              <a:rPr lang="fr-FR" sz="700" dirty="0"/>
              <a:t> </a:t>
            </a:r>
            <a:r>
              <a:rPr lang="fr-FR" sz="700" dirty="0" err="1"/>
              <a:t>better</a:t>
            </a:r>
            <a:r>
              <a:rPr lang="fr-FR" sz="700" dirty="0"/>
              <a:t> </a:t>
            </a:r>
            <a:r>
              <a:rPr lang="fr-FR" sz="700" dirty="0" err="1"/>
              <a:t>after</a:t>
            </a:r>
            <a:r>
              <a:rPr lang="fr-FR" sz="700" dirty="0"/>
              <a:t> </a:t>
            </a:r>
            <a:r>
              <a:rPr lang="fr-FR" sz="700" dirty="0" err="1"/>
              <a:t>some</a:t>
            </a:r>
            <a:r>
              <a:rPr lang="fr-FR" sz="700" dirty="0"/>
              <a:t> applications </a:t>
            </a:r>
            <a:r>
              <a:rPr lang="fr-FR" sz="700" dirty="0" err="1"/>
              <a:t>during</a:t>
            </a:r>
            <a:r>
              <a:rPr lang="fr-FR" sz="700" dirty="0"/>
              <a:t> the test ! </a:t>
            </a:r>
            <a:r>
              <a:rPr lang="fr-FR" sz="700" dirty="0">
                <a:sym typeface="Wingdings" pitchFamily="2" charset="2"/>
              </a:rPr>
              <a:t> make-up </a:t>
            </a:r>
            <a:r>
              <a:rPr lang="fr-FR" sz="700" dirty="0" err="1">
                <a:sym typeface="Wingdings" pitchFamily="2" charset="2"/>
              </a:rPr>
              <a:t>benefits</a:t>
            </a:r>
            <a:r>
              <a:rPr lang="fr-FR" sz="700" dirty="0">
                <a:sym typeface="Wingdings" pitchFamily="2" charset="2"/>
              </a:rPr>
              <a:t> do not change </a:t>
            </a:r>
            <a:r>
              <a:rPr lang="fr-FR" sz="700" dirty="0" err="1">
                <a:sym typeface="Wingdings" pitchFamily="2" charset="2"/>
              </a:rPr>
              <a:t>with</a:t>
            </a:r>
            <a:r>
              <a:rPr lang="fr-FR" sz="700" dirty="0">
                <a:sym typeface="Wingdings" pitchFamily="2" charset="2"/>
              </a:rPr>
              <a:t> time, </a:t>
            </a:r>
            <a:r>
              <a:rPr lang="fr-FR" sz="700" dirty="0" err="1">
                <a:sym typeface="Wingdings" pitchFamily="2" charset="2"/>
              </a:rPr>
              <a:t>they</a:t>
            </a:r>
            <a:r>
              <a:rPr lang="fr-FR" sz="700" dirty="0">
                <a:sym typeface="Wingdings" pitchFamily="2" charset="2"/>
              </a:rPr>
              <a:t> tend to </a:t>
            </a:r>
            <a:r>
              <a:rPr lang="fr-FR" sz="700" dirty="0" err="1">
                <a:sym typeface="Wingdings" pitchFamily="2" charset="2"/>
              </a:rPr>
              <a:t>improve</a:t>
            </a:r>
            <a:r>
              <a:rPr lang="fr-FR" sz="700" dirty="0">
                <a:sym typeface="Wingdings" pitchFamily="2" charset="2"/>
              </a:rPr>
              <a:t>!</a:t>
            </a:r>
          </a:p>
          <a:p>
            <a:pPr eaLnBrk="1" hangingPunct="1"/>
            <a:r>
              <a:rPr lang="fr-FR" sz="700" dirty="0"/>
              <a:t>4/ on the PRODUCT in </a:t>
            </a:r>
            <a:r>
              <a:rPr lang="fr-FR" sz="700" dirty="0" err="1"/>
              <a:t>general</a:t>
            </a:r>
            <a:endParaRPr lang="fr-FR" sz="700" dirty="0"/>
          </a:p>
          <a:p>
            <a:pPr eaLnBrk="1" hangingPunct="1">
              <a:buFontTx/>
              <a:buChar char="-"/>
            </a:pPr>
            <a:r>
              <a:rPr lang="fr-FR" sz="700" dirty="0"/>
              <a:t>All the </a:t>
            </a:r>
            <a:r>
              <a:rPr lang="fr-FR" sz="700" dirty="0" err="1"/>
              <a:t>tested</a:t>
            </a:r>
            <a:r>
              <a:rPr lang="fr-FR" sz="700" dirty="0"/>
              <a:t> items </a:t>
            </a:r>
            <a:r>
              <a:rPr lang="fr-FR" sz="700" dirty="0" err="1"/>
              <a:t>got</a:t>
            </a:r>
            <a:r>
              <a:rPr lang="fr-FR" sz="700" dirty="0"/>
              <a:t> a </a:t>
            </a:r>
            <a:r>
              <a:rPr lang="fr-FR" sz="700" dirty="0" err="1"/>
              <a:t>better</a:t>
            </a:r>
            <a:r>
              <a:rPr lang="fr-FR" sz="700" dirty="0"/>
              <a:t> mark </a:t>
            </a:r>
            <a:r>
              <a:rPr lang="fr-FR" sz="700" dirty="0" err="1"/>
              <a:t>than</a:t>
            </a:r>
            <a:r>
              <a:rPr lang="fr-FR" sz="700" dirty="0"/>
              <a:t> the </a:t>
            </a:r>
            <a:r>
              <a:rPr lang="fr-FR" sz="700" dirty="0" err="1"/>
              <a:t>usual</a:t>
            </a:r>
            <a:r>
              <a:rPr lang="fr-FR" sz="700" dirty="0"/>
              <a:t> mascara </a:t>
            </a:r>
            <a:r>
              <a:rPr lang="fr-FR" sz="700" dirty="0" err="1"/>
              <a:t>women</a:t>
            </a:r>
            <a:r>
              <a:rPr lang="fr-FR" sz="700" dirty="0"/>
              <a:t> are </a:t>
            </a:r>
            <a:r>
              <a:rPr lang="fr-FR" sz="700" dirty="0" err="1"/>
              <a:t>used</a:t>
            </a:r>
            <a:r>
              <a:rPr lang="fr-FR" sz="700" dirty="0"/>
              <a:t> to </a:t>
            </a:r>
            <a:r>
              <a:rPr lang="fr-FR" sz="700" i="1" dirty="0"/>
              <a:t>(28 items </a:t>
            </a:r>
            <a:r>
              <a:rPr lang="fr-FR" sz="700" i="1" dirty="0" err="1"/>
              <a:t>tested</a:t>
            </a:r>
            <a:r>
              <a:rPr lang="fr-FR" sz="700" i="1" dirty="0"/>
              <a:t> in total)</a:t>
            </a:r>
          </a:p>
          <a:p>
            <a:pPr eaLnBrk="1" hangingPunct="1">
              <a:buFontTx/>
              <a:buChar char="-"/>
            </a:pPr>
            <a:r>
              <a:rPr lang="fr-FR" sz="700" dirty="0" err="1"/>
              <a:t>At</a:t>
            </a:r>
            <a:r>
              <a:rPr lang="fr-FR" sz="700" dirty="0"/>
              <a:t> the end of the test, 59% of </a:t>
            </a:r>
            <a:r>
              <a:rPr lang="fr-FR" sz="700" dirty="0" err="1"/>
              <a:t>women</a:t>
            </a:r>
            <a:r>
              <a:rPr lang="fr-FR" sz="700" dirty="0"/>
              <a:t> </a:t>
            </a:r>
            <a:r>
              <a:rPr lang="fr-FR" sz="700" dirty="0" err="1"/>
              <a:t>found</a:t>
            </a:r>
            <a:r>
              <a:rPr lang="fr-FR" sz="700" dirty="0"/>
              <a:t> </a:t>
            </a:r>
            <a:r>
              <a:rPr lang="fr-FR" sz="700" dirty="0" err="1"/>
              <a:t>our</a:t>
            </a:r>
            <a:r>
              <a:rPr lang="fr-FR" sz="700" dirty="0"/>
              <a:t> mascara </a:t>
            </a:r>
            <a:r>
              <a:rPr lang="fr-FR" sz="700" dirty="0" err="1"/>
              <a:t>better</a:t>
            </a:r>
            <a:r>
              <a:rPr lang="fr-FR" sz="700" dirty="0"/>
              <a:t> </a:t>
            </a:r>
            <a:r>
              <a:rPr lang="fr-FR" sz="700" dirty="0" err="1"/>
              <a:t>than</a:t>
            </a:r>
            <a:r>
              <a:rPr lang="fr-FR" sz="700" dirty="0"/>
              <a:t> </a:t>
            </a:r>
            <a:r>
              <a:rPr lang="fr-FR" sz="700" dirty="0" err="1"/>
              <a:t>their</a:t>
            </a:r>
            <a:r>
              <a:rPr lang="fr-FR" sz="700" dirty="0"/>
              <a:t> </a:t>
            </a:r>
            <a:r>
              <a:rPr lang="fr-FR" sz="700" dirty="0" err="1"/>
              <a:t>usual</a:t>
            </a:r>
            <a:r>
              <a:rPr lang="fr-FR" sz="700" dirty="0"/>
              <a:t> mascara</a:t>
            </a:r>
          </a:p>
          <a:p>
            <a:pPr eaLnBrk="1" hangingPunct="1">
              <a:buFontTx/>
              <a:buChar char="-"/>
            </a:pPr>
            <a:r>
              <a:rPr lang="fr-FR" sz="700" dirty="0" err="1"/>
              <a:t>They</a:t>
            </a:r>
            <a:r>
              <a:rPr lang="fr-FR" sz="700" dirty="0"/>
              <a:t> gave a 8.3/10 in </a:t>
            </a:r>
            <a:r>
              <a:rPr lang="fr-FR" sz="700" dirty="0" err="1"/>
              <a:t>average</a:t>
            </a:r>
            <a:r>
              <a:rPr lang="fr-FR" sz="700" dirty="0"/>
              <a:t> vs 8/10 in </a:t>
            </a:r>
            <a:r>
              <a:rPr lang="fr-FR" sz="700" dirty="0" err="1"/>
              <a:t>average</a:t>
            </a:r>
            <a:r>
              <a:rPr lang="fr-FR" sz="700" dirty="0"/>
              <a:t> for </a:t>
            </a:r>
            <a:r>
              <a:rPr lang="fr-FR" sz="700" dirty="0" err="1"/>
              <a:t>some</a:t>
            </a:r>
            <a:r>
              <a:rPr lang="fr-FR" sz="700" dirty="0"/>
              <a:t> of the best-sellers mascaras of the division and vs 8/10 </a:t>
            </a:r>
            <a:r>
              <a:rPr lang="fr-FR" sz="700" dirty="0" err="1"/>
              <a:t>also</a:t>
            </a:r>
            <a:r>
              <a:rPr lang="fr-FR" sz="700" dirty="0"/>
              <a:t> for </a:t>
            </a:r>
            <a:r>
              <a:rPr lang="fr-FR" sz="700" dirty="0" err="1"/>
              <a:t>their</a:t>
            </a:r>
            <a:r>
              <a:rPr lang="fr-FR" sz="700" dirty="0"/>
              <a:t> favorite </a:t>
            </a:r>
            <a:r>
              <a:rPr lang="fr-FR" sz="700" dirty="0" err="1"/>
              <a:t>usual</a:t>
            </a:r>
            <a:r>
              <a:rPr lang="fr-FR" sz="700" dirty="0"/>
              <a:t> mascara.</a:t>
            </a:r>
          </a:p>
          <a:p>
            <a:pPr eaLnBrk="1" hangingPunct="1">
              <a:lnSpc>
                <a:spcPct val="120000"/>
              </a:lnSpc>
              <a:spcBef>
                <a:spcPct val="0"/>
              </a:spcBef>
            </a:pPr>
            <a:r>
              <a:rPr lang="fr-FR" sz="700" dirty="0" err="1"/>
              <a:t>Usual</a:t>
            </a:r>
            <a:r>
              <a:rPr lang="fr-FR" sz="700" dirty="0"/>
              <a:t> </a:t>
            </a:r>
            <a:r>
              <a:rPr lang="fr-FR" sz="700" dirty="0" err="1"/>
              <a:t>average</a:t>
            </a:r>
            <a:r>
              <a:rPr lang="fr-FR" sz="700" dirty="0"/>
              <a:t> </a:t>
            </a:r>
            <a:r>
              <a:rPr lang="fr-FR" sz="700" dirty="0" err="1"/>
              <a:t>drying</a:t>
            </a:r>
            <a:r>
              <a:rPr lang="fr-FR" sz="700" dirty="0"/>
              <a:t> time: 34 </a:t>
            </a:r>
            <a:r>
              <a:rPr lang="fr-FR" sz="700" dirty="0" err="1"/>
              <a:t>days</a:t>
            </a:r>
            <a:r>
              <a:rPr lang="fr-FR" sz="700" dirty="0"/>
              <a:t> vs </a:t>
            </a:r>
            <a:r>
              <a:rPr lang="fr-FR" sz="700" dirty="0" err="1"/>
              <a:t>only</a:t>
            </a:r>
            <a:r>
              <a:rPr lang="fr-FR" sz="700" dirty="0"/>
              <a:t> 14% </a:t>
            </a:r>
            <a:r>
              <a:rPr lang="fr-FR" sz="700" dirty="0" err="1"/>
              <a:t>women</a:t>
            </a:r>
            <a:r>
              <a:rPr lang="fr-FR" sz="700" dirty="0"/>
              <a:t> </a:t>
            </a:r>
            <a:r>
              <a:rPr lang="fr-FR" sz="700" dirty="0" err="1"/>
              <a:t>thought</a:t>
            </a:r>
            <a:r>
              <a:rPr lang="fr-FR" sz="700" dirty="0"/>
              <a:t> the mascara </a:t>
            </a:r>
            <a:r>
              <a:rPr lang="fr-FR" sz="700" dirty="0" err="1"/>
              <a:t>was</a:t>
            </a:r>
            <a:r>
              <a:rPr lang="fr-FR" sz="700" dirty="0"/>
              <a:t> </a:t>
            </a:r>
            <a:r>
              <a:rPr lang="fr-FR" sz="700" dirty="0" err="1"/>
              <a:t>finished</a:t>
            </a:r>
            <a:r>
              <a:rPr lang="fr-FR" sz="700" dirty="0"/>
              <a:t> </a:t>
            </a:r>
            <a:r>
              <a:rPr lang="fr-FR" sz="700" dirty="0" err="1"/>
              <a:t>after</a:t>
            </a:r>
            <a:r>
              <a:rPr lang="fr-FR" sz="700" dirty="0"/>
              <a:t> 2 </a:t>
            </a:r>
            <a:r>
              <a:rPr lang="fr-FR" sz="700" dirty="0" err="1"/>
              <a:t>months</a:t>
            </a:r>
            <a:r>
              <a:rPr lang="fr-FR" sz="700" dirty="0"/>
              <a:t> (92% of </a:t>
            </a:r>
            <a:r>
              <a:rPr lang="fr-FR" sz="700" dirty="0" err="1"/>
              <a:t>them</a:t>
            </a:r>
            <a:r>
              <a:rPr lang="fr-FR" sz="700" dirty="0"/>
              <a:t> </a:t>
            </a:r>
            <a:r>
              <a:rPr lang="fr-FR" sz="700" dirty="0" err="1"/>
              <a:t>less</a:t>
            </a:r>
            <a:r>
              <a:rPr lang="fr-FR" sz="700" dirty="0"/>
              <a:t> </a:t>
            </a:r>
            <a:r>
              <a:rPr lang="fr-FR" sz="700" dirty="0" err="1"/>
              <a:t>than</a:t>
            </a:r>
            <a:r>
              <a:rPr lang="fr-FR" sz="700" dirty="0"/>
              <a:t> 1 </a:t>
            </a:r>
            <a:r>
              <a:rPr lang="fr-FR" sz="700" dirty="0" err="1"/>
              <a:t>week</a:t>
            </a:r>
            <a:r>
              <a:rPr lang="fr-FR" sz="700" dirty="0"/>
              <a:t> </a:t>
            </a:r>
            <a:r>
              <a:rPr lang="fr-FR" sz="700" dirty="0" err="1"/>
              <a:t>ago</a:t>
            </a:r>
            <a:r>
              <a:rPr lang="fr-FR" sz="700" dirty="0"/>
              <a:t>)</a:t>
            </a:r>
          </a:p>
          <a:p>
            <a:pPr eaLnBrk="1" hangingPunct="1"/>
            <a:r>
              <a:rPr lang="fr-FR" sz="700" dirty="0"/>
              <a:t>GLOBAL MARK : 8.3/10 vs 8/10 Lancôme </a:t>
            </a:r>
            <a:r>
              <a:rPr lang="fr-FR" sz="700" dirty="0" err="1"/>
              <a:t>Hypnôse</a:t>
            </a:r>
            <a:r>
              <a:rPr lang="fr-FR" sz="700" dirty="0"/>
              <a:t> Drama</a:t>
            </a:r>
          </a:p>
          <a:p>
            <a:endParaRPr lang="fr-FR" sz="900"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37</a:t>
            </a:fld>
            <a:endParaRPr lang="fr-FR"/>
          </a:p>
        </p:txBody>
      </p:sp>
    </p:spTree>
    <p:extLst>
      <p:ext uri="{BB962C8B-B14F-4D97-AF65-F5344CB8AC3E}">
        <p14:creationId xmlns:p14="http://schemas.microsoft.com/office/powerpoint/2010/main" val="365113455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38</a:t>
            </a:fld>
            <a:endParaRPr lang="fr-FR"/>
          </a:p>
        </p:txBody>
      </p:sp>
    </p:spTree>
    <p:extLst>
      <p:ext uri="{BB962C8B-B14F-4D97-AF65-F5344CB8AC3E}">
        <p14:creationId xmlns:p14="http://schemas.microsoft.com/office/powerpoint/2010/main" val="2999987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39</a:t>
            </a:fld>
            <a:endParaRPr lang="fr-FR"/>
          </a:p>
        </p:txBody>
      </p:sp>
    </p:spTree>
    <p:extLst>
      <p:ext uri="{BB962C8B-B14F-4D97-AF65-F5344CB8AC3E}">
        <p14:creationId xmlns:p14="http://schemas.microsoft.com/office/powerpoint/2010/main" val="223817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entury Gothic" pitchFamily="34" charset="0"/>
              </a:rPr>
              <a:t>Helena Rubinstein has a very strong expertise and legitimacy, in mascara field.</a:t>
            </a:r>
          </a:p>
          <a:p>
            <a:r>
              <a:rPr lang="en-US" dirty="0" smtClean="0">
                <a:latin typeface="Century Gothic" pitchFamily="34" charset="0"/>
              </a:rPr>
              <a:t>Remember: She created the first waterproof mascara in 1939 , the first automatic mascara in 1958, and then ,the  brand was the first to create jewel-like mascaras starting the saga in 2004…..</a:t>
            </a:r>
          </a:p>
        </p:txBody>
      </p:sp>
      <p:sp>
        <p:nvSpPr>
          <p:cNvPr id="4301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FB58EF7C-6E1F-485A-A883-1A731D7EFFA0}" type="slidenum">
              <a:rPr lang="fr-FR" smtClean="0"/>
              <a:pPr eaLnBrk="1" hangingPunct="1"/>
              <a:t>4</a:t>
            </a:fld>
            <a:endParaRPr lang="fr-FR"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10"/>
          </p:nvPr>
        </p:nvSpPr>
        <p:spPr/>
        <p:txBody>
          <a:bodyPr/>
          <a:lstStyle/>
          <a:p>
            <a:pPr>
              <a:defRPr/>
            </a:pPr>
            <a:fld id="{6028960B-F78E-4460-87A8-9E3E5DB8C3EB}" type="slidenum">
              <a:rPr lang="fr-FR" smtClean="0"/>
              <a:pPr>
                <a:defRPr/>
              </a:pPr>
              <a:t>40</a:t>
            </a:fld>
            <a:endParaRPr lang="fr-FR"/>
          </a:p>
        </p:txBody>
      </p:sp>
    </p:spTree>
    <p:extLst>
      <p:ext uri="{BB962C8B-B14F-4D97-AF65-F5344CB8AC3E}">
        <p14:creationId xmlns:p14="http://schemas.microsoft.com/office/powerpoint/2010/main" val="4125645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baseline="0" dirty="0" smtClean="0">
              <a:sym typeface="Wingdings" pitchFamily="2" charset="2"/>
            </a:endParaRPr>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41</a:t>
            </a:fld>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Today, the question is</a:t>
            </a:r>
            <a:r>
              <a:rPr lang="en-US" baseline="0" dirty="0" smtClean="0"/>
              <a:t>: “is it still possible to innovate on the mascara market t</a:t>
            </a:r>
            <a:r>
              <a:rPr lang="en-US" dirty="0" smtClean="0"/>
              <a:t>oday as we are now reaching a climax with an escalation</a:t>
            </a:r>
            <a:r>
              <a:rPr lang="en-US" baseline="0" dirty="0" smtClean="0"/>
              <a:t> of limitless make-up benefits: </a:t>
            </a:r>
            <a:r>
              <a:rPr lang="en-US" baseline="0" dirty="0" err="1" smtClean="0"/>
              <a:t>volumized</a:t>
            </a:r>
            <a:r>
              <a:rPr lang="en-US" baseline="0" dirty="0" smtClean="0"/>
              <a:t> by 10, lengthening + 130% etc…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How can we innovate today?</a:t>
            </a:r>
          </a:p>
          <a:p>
            <a:endParaRPr lang="en-US" dirty="0" smtClean="0"/>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5</a:t>
            </a:fld>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To say:</a:t>
            </a:r>
            <a:r>
              <a:rPr lang="en-US" baseline="0" dirty="0" smtClean="0"/>
              <a:t> </a:t>
            </a:r>
          </a:p>
          <a:p>
            <a:r>
              <a:rPr lang="en-US" baseline="0" dirty="0" smtClean="0"/>
              <a:t>Let’s answer to this question of innovation wondering ourselves: what is still the</a:t>
            </a:r>
            <a:r>
              <a:rPr lang="en-US" dirty="0" smtClean="0"/>
              <a:t> dream of each woman today regarding her lashes</a:t>
            </a:r>
            <a:r>
              <a:rPr lang="en-US" baseline="0" dirty="0" smtClean="0"/>
              <a:t>?</a:t>
            </a:r>
          </a:p>
          <a:p>
            <a:r>
              <a:rPr lang="en-US" dirty="0" smtClean="0"/>
              <a:t>To</a:t>
            </a:r>
            <a:r>
              <a:rPr lang="en-US" baseline="0" dirty="0" smtClean="0"/>
              <a:t> do:</a:t>
            </a:r>
          </a:p>
          <a:p>
            <a:r>
              <a:rPr lang="en-US" baseline="0" dirty="0" smtClean="0"/>
              <a:t>Let’s the audience react, write it to the paper board, and then, let discover the following slide with oriented make-up key words.</a:t>
            </a:r>
            <a:endParaRPr lang="en-US" dirty="0" smtClean="0"/>
          </a:p>
        </p:txBody>
      </p:sp>
      <p:sp>
        <p:nvSpPr>
          <p:cNvPr id="39940"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FBD2ECE-9DD8-41EF-8E17-F09F81DA41B1}" type="slidenum">
              <a:rPr lang="fr-FR" smtClean="0"/>
              <a:pPr eaLnBrk="1" hangingPunct="1"/>
              <a:t>6</a:t>
            </a:fld>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dirty="0" smtClean="0"/>
          </a:p>
        </p:txBody>
      </p:sp>
      <p:sp>
        <p:nvSpPr>
          <p:cNvPr id="35844"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DDACC335-A70C-48E0-8AA0-FDB65C6C9CBC}" type="slidenum">
              <a:rPr lang="fr-FR" smtClean="0"/>
              <a:pPr eaLnBrk="1" hangingPunct="1"/>
              <a:t>7</a:t>
            </a:fld>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smtClean="0"/>
          </a:p>
        </p:txBody>
      </p:sp>
      <p:sp>
        <p:nvSpPr>
          <p:cNvPr id="3686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6994285E-D450-497C-B391-A12B1CCCCA7B}" type="slidenum">
              <a:rPr lang="fr-FR" smtClean="0"/>
              <a:pPr eaLnBrk="1" hangingPunct="1"/>
              <a:t>8</a:t>
            </a:fld>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smtClean="0"/>
          </a:p>
        </p:txBody>
      </p:sp>
      <p:sp>
        <p:nvSpPr>
          <p:cNvPr id="3789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804763" indent="-309524" eaLnBrk="0" hangingPunct="0">
              <a:defRPr>
                <a:solidFill>
                  <a:schemeClr val="tx1"/>
                </a:solidFill>
                <a:latin typeface="Arial" pitchFamily="34" charset="0"/>
              </a:defRPr>
            </a:lvl2pPr>
            <a:lvl3pPr marL="1238098" indent="-247620" eaLnBrk="0" hangingPunct="0">
              <a:defRPr>
                <a:solidFill>
                  <a:schemeClr val="tx1"/>
                </a:solidFill>
                <a:latin typeface="Arial" pitchFamily="34" charset="0"/>
              </a:defRPr>
            </a:lvl3pPr>
            <a:lvl4pPr marL="1733337" indent="-247620" eaLnBrk="0" hangingPunct="0">
              <a:defRPr>
                <a:solidFill>
                  <a:schemeClr val="tx1"/>
                </a:solidFill>
                <a:latin typeface="Arial" pitchFamily="34" charset="0"/>
              </a:defRPr>
            </a:lvl4pPr>
            <a:lvl5pPr marL="2228576" indent="-247620" eaLnBrk="0" hangingPunct="0">
              <a:defRPr>
                <a:solidFill>
                  <a:schemeClr val="tx1"/>
                </a:solidFill>
                <a:latin typeface="Arial" pitchFamily="34" charset="0"/>
              </a:defRPr>
            </a:lvl5pPr>
            <a:lvl6pPr marL="2723815" indent="-247620" eaLnBrk="0" fontAlgn="base" hangingPunct="0">
              <a:spcBef>
                <a:spcPct val="0"/>
              </a:spcBef>
              <a:spcAft>
                <a:spcPct val="0"/>
              </a:spcAft>
              <a:defRPr>
                <a:solidFill>
                  <a:schemeClr val="tx1"/>
                </a:solidFill>
                <a:latin typeface="Arial" pitchFamily="34" charset="0"/>
              </a:defRPr>
            </a:lvl6pPr>
            <a:lvl7pPr marL="3219054" indent="-247620" eaLnBrk="0" fontAlgn="base" hangingPunct="0">
              <a:spcBef>
                <a:spcPct val="0"/>
              </a:spcBef>
              <a:spcAft>
                <a:spcPct val="0"/>
              </a:spcAft>
              <a:defRPr>
                <a:solidFill>
                  <a:schemeClr val="tx1"/>
                </a:solidFill>
                <a:latin typeface="Arial" pitchFamily="34" charset="0"/>
              </a:defRPr>
            </a:lvl7pPr>
            <a:lvl8pPr marL="3714293" indent="-247620" eaLnBrk="0" fontAlgn="base" hangingPunct="0">
              <a:spcBef>
                <a:spcPct val="0"/>
              </a:spcBef>
              <a:spcAft>
                <a:spcPct val="0"/>
              </a:spcAft>
              <a:defRPr>
                <a:solidFill>
                  <a:schemeClr val="tx1"/>
                </a:solidFill>
                <a:latin typeface="Arial" pitchFamily="34" charset="0"/>
              </a:defRPr>
            </a:lvl8pPr>
            <a:lvl9pPr marL="4209532" indent="-247620" eaLnBrk="0" fontAlgn="base" hangingPunct="0">
              <a:spcBef>
                <a:spcPct val="0"/>
              </a:spcBef>
              <a:spcAft>
                <a:spcPct val="0"/>
              </a:spcAft>
              <a:defRPr>
                <a:solidFill>
                  <a:schemeClr val="tx1"/>
                </a:solidFill>
                <a:latin typeface="Arial" pitchFamily="34" charset="0"/>
              </a:defRPr>
            </a:lvl9pPr>
          </a:lstStyle>
          <a:p>
            <a:pPr eaLnBrk="1" hangingPunct="1"/>
            <a:fld id="{718B739B-1BDF-42E9-AE8E-67242FFDF84D}" type="slidenum">
              <a:rPr lang="fr-FR" smtClean="0"/>
              <a:pPr eaLnBrk="1" hangingPunct="1"/>
              <a:t>9</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a:prstGeom prst="rect">
            <a:avLst/>
          </a:prstGeo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Modifiez le style des sous-titres du masque</a:t>
            </a:r>
            <a:endParaRPr lang="fr-FR"/>
          </a:p>
        </p:txBody>
      </p:sp>
    </p:spTree>
    <p:extLst>
      <p:ext uri="{BB962C8B-B14F-4D97-AF65-F5344CB8AC3E}">
        <p14:creationId xmlns:p14="http://schemas.microsoft.com/office/powerpoint/2010/main" val="403521361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124212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566010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125280676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Modifiez les styles du texte du masque</a:t>
            </a:r>
          </a:p>
        </p:txBody>
      </p:sp>
    </p:spTree>
    <p:extLst>
      <p:ext uri="{BB962C8B-B14F-4D97-AF65-F5344CB8AC3E}">
        <p14:creationId xmlns:p14="http://schemas.microsoft.com/office/powerpoint/2010/main" val="2421084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6466730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extLst>
      <p:ext uri="{BB962C8B-B14F-4D97-AF65-F5344CB8AC3E}">
        <p14:creationId xmlns:p14="http://schemas.microsoft.com/office/powerpoint/2010/main" val="2003332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Modifiez le style du titre</a:t>
            </a:r>
            <a:endParaRPr lang="fr-FR"/>
          </a:p>
        </p:txBody>
      </p:sp>
    </p:spTree>
    <p:extLst>
      <p:ext uri="{BB962C8B-B14F-4D97-AF65-F5344CB8AC3E}">
        <p14:creationId xmlns:p14="http://schemas.microsoft.com/office/powerpoint/2010/main" val="75486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86951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26390554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3627684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slide" Target="../slides/slide3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 Target="../slides/slide7.xml"/><Relationship Id="rId20" Type="http://schemas.openxmlformats.org/officeDocument/2006/relationships/slide" Target="../slides/slide23.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9.xml"/><Relationship Id="rId10" Type="http://schemas.openxmlformats.org/officeDocument/2006/relationships/slideLayout" Target="../slideLayouts/slideLayout10.xml"/><Relationship Id="rId19" Type="http://schemas.openxmlformats.org/officeDocument/2006/relationships/slide" Target="../slides/slid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Line 8"/>
          <p:cNvSpPr>
            <a:spLocks noChangeShapeType="1"/>
          </p:cNvSpPr>
          <p:nvPr userDrawn="1"/>
        </p:nvSpPr>
        <p:spPr bwMode="auto">
          <a:xfrm flipV="1">
            <a:off x="0" y="1179513"/>
            <a:ext cx="9144000" cy="0"/>
          </a:xfrm>
          <a:prstGeom prst="line">
            <a:avLst/>
          </a:prstGeom>
          <a:noFill/>
          <a:ln w="9525">
            <a:solidFill>
              <a:srgbClr val="584742"/>
            </a:solidFill>
            <a:round/>
            <a:headEnd/>
            <a:tailEnd/>
          </a:ln>
          <a:extLst>
            <a:ext uri="{909E8E84-426E-40DD-AFC4-6F175D3DCCD1}">
              <a14:hiddenFill xmlns:a14="http://schemas.microsoft.com/office/drawing/2010/main">
                <a:noFill/>
              </a14:hiddenFill>
            </a:ext>
          </a:extLst>
        </p:spPr>
        <p:txBody>
          <a:bodyPr/>
          <a:lstStyle/>
          <a:p>
            <a:endParaRPr lang="fr-FR"/>
          </a:p>
        </p:txBody>
      </p:sp>
      <p:pic>
        <p:nvPicPr>
          <p:cNvPr id="1027" name="Picture 2" descr="LOGOHR-d"/>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5875" y="0"/>
            <a:ext cx="1630363" cy="117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LOGOHR-Power-HD"/>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b="135"/>
          <a:stretch>
            <a:fillRect/>
          </a:stretch>
        </p:blipFill>
        <p:spPr bwMode="auto">
          <a:xfrm>
            <a:off x="1763713" y="328613"/>
            <a:ext cx="1655762"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Line 8"/>
          <p:cNvSpPr>
            <a:spLocks noChangeShapeType="1"/>
          </p:cNvSpPr>
          <p:nvPr userDrawn="1"/>
        </p:nvSpPr>
        <p:spPr bwMode="auto">
          <a:xfrm flipV="1">
            <a:off x="3419475" y="-26988"/>
            <a:ext cx="0" cy="1187451"/>
          </a:xfrm>
          <a:prstGeom prst="line">
            <a:avLst/>
          </a:prstGeom>
          <a:noFill/>
          <a:ln w="9525">
            <a:solidFill>
              <a:srgbClr val="58474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7" name="Text Box 5">
            <a:hlinkClick r:id="rId15" action="ppaction://hlinksldjump"/>
          </p:cNvPr>
          <p:cNvSpPr txBox="1">
            <a:spLocks noChangeArrowheads="1"/>
          </p:cNvSpPr>
          <p:nvPr userDrawn="1"/>
        </p:nvSpPr>
        <p:spPr bwMode="auto">
          <a:xfrm>
            <a:off x="1403648" y="6510338"/>
            <a:ext cx="754783"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WOMEN’S EXPECTATIONS</a:t>
            </a:r>
          </a:p>
        </p:txBody>
      </p:sp>
      <p:pic>
        <p:nvPicPr>
          <p:cNvPr id="9"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61156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9">
            <a:hlinkClick r:id="rId18"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403648"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1" name="Text Box 10">
            <a:hlinkClick r:id="rId19" action="ppaction://hlinksldjump"/>
          </p:cNvPr>
          <p:cNvSpPr txBox="1">
            <a:spLocks noChangeArrowheads="1"/>
          </p:cNvSpPr>
          <p:nvPr userDrawn="1"/>
        </p:nvSpPr>
        <p:spPr bwMode="auto">
          <a:xfrm>
            <a:off x="677714" y="6530571"/>
            <a:ext cx="869950"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eaLnBrk="1" hangingPunct="1">
              <a:buClrTx/>
              <a:buFontTx/>
              <a:buNone/>
              <a:defRPr/>
            </a:pPr>
            <a:r>
              <a:rPr lang="fr-FR" sz="600" dirty="0" smtClean="0">
                <a:latin typeface="Century Gothic" pitchFamily="34" charset="0"/>
              </a:rPr>
              <a:t>HR MASCARA STORY</a:t>
            </a:r>
          </a:p>
        </p:txBody>
      </p:sp>
      <p:pic>
        <p:nvPicPr>
          <p:cNvPr id="12" name="Picture 13">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269979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4" name="Picture 17">
            <a:hlinkClick r:id="rId20"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5507087" y="6472238"/>
            <a:ext cx="73025"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2051720"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6153572" y="6472238"/>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 name="Picture 13">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4130675"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3">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4788024" y="6472238"/>
            <a:ext cx="74613"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4"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3419872" y="6464300"/>
            <a:ext cx="74613" cy="3603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6876256"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6"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665740" y="6468704"/>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7" name="Picture 7">
            <a:hlinkClick r:id="rId16" action="ppaction://hlinksldjump"/>
          </p:cNvPr>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8385820" y="6490476"/>
            <a:ext cx="74612" cy="360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Text Box 5">
            <a:hlinkClick r:id="rId15" action="ppaction://hlinksldjump"/>
          </p:cNvPr>
          <p:cNvSpPr txBox="1">
            <a:spLocks noChangeArrowheads="1"/>
          </p:cNvSpPr>
          <p:nvPr userDrawn="1"/>
        </p:nvSpPr>
        <p:spPr bwMode="auto">
          <a:xfrm>
            <a:off x="2051720" y="6511288"/>
            <a:ext cx="754783"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WOMEN &amp; MASCARAS</a:t>
            </a:r>
          </a:p>
        </p:txBody>
      </p:sp>
      <p:sp>
        <p:nvSpPr>
          <p:cNvPr id="34" name="Text Box 5">
            <a:hlinkClick r:id="rId15" action="ppaction://hlinksldjump"/>
          </p:cNvPr>
          <p:cNvSpPr txBox="1">
            <a:spLocks noChangeArrowheads="1"/>
          </p:cNvSpPr>
          <p:nvPr userDrawn="1"/>
        </p:nvSpPr>
        <p:spPr bwMode="auto">
          <a:xfrm>
            <a:off x="2771800" y="6513076"/>
            <a:ext cx="754783"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NEW HR MASCARA</a:t>
            </a:r>
          </a:p>
        </p:txBody>
      </p:sp>
      <p:sp>
        <p:nvSpPr>
          <p:cNvPr id="35" name="Text Box 5">
            <a:hlinkClick r:id="rId15" action="ppaction://hlinksldjump"/>
          </p:cNvPr>
          <p:cNvSpPr txBox="1">
            <a:spLocks noChangeArrowheads="1"/>
          </p:cNvSpPr>
          <p:nvPr userDrawn="1"/>
        </p:nvSpPr>
        <p:spPr bwMode="auto">
          <a:xfrm>
            <a:off x="3457177" y="6514586"/>
            <a:ext cx="754783" cy="186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ADVERTISING</a:t>
            </a:r>
          </a:p>
        </p:txBody>
      </p:sp>
      <p:sp>
        <p:nvSpPr>
          <p:cNvPr id="36" name="Text Box 5">
            <a:hlinkClick r:id="rId15" action="ppaction://hlinksldjump"/>
          </p:cNvPr>
          <p:cNvSpPr txBox="1">
            <a:spLocks noChangeArrowheads="1"/>
          </p:cNvSpPr>
          <p:nvPr userDrawn="1"/>
        </p:nvSpPr>
        <p:spPr bwMode="auto">
          <a:xfrm>
            <a:off x="4144983" y="6527132"/>
            <a:ext cx="754783" cy="186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TECHNOLOGY</a:t>
            </a:r>
          </a:p>
        </p:txBody>
      </p:sp>
      <p:sp>
        <p:nvSpPr>
          <p:cNvPr id="37" name="Text Box 5">
            <a:hlinkClick r:id="rId15" action="ppaction://hlinksldjump"/>
          </p:cNvPr>
          <p:cNvSpPr txBox="1">
            <a:spLocks noChangeArrowheads="1"/>
          </p:cNvSpPr>
          <p:nvPr userDrawn="1"/>
        </p:nvSpPr>
        <p:spPr bwMode="auto">
          <a:xfrm>
            <a:off x="4825329" y="6525344"/>
            <a:ext cx="754783"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MAKE-UP RESULT</a:t>
            </a:r>
          </a:p>
        </p:txBody>
      </p:sp>
      <p:sp>
        <p:nvSpPr>
          <p:cNvPr id="38" name="Text Box 5">
            <a:hlinkClick r:id="rId15" action="ppaction://hlinksldjump"/>
          </p:cNvPr>
          <p:cNvSpPr txBox="1">
            <a:spLocks noChangeArrowheads="1"/>
          </p:cNvSpPr>
          <p:nvPr userDrawn="1"/>
        </p:nvSpPr>
        <p:spPr bwMode="auto">
          <a:xfrm>
            <a:off x="5545409" y="6523438"/>
            <a:ext cx="754783" cy="186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DESIGN</a:t>
            </a:r>
          </a:p>
        </p:txBody>
      </p:sp>
      <p:sp>
        <p:nvSpPr>
          <p:cNvPr id="39" name="Text Box 5">
            <a:hlinkClick r:id="rId15" action="ppaction://hlinksldjump"/>
          </p:cNvPr>
          <p:cNvSpPr txBox="1">
            <a:spLocks noChangeArrowheads="1"/>
          </p:cNvSpPr>
          <p:nvPr userDrawn="1"/>
        </p:nvSpPr>
        <p:spPr bwMode="auto">
          <a:xfrm>
            <a:off x="6228184" y="6525344"/>
            <a:ext cx="754783" cy="186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ITALY TESTS</a:t>
            </a:r>
          </a:p>
        </p:txBody>
      </p:sp>
      <p:sp>
        <p:nvSpPr>
          <p:cNvPr id="40" name="Text Box 5">
            <a:hlinkClick r:id="rId15" action="ppaction://hlinksldjump"/>
          </p:cNvPr>
          <p:cNvSpPr txBox="1">
            <a:spLocks noChangeArrowheads="1"/>
          </p:cNvSpPr>
          <p:nvPr userDrawn="1"/>
        </p:nvSpPr>
        <p:spPr bwMode="auto">
          <a:xfrm>
            <a:off x="6948264" y="6525344"/>
            <a:ext cx="754783" cy="2791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HR MASCARAS </a:t>
            </a:r>
          </a:p>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GEOGRAPHY</a:t>
            </a:r>
          </a:p>
        </p:txBody>
      </p:sp>
      <p:sp>
        <p:nvSpPr>
          <p:cNvPr id="41" name="Text Box 5">
            <a:hlinkClick r:id="rId15" action="ppaction://hlinksldjump"/>
          </p:cNvPr>
          <p:cNvSpPr txBox="1">
            <a:spLocks noChangeArrowheads="1"/>
          </p:cNvSpPr>
          <p:nvPr userDrawn="1"/>
        </p:nvSpPr>
        <p:spPr bwMode="auto">
          <a:xfrm>
            <a:off x="7705649" y="6522046"/>
            <a:ext cx="754783" cy="1868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6800" rIns="90000" bIns="46800">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pitchFamily="34" charset="0"/>
                <a:ea typeface="Microsoft YaHei" pitchFamily="34" charset="-122"/>
              </a:defRPr>
            </a:lvl9pPr>
          </a:lstStyle>
          <a:p>
            <a:pPr algn="ctr" rtl="0" eaLnBrk="1" fontAlgn="base" hangingPunct="1">
              <a:spcBef>
                <a:spcPct val="0"/>
              </a:spcBef>
              <a:spcAft>
                <a:spcPct val="0"/>
              </a:spcAft>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fr-FR" sz="600" kern="1200" dirty="0" smtClean="0">
                <a:solidFill>
                  <a:schemeClr val="bg1"/>
                </a:solidFill>
                <a:latin typeface="Century Gothic" pitchFamily="34" charset="0"/>
                <a:ea typeface="Microsoft YaHei" pitchFamily="34" charset="-122"/>
                <a:cs typeface="+mn-cs"/>
              </a:rPr>
              <a:t>COMPETITORS</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1.pn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jpeg"/><Relationship Id="rId2" Type="http://schemas.openxmlformats.org/officeDocument/2006/relationships/video" Target="file:///C:\Documents%20and%20Settings\stephanie.peirelloh\Bureau\SURREALIST%20POUR%20VALIDATION%20MARKET%20EN%20COURS%20JUILLET%2012\pour%20validation%20marketing%2011%20juillet%20aout%2012\EVERFRESH%20SYSTEM%20VIDEO.wmv" TargetMode="External"/><Relationship Id="rId1" Type="http://schemas.microsoft.com/office/2007/relationships/media" Target="file:///C:\Documents%20and%20Settings\stephanie.peirelloh\Bureau\SURREALIST%20POUR%20VALIDATION%20MARKET%20EN%20COURS%20JUILLET%2012\pour%20validation%20marketing%2011%20juillet%20aout%2012\EVERFRESH%20SYSTEM%20VIDEO.wmv" TargetMode="Externa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C:\Documents%20and%20Settings\stephanie.peirelloh\Bureau\SURREALIST%20POUR%20VALIDATION%20MARKET%20EN%20COURS%20JUILLET%2012\pour%20validation%20marketing%2011%20juillet%20aout%2012\EVERFRESH%20SYSTEM%20VIDEO.wmv" TargetMode="External"/><Relationship Id="rId1" Type="http://schemas.microsoft.com/office/2007/relationships/media" Target="file:///C:\Documents%20and%20Settings\stephanie.peirelloh\Bureau\SURREALIST%20POUR%20VALIDATION%20MARKET%20EN%20COURS%20JUILLET%2012\pour%20validation%20marketing%2011%20juillet%20aout%2012\EVERFRESH%20SYSTEM%20VIDEO.wmv" TargetMode="External"/><Relationship Id="rId5" Type="http://schemas.openxmlformats.org/officeDocument/2006/relationships/image" Target="../media/image15.png"/><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3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7.png"/><Relationship Id="rId10" Type="http://schemas.openxmlformats.org/officeDocument/2006/relationships/image" Target="../media/image32.png"/><Relationship Id="rId4" Type="http://schemas.openxmlformats.org/officeDocument/2006/relationships/image" Target="../media/image26.jpeg"/><Relationship Id="rId9" Type="http://schemas.openxmlformats.org/officeDocument/2006/relationships/image" Target="../media/image31.png"/></Relationships>
</file>

<file path=ppt/slides/_rels/slide39.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3225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1403350" y="2780928"/>
            <a:ext cx="6553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BUT NOT ONLY!</a:t>
            </a:r>
          </a:p>
          <a:p>
            <a:pPr algn="ctr" eaLnBrk="1" hangingPunct="1"/>
            <a:r>
              <a:rPr lang="en-US" sz="3200" dirty="0" smtClean="0">
                <a:solidFill>
                  <a:schemeClr val="bg1"/>
                </a:solidFill>
                <a:latin typeface="Century Gothic" pitchFamily="34" charset="0"/>
              </a:rPr>
              <a:t>THEIR DREAM IS EVEN FURTHER…</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4"/>
          <p:cNvSpPr txBox="1">
            <a:spLocks noChangeArrowheads="1"/>
          </p:cNvSpPr>
          <p:nvPr/>
        </p:nvSpPr>
        <p:spPr bwMode="auto">
          <a:xfrm>
            <a:off x="1403350" y="2924944"/>
            <a:ext cx="6553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WOMEN DREAM OF HAVING</a:t>
            </a:r>
          </a:p>
          <a:p>
            <a:pPr algn="ctr" eaLnBrk="1" hangingPunct="1"/>
            <a:r>
              <a:rPr lang="en-US" sz="3200" dirty="0" smtClean="0">
                <a:solidFill>
                  <a:schemeClr val="bg1"/>
                </a:solidFill>
                <a:latin typeface="Century Gothic" pitchFamily="34" charset="0"/>
              </a:rPr>
              <a:t>THESE BENEFITS</a:t>
            </a:r>
          </a:p>
          <a:p>
            <a:pPr algn="ctr" eaLnBrk="1" hangingPunct="1"/>
            <a:r>
              <a:rPr lang="en-US" sz="3200" dirty="0" smtClean="0">
                <a:solidFill>
                  <a:schemeClr val="bg1"/>
                </a:solidFill>
                <a:latin typeface="Century Gothic" pitchFamily="34" charset="0"/>
              </a:rPr>
              <a:t>UNTIL THE LAST DROP…</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29748"/>
          <a:stretch/>
        </p:blipFill>
        <p:spPr bwMode="auto">
          <a:xfrm rot="5400000">
            <a:off x="1989837" y="-772834"/>
            <a:ext cx="5164324" cy="914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4"/>
          <p:cNvSpPr txBox="1">
            <a:spLocks noChangeArrowheads="1"/>
          </p:cNvSpPr>
          <p:nvPr/>
        </p:nvSpPr>
        <p:spPr bwMode="auto">
          <a:xfrm>
            <a:off x="661988" y="2060848"/>
            <a:ext cx="7942262"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r>
              <a:rPr lang="fr-FR" sz="3200" dirty="0" smtClean="0">
                <a:solidFill>
                  <a:schemeClr val="bg1"/>
                </a:solidFill>
                <a:latin typeface="Century Gothic" pitchFamily="34" charset="0"/>
                <a:ea typeface="ＭＳ Ｐゴシック" pitchFamily="34" charset="-128"/>
              </a:rPr>
              <a:t>INDEED</a:t>
            </a:r>
          </a:p>
          <a:p>
            <a:pPr algn="ctr" eaLnBrk="1" hangingPunct="1"/>
            <a:r>
              <a:rPr lang="fr-FR" sz="3200" dirty="0" smtClean="0">
                <a:solidFill>
                  <a:schemeClr val="bg1"/>
                </a:solidFill>
                <a:latin typeface="Century Gothic" pitchFamily="34" charset="0"/>
                <a:ea typeface="ＭＳ Ｐゴシック" pitchFamily="34" charset="-128"/>
              </a:rPr>
              <a:t>MAJOR </a:t>
            </a:r>
            <a:r>
              <a:rPr lang="fr-FR" sz="3200" dirty="0">
                <a:solidFill>
                  <a:schemeClr val="bg1"/>
                </a:solidFill>
                <a:latin typeface="Century Gothic" pitchFamily="34" charset="0"/>
                <a:ea typeface="ＭＳ Ｐゴシック" pitchFamily="34" charset="-128"/>
              </a:rPr>
              <a:t>WOMEN’S FRUSTRATION:</a:t>
            </a:r>
          </a:p>
          <a:p>
            <a:pPr algn="ctr" eaLnBrk="1" hangingPunct="1">
              <a:lnSpc>
                <a:spcPct val="40000"/>
              </a:lnSpc>
            </a:pPr>
            <a:endParaRPr lang="fr-FR" sz="3200" dirty="0">
              <a:solidFill>
                <a:schemeClr val="bg1"/>
              </a:solidFill>
              <a:latin typeface="Century Gothic" pitchFamily="34" charset="0"/>
              <a:ea typeface="ＭＳ Ｐゴシック" pitchFamily="34" charset="-128"/>
            </a:endParaRPr>
          </a:p>
        </p:txBody>
      </p:sp>
      <p:sp>
        <p:nvSpPr>
          <p:cNvPr id="4" name="Text Box 9"/>
          <p:cNvSpPr txBox="1">
            <a:spLocks noChangeArrowheads="1"/>
          </p:cNvSpPr>
          <p:nvPr/>
        </p:nvSpPr>
        <p:spPr bwMode="auto">
          <a:xfrm>
            <a:off x="1364436" y="3439294"/>
            <a:ext cx="6537367" cy="1569660"/>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r>
              <a:rPr lang="fr-FR" sz="3200" dirty="0">
                <a:solidFill>
                  <a:schemeClr val="bg1"/>
                </a:solidFill>
                <a:latin typeface="Century Gothic" pitchFamily="34" charset="0"/>
                <a:ea typeface="ＭＳ Ｐゴシック" pitchFamily="34" charset="-128"/>
              </a:rPr>
              <a:t>AFTER 2 WEEKS, MASCARAS </a:t>
            </a:r>
            <a:endParaRPr lang="fr-FR" sz="3200" dirty="0" smtClean="0">
              <a:solidFill>
                <a:schemeClr val="bg1"/>
              </a:solidFill>
              <a:latin typeface="Century Gothic" pitchFamily="34" charset="0"/>
              <a:ea typeface="ＭＳ Ｐゴシック" pitchFamily="34" charset="-128"/>
            </a:endParaRPr>
          </a:p>
          <a:p>
            <a:pPr algn="ctr" eaLnBrk="1" hangingPunct="1"/>
            <a:r>
              <a:rPr lang="fr-FR" sz="3200" dirty="0" smtClean="0">
                <a:solidFill>
                  <a:schemeClr val="bg1"/>
                </a:solidFill>
                <a:latin typeface="Century Gothic" pitchFamily="34" charset="0"/>
                <a:ea typeface="ＭＳ Ｐゴシック" pitchFamily="34" charset="-128"/>
              </a:rPr>
              <a:t>START </a:t>
            </a:r>
            <a:r>
              <a:rPr lang="fr-FR" sz="3200" dirty="0">
                <a:solidFill>
                  <a:schemeClr val="bg1"/>
                </a:solidFill>
                <a:latin typeface="Century Gothic" pitchFamily="34" charset="0"/>
                <a:ea typeface="ＭＳ Ｐゴシック" pitchFamily="34" charset="-128"/>
              </a:rPr>
              <a:t>DRYING OUT</a:t>
            </a:r>
          </a:p>
          <a:p>
            <a:pPr algn="ctr" eaLnBrk="1" hangingPunct="1"/>
            <a:r>
              <a:rPr lang="fr-FR" sz="3200" dirty="0" smtClean="0">
                <a:solidFill>
                  <a:schemeClr val="bg1"/>
                </a:solidFill>
                <a:latin typeface="Century Gothic" pitchFamily="34" charset="0"/>
                <a:ea typeface="ＭＳ Ｐゴシック" pitchFamily="34" charset="-128"/>
              </a:rPr>
              <a:t>AND MAKE-UP </a:t>
            </a:r>
            <a:r>
              <a:rPr lang="fr-FR" sz="3200" dirty="0">
                <a:solidFill>
                  <a:schemeClr val="bg1"/>
                </a:solidFill>
                <a:latin typeface="Century Gothic" pitchFamily="34" charset="0"/>
                <a:ea typeface="ＭＳ Ｐゴシック" pitchFamily="34" charset="-128"/>
              </a:rPr>
              <a:t>RESULTS CHANGE</a:t>
            </a:r>
            <a:endParaRPr lang="fr-FR" sz="3200" dirty="0"/>
          </a:p>
        </p:txBody>
      </p:sp>
    </p:spTree>
    <p:extLst>
      <p:ext uri="{BB962C8B-B14F-4D97-AF65-F5344CB8AC3E}">
        <p14:creationId xmlns:p14="http://schemas.microsoft.com/office/powerpoint/2010/main" val="378573725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3"/>
          <p:cNvSpPr txBox="1">
            <a:spLocks noChangeArrowheads="1"/>
          </p:cNvSpPr>
          <p:nvPr/>
        </p:nvSpPr>
        <p:spPr bwMode="auto">
          <a:xfrm>
            <a:off x="32436" y="1427163"/>
            <a:ext cx="90868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lnSpc>
                <a:spcPct val="50000"/>
              </a:lnSpc>
              <a:spcBef>
                <a:spcPct val="50000"/>
              </a:spcBef>
            </a:pPr>
            <a:r>
              <a:rPr lang="fr-FR" sz="1600" dirty="0">
                <a:solidFill>
                  <a:schemeClr val="bg1"/>
                </a:solidFill>
                <a:latin typeface="Century Gothic" pitchFamily="34" charset="0"/>
                <a:ea typeface="ＭＳ Ｐゴシック" pitchFamily="34" charset="-128"/>
              </a:rPr>
              <a:t>HOW TO KEEP A SMOOTH FORMULA UNTIL THE LAST DROP?</a:t>
            </a:r>
          </a:p>
          <a:p>
            <a:pPr algn="ctr" eaLnBrk="1" hangingPunct="1"/>
            <a:endParaRPr lang="fr-FR" sz="1200" dirty="0">
              <a:solidFill>
                <a:schemeClr val="bg1"/>
              </a:solidFill>
              <a:latin typeface="Century Gothic" pitchFamily="34" charset="0"/>
            </a:endParaRPr>
          </a:p>
          <a:p>
            <a:pPr algn="ctr" eaLnBrk="1" hangingPunct="1"/>
            <a:r>
              <a:rPr lang="fr-FR" sz="1400" dirty="0">
                <a:solidFill>
                  <a:schemeClr val="bg1"/>
                </a:solidFill>
                <a:latin typeface="Century Gothic" pitchFamily="34" charset="0"/>
              </a:rPr>
              <a:t>WOMEN ARE VERY IMAGINATIVE…</a:t>
            </a:r>
          </a:p>
        </p:txBody>
      </p:sp>
      <p:sp>
        <p:nvSpPr>
          <p:cNvPr id="181252" name="Text Box 4"/>
          <p:cNvSpPr txBox="1">
            <a:spLocks noChangeArrowheads="1"/>
          </p:cNvSpPr>
          <p:nvPr/>
        </p:nvSpPr>
        <p:spPr bwMode="auto">
          <a:xfrm>
            <a:off x="6876256" y="2849349"/>
            <a:ext cx="1244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DAY CREAM</a:t>
            </a:r>
          </a:p>
        </p:txBody>
      </p:sp>
      <p:sp>
        <p:nvSpPr>
          <p:cNvPr id="181253" name="Text Box 5"/>
          <p:cNvSpPr txBox="1">
            <a:spLocks noChangeArrowheads="1"/>
          </p:cNvSpPr>
          <p:nvPr/>
        </p:nvSpPr>
        <p:spPr bwMode="auto">
          <a:xfrm>
            <a:off x="5220072" y="4682439"/>
            <a:ext cx="18573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MAKE-UP REMOVER</a:t>
            </a:r>
          </a:p>
        </p:txBody>
      </p:sp>
      <p:sp>
        <p:nvSpPr>
          <p:cNvPr id="181254" name="Text Box 6"/>
          <p:cNvSpPr txBox="1">
            <a:spLocks noChangeArrowheads="1"/>
          </p:cNvSpPr>
          <p:nvPr/>
        </p:nvSpPr>
        <p:spPr bwMode="auto">
          <a:xfrm>
            <a:off x="611560" y="2544549"/>
            <a:ext cx="11684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HOT WATER</a:t>
            </a:r>
          </a:p>
        </p:txBody>
      </p:sp>
      <p:sp>
        <p:nvSpPr>
          <p:cNvPr id="181255" name="Text Box 7"/>
          <p:cNvSpPr txBox="1">
            <a:spLocks noChangeArrowheads="1"/>
          </p:cNvSpPr>
          <p:nvPr/>
        </p:nvSpPr>
        <p:spPr bwMode="auto">
          <a:xfrm>
            <a:off x="1331640" y="4355671"/>
            <a:ext cx="1881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SWEET ALMOND OIL</a:t>
            </a:r>
          </a:p>
        </p:txBody>
      </p:sp>
      <p:sp>
        <p:nvSpPr>
          <p:cNvPr id="181256" name="Text Box 8"/>
          <p:cNvSpPr txBox="1">
            <a:spLocks noChangeArrowheads="1"/>
          </p:cNvSpPr>
          <p:nvPr/>
        </p:nvSpPr>
        <p:spPr bwMode="auto">
          <a:xfrm>
            <a:off x="3667126" y="3156981"/>
            <a:ext cx="12588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MOISTURIZER</a:t>
            </a:r>
          </a:p>
        </p:txBody>
      </p:sp>
      <p:sp>
        <p:nvSpPr>
          <p:cNvPr id="181260" name="Text Box 7"/>
          <p:cNvSpPr txBox="1">
            <a:spLocks noChangeArrowheads="1"/>
          </p:cNvSpPr>
          <p:nvPr/>
        </p:nvSpPr>
        <p:spPr bwMode="auto">
          <a:xfrm>
            <a:off x="2915816" y="5733256"/>
            <a:ext cx="10064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OLIVE OIL</a:t>
            </a:r>
          </a:p>
        </p:txBody>
      </p:sp>
      <p:sp>
        <p:nvSpPr>
          <p:cNvPr id="181261" name="Text Box 7"/>
          <p:cNvSpPr txBox="1">
            <a:spLocks noChangeArrowheads="1"/>
          </p:cNvSpPr>
          <p:nvPr/>
        </p:nvSpPr>
        <p:spPr bwMode="auto">
          <a:xfrm>
            <a:off x="5799931" y="6350343"/>
            <a:ext cx="21526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fr-FR" sz="1400">
                <a:solidFill>
                  <a:schemeClr val="bg1"/>
                </a:solidFill>
                <a:latin typeface="Century Gothic" pitchFamily="34" charset="0"/>
              </a:rPr>
              <a:t>STORE IT IN THE FRIDGE!</a:t>
            </a:r>
          </a:p>
        </p:txBody>
      </p:sp>
    </p:spTree>
    <p:extLst>
      <p:ext uri="{BB962C8B-B14F-4D97-AF65-F5344CB8AC3E}">
        <p14:creationId xmlns:p14="http://schemas.microsoft.com/office/powerpoint/2010/main" val="36608543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1254"/>
                                        </p:tgtEl>
                                        <p:attrNameLst>
                                          <p:attrName>style.visibility</p:attrName>
                                        </p:attrNameLst>
                                      </p:cBhvr>
                                      <p:to>
                                        <p:strVal val="visible"/>
                                      </p:to>
                                    </p:set>
                                    <p:animEffect transition="in" filter="fade">
                                      <p:cBhvr>
                                        <p:cTn id="7" dur="1000"/>
                                        <p:tgtEl>
                                          <p:spTgt spid="18125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1256"/>
                                        </p:tgtEl>
                                        <p:attrNameLst>
                                          <p:attrName>style.visibility</p:attrName>
                                        </p:attrNameLst>
                                      </p:cBhvr>
                                      <p:to>
                                        <p:strVal val="visible"/>
                                      </p:to>
                                    </p:set>
                                    <p:animEffect transition="in" filter="fade">
                                      <p:cBhvr>
                                        <p:cTn id="10" dur="1000"/>
                                        <p:tgtEl>
                                          <p:spTgt spid="18125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1252"/>
                                        </p:tgtEl>
                                        <p:attrNameLst>
                                          <p:attrName>style.visibility</p:attrName>
                                        </p:attrNameLst>
                                      </p:cBhvr>
                                      <p:to>
                                        <p:strVal val="visible"/>
                                      </p:to>
                                    </p:set>
                                    <p:animEffect transition="in" filter="fade">
                                      <p:cBhvr>
                                        <p:cTn id="13" dur="1000"/>
                                        <p:tgtEl>
                                          <p:spTgt spid="18125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81253"/>
                                        </p:tgtEl>
                                        <p:attrNameLst>
                                          <p:attrName>style.visibility</p:attrName>
                                        </p:attrNameLst>
                                      </p:cBhvr>
                                      <p:to>
                                        <p:strVal val="visible"/>
                                      </p:to>
                                    </p:set>
                                    <p:animEffect transition="in" filter="fade">
                                      <p:cBhvr>
                                        <p:cTn id="16" dur="1000"/>
                                        <p:tgtEl>
                                          <p:spTgt spid="18125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1255"/>
                                        </p:tgtEl>
                                        <p:attrNameLst>
                                          <p:attrName>style.visibility</p:attrName>
                                        </p:attrNameLst>
                                      </p:cBhvr>
                                      <p:to>
                                        <p:strVal val="visible"/>
                                      </p:to>
                                    </p:set>
                                    <p:animEffect transition="in" filter="fade">
                                      <p:cBhvr>
                                        <p:cTn id="19" dur="1000"/>
                                        <p:tgtEl>
                                          <p:spTgt spid="18125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1260"/>
                                        </p:tgtEl>
                                        <p:attrNameLst>
                                          <p:attrName>style.visibility</p:attrName>
                                        </p:attrNameLst>
                                      </p:cBhvr>
                                      <p:to>
                                        <p:strVal val="visible"/>
                                      </p:to>
                                    </p:set>
                                    <p:animEffect transition="in" filter="fade">
                                      <p:cBhvr>
                                        <p:cTn id="22" dur="1000"/>
                                        <p:tgtEl>
                                          <p:spTgt spid="18126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1261"/>
                                        </p:tgtEl>
                                        <p:attrNameLst>
                                          <p:attrName>style.visibility</p:attrName>
                                        </p:attrNameLst>
                                      </p:cBhvr>
                                      <p:to>
                                        <p:strVal val="visible"/>
                                      </p:to>
                                    </p:set>
                                    <p:animEffect transition="in" filter="fade">
                                      <p:cBhvr>
                                        <p:cTn id="25" dur="1000"/>
                                        <p:tgtEl>
                                          <p:spTgt spid="181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2" grpId="0"/>
      <p:bldP spid="181253" grpId="0"/>
      <p:bldP spid="181254" grpId="0"/>
      <p:bldP spid="181255" grpId="0"/>
      <p:bldP spid="181256" grpId="0"/>
      <p:bldP spid="181260" grpId="0"/>
      <p:bldP spid="18126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1398084" y="2388313"/>
            <a:ext cx="655320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…AND WHAT IF </a:t>
            </a:r>
          </a:p>
          <a:p>
            <a:pPr algn="ctr" eaLnBrk="1" hangingPunct="1"/>
            <a:r>
              <a:rPr lang="en-US" sz="3200" dirty="0" smtClean="0">
                <a:solidFill>
                  <a:schemeClr val="bg1"/>
                </a:solidFill>
                <a:latin typeface="Century Gothic" pitchFamily="34" charset="0"/>
              </a:rPr>
              <a:t>A </a:t>
            </a:r>
            <a:r>
              <a:rPr lang="en-US" sz="3200" dirty="0">
                <a:solidFill>
                  <a:schemeClr val="bg1"/>
                </a:solidFill>
                <a:latin typeface="Century Gothic" pitchFamily="34" charset="0"/>
              </a:rPr>
              <a:t>MASCARA </a:t>
            </a:r>
            <a:r>
              <a:rPr lang="en-US" sz="3200" dirty="0" smtClean="0">
                <a:solidFill>
                  <a:schemeClr val="bg1"/>
                </a:solidFill>
                <a:latin typeface="Century Gothic" pitchFamily="34" charset="0"/>
              </a:rPr>
              <a:t>DID NOT </a:t>
            </a:r>
          </a:p>
          <a:p>
            <a:pPr algn="ctr" eaLnBrk="1" hangingPunct="1"/>
            <a:r>
              <a:rPr lang="en-US" sz="3200" dirty="0" smtClean="0">
                <a:solidFill>
                  <a:schemeClr val="bg1"/>
                </a:solidFill>
                <a:latin typeface="Century Gothic" pitchFamily="34" charset="0"/>
              </a:rPr>
              <a:t>DRY </a:t>
            </a:r>
            <a:r>
              <a:rPr lang="en-US" sz="3200" dirty="0">
                <a:solidFill>
                  <a:schemeClr val="bg1"/>
                </a:solidFill>
                <a:latin typeface="Century Gothic" pitchFamily="34" charset="0"/>
              </a:rPr>
              <a:t>OUT IN ITS </a:t>
            </a:r>
            <a:r>
              <a:rPr lang="en-US" sz="3200" dirty="0" smtClean="0">
                <a:solidFill>
                  <a:schemeClr val="bg1"/>
                </a:solidFill>
                <a:latin typeface="Century Gothic" pitchFamily="34" charset="0"/>
              </a:rPr>
              <a:t>BOTTLE ?</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4"/>
          <p:cNvSpPr txBox="1">
            <a:spLocks noChangeArrowheads="1"/>
          </p:cNvSpPr>
          <p:nvPr/>
        </p:nvSpPr>
        <p:spPr bwMode="auto">
          <a:xfrm>
            <a:off x="1398084" y="3215878"/>
            <a:ext cx="6553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UNREALISTIC YOU THINK?</a:t>
            </a:r>
          </a:p>
          <a:p>
            <a:pPr algn="ctr" eaLnBrk="1" hangingPunct="1"/>
            <a:r>
              <a:rPr lang="en-US" sz="3200" dirty="0" smtClean="0">
                <a:solidFill>
                  <a:schemeClr val="bg1"/>
                </a:solidFill>
                <a:latin typeface="Century Gothic" pitchFamily="34" charset="0"/>
              </a:rPr>
              <a:t>NO: SURREALIST!</a:t>
            </a:r>
            <a:endParaRPr lang="en-US" sz="3200" dirty="0">
              <a:solidFill>
                <a:schemeClr val="bg1"/>
              </a:solidFill>
              <a:latin typeface="Century Gothic" pitchFamily="34" charset="0"/>
            </a:endParaRPr>
          </a:p>
        </p:txBody>
      </p:sp>
    </p:spTree>
    <p:extLst>
      <p:ext uri="{BB962C8B-B14F-4D97-AF65-F5344CB8AC3E}">
        <p14:creationId xmlns:p14="http://schemas.microsoft.com/office/powerpoint/2010/main" val="2073132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499992" y="3491716"/>
            <a:ext cx="2160240" cy="646331"/>
          </a:xfrm>
          <a:prstGeom prst="rect">
            <a:avLst/>
          </a:prstGeom>
          <a:noFill/>
        </p:spPr>
        <p:txBody>
          <a:bodyPr wrap="square" rtlCol="0">
            <a:spAutoFit/>
          </a:bodyPr>
          <a:lstStyle/>
          <a:p>
            <a:r>
              <a:rPr lang="fr-FR" dirty="0" smtClean="0">
                <a:solidFill>
                  <a:schemeClr val="bg1"/>
                </a:solidFill>
              </a:rPr>
              <a:t>Films  PRODUIT SURREALIST</a:t>
            </a:r>
            <a:endParaRPr lang="fr-FR" dirty="0">
              <a:solidFill>
                <a:schemeClr val="bg1"/>
              </a:solidFill>
            </a:endParaRPr>
          </a:p>
        </p:txBody>
      </p:sp>
    </p:spTree>
    <p:extLst>
      <p:ext uri="{BB962C8B-B14F-4D97-AF65-F5344CB8AC3E}">
        <p14:creationId xmlns:p14="http://schemas.microsoft.com/office/powerpoint/2010/main" val="680231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ZoneTexte 1"/>
          <p:cNvSpPr txBox="1">
            <a:spLocks noChangeArrowheads="1"/>
          </p:cNvSpPr>
          <p:nvPr/>
        </p:nvSpPr>
        <p:spPr bwMode="auto">
          <a:xfrm>
            <a:off x="1116013" y="2314575"/>
            <a:ext cx="71278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a:solidFill>
                  <a:schemeClr val="bg1"/>
                </a:solidFill>
                <a:latin typeface="Century Gothic" pitchFamily="34" charset="0"/>
                <a:ea typeface="MS PGothic" pitchFamily="34" charset="-128"/>
              </a:rPr>
              <a:t>TODAY, </a:t>
            </a:r>
          </a:p>
          <a:p>
            <a:pPr algn="ctr" eaLnBrk="1" hangingPunct="1"/>
            <a:r>
              <a:rPr lang="en-US" sz="3200">
                <a:solidFill>
                  <a:schemeClr val="bg1"/>
                </a:solidFill>
                <a:latin typeface="Century Gothic" pitchFamily="34" charset="0"/>
                <a:ea typeface="MS PGothic" pitchFamily="34" charset="-128"/>
              </a:rPr>
              <a:t>HELENA RUBINSTEIN, </a:t>
            </a:r>
          </a:p>
          <a:p>
            <a:pPr algn="ctr" eaLnBrk="1" hangingPunct="1"/>
            <a:r>
              <a:rPr lang="en-US" sz="3200">
                <a:solidFill>
                  <a:schemeClr val="bg1"/>
                </a:solidFill>
                <a:latin typeface="Century Gothic" pitchFamily="34" charset="0"/>
                <a:ea typeface="MS PGothic" pitchFamily="34" charset="-128"/>
              </a:rPr>
              <a:t>PUSHES BACK THE FRONTIERS OF COSMETICS AGAIN,</a:t>
            </a:r>
          </a:p>
          <a:p>
            <a:pPr algn="ctr" eaLnBrk="1" hangingPunct="1"/>
            <a:r>
              <a:rPr lang="en-US" sz="3200">
                <a:solidFill>
                  <a:schemeClr val="bg1"/>
                </a:solidFill>
                <a:latin typeface="Century Gothic" pitchFamily="34" charset="0"/>
                <a:ea typeface="MS PGothic" pitchFamily="34" charset="-128"/>
              </a:rPr>
              <a:t>AND CREATES …</a:t>
            </a:r>
          </a:p>
          <a:p>
            <a:pPr algn="ctr" eaLnBrk="1" hangingPunct="1"/>
            <a:endParaRPr lang="en-US" sz="3200">
              <a:solidFill>
                <a:schemeClr val="bg1"/>
              </a:solidFill>
              <a:latin typeface="Century Gothic" pitchFamily="34" charset="0"/>
              <a:ea typeface="MS PGothic" pitchFamily="34" charset="-128"/>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6" name="Rectangle 117"/>
          <p:cNvSpPr>
            <a:spLocks noChangeArrowheads="1"/>
          </p:cNvSpPr>
          <p:nvPr/>
        </p:nvSpPr>
        <p:spPr bwMode="auto">
          <a:xfrm>
            <a:off x="3348038" y="363538"/>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OUT</a:t>
            </a:r>
          </a:p>
        </p:txBody>
      </p:sp>
      <p:pic>
        <p:nvPicPr>
          <p:cNvPr id="7"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947" r="15041" b="18626"/>
          <a:stretch/>
        </p:blipFill>
        <p:spPr bwMode="auto">
          <a:xfrm>
            <a:off x="0" y="1196752"/>
            <a:ext cx="4669115" cy="5174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4"/>
          <p:cNvSpPr txBox="1">
            <a:spLocks noChangeArrowheads="1"/>
          </p:cNvSpPr>
          <p:nvPr/>
        </p:nvSpPr>
        <p:spPr bwMode="auto">
          <a:xfrm>
            <a:off x="2771328" y="3133417"/>
            <a:ext cx="65532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fr-FR" sz="3600" dirty="0" smtClean="0">
                <a:solidFill>
                  <a:schemeClr val="bg1"/>
                </a:solidFill>
                <a:latin typeface="Century Gothic" pitchFamily="34" charset="0"/>
              </a:rPr>
              <a:t>SURREALIST</a:t>
            </a:r>
          </a:p>
          <a:p>
            <a:pPr algn="ctr" eaLnBrk="1" hangingPunct="1"/>
            <a:r>
              <a:rPr lang="fr-FR" sz="2400" dirty="0" smtClean="0">
                <a:solidFill>
                  <a:schemeClr val="bg1"/>
                </a:solidFill>
                <a:latin typeface="Century Gothic" pitchFamily="34" charset="0"/>
              </a:rPr>
              <a:t>E V E R F R E S H</a:t>
            </a:r>
            <a:endParaRPr lang="fr-FR" sz="24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12292" name="Rectangle 117"/>
          <p:cNvSpPr>
            <a:spLocks noChangeArrowheads="1"/>
          </p:cNvSpPr>
          <p:nvPr/>
        </p:nvSpPr>
        <p:spPr bwMode="auto">
          <a:xfrm>
            <a:off x="3348038" y="363538"/>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OUT</a:t>
            </a:r>
          </a:p>
        </p:txBody>
      </p:sp>
      <p:sp>
        <p:nvSpPr>
          <p:cNvPr id="5" name="Text Box 5"/>
          <p:cNvSpPr txBox="1">
            <a:spLocks noChangeArrowheads="1"/>
          </p:cNvSpPr>
          <p:nvPr/>
        </p:nvSpPr>
        <p:spPr bwMode="auto">
          <a:xfrm>
            <a:off x="2024934" y="2564904"/>
            <a:ext cx="509626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a:solidFill>
                  <a:schemeClr val="bg1"/>
                </a:solidFill>
                <a:latin typeface="Century Gothic" pitchFamily="34" charset="0"/>
              </a:rPr>
              <a:t>THE 1</a:t>
            </a:r>
            <a:r>
              <a:rPr lang="en-US" sz="3200" baseline="30000" dirty="0">
                <a:solidFill>
                  <a:schemeClr val="bg1"/>
                </a:solidFill>
                <a:latin typeface="Century Gothic" pitchFamily="34" charset="0"/>
              </a:rPr>
              <a:t>ST</a:t>
            </a:r>
            <a:r>
              <a:rPr lang="en-US" sz="3200" dirty="0">
                <a:solidFill>
                  <a:schemeClr val="bg1"/>
                </a:solidFill>
                <a:latin typeface="Century Gothic" pitchFamily="34" charset="0"/>
              </a:rPr>
              <a:t> MASCARA </a:t>
            </a:r>
            <a:endParaRPr lang="en-US" sz="3200" dirty="0" smtClean="0">
              <a:solidFill>
                <a:schemeClr val="bg1"/>
              </a:solidFill>
              <a:latin typeface="Century Gothic" pitchFamily="34" charset="0"/>
            </a:endParaRPr>
          </a:p>
          <a:p>
            <a:pPr algn="ctr" eaLnBrk="1" hangingPunct="1"/>
            <a:r>
              <a:rPr lang="en-US" sz="3200" dirty="0" smtClean="0">
                <a:solidFill>
                  <a:schemeClr val="bg1"/>
                </a:solidFill>
                <a:latin typeface="Century Gothic" pitchFamily="34" charset="0"/>
              </a:rPr>
              <a:t>THAT </a:t>
            </a:r>
            <a:r>
              <a:rPr lang="en-US" sz="3200" dirty="0">
                <a:solidFill>
                  <a:schemeClr val="bg1"/>
                </a:solidFill>
                <a:latin typeface="Century Gothic" pitchFamily="34" charset="0"/>
              </a:rPr>
              <a:t>DOES NOT DRY </a:t>
            </a:r>
            <a:r>
              <a:rPr lang="en-US" sz="3200" dirty="0" smtClean="0">
                <a:solidFill>
                  <a:schemeClr val="bg1"/>
                </a:solidFill>
                <a:latin typeface="Century Gothic" pitchFamily="34" charset="0"/>
              </a:rPr>
              <a:t>OUT</a:t>
            </a:r>
          </a:p>
        </p:txBody>
      </p:sp>
      <p:sp>
        <p:nvSpPr>
          <p:cNvPr id="6" name="Rectangle 5"/>
          <p:cNvSpPr/>
          <p:nvPr/>
        </p:nvSpPr>
        <p:spPr>
          <a:xfrm>
            <a:off x="576623" y="4077072"/>
            <a:ext cx="7992888" cy="1077218"/>
          </a:xfrm>
          <a:prstGeom prst="rect">
            <a:avLst/>
          </a:prstGeom>
        </p:spPr>
        <p:txBody>
          <a:bodyPr wrap="square">
            <a:spAutoFit/>
          </a:bodyPr>
          <a:lstStyle/>
          <a:p>
            <a:pPr lvl="0" algn="ctr"/>
            <a:r>
              <a:rPr lang="en-US" sz="3200" dirty="0" smtClean="0">
                <a:solidFill>
                  <a:srgbClr val="FFFFFF"/>
                </a:solidFill>
                <a:latin typeface="Century Gothic" pitchFamily="34" charset="0"/>
              </a:rPr>
              <a:t>FOR </a:t>
            </a:r>
            <a:r>
              <a:rPr lang="en-US" sz="3200" dirty="0">
                <a:solidFill>
                  <a:srgbClr val="FFFFFF"/>
                </a:solidFill>
                <a:latin typeface="Century Gothic" pitchFamily="34" charset="0"/>
              </a:rPr>
              <a:t>BREATHTAKING LASHES</a:t>
            </a:r>
          </a:p>
          <a:p>
            <a:pPr lvl="0" algn="ctr"/>
            <a:r>
              <a:rPr lang="en-US" sz="3200" dirty="0">
                <a:solidFill>
                  <a:srgbClr val="FFFFFF"/>
                </a:solidFill>
                <a:latin typeface="Century Gothic" pitchFamily="34" charset="0"/>
              </a:rPr>
              <a:t>FROM THE 1</a:t>
            </a:r>
            <a:r>
              <a:rPr lang="en-US" sz="3200" baseline="30000" dirty="0">
                <a:solidFill>
                  <a:srgbClr val="FFFFFF"/>
                </a:solidFill>
                <a:latin typeface="Century Gothic" pitchFamily="34" charset="0"/>
              </a:rPr>
              <a:t>ST</a:t>
            </a:r>
            <a:r>
              <a:rPr lang="en-US" sz="3200" dirty="0">
                <a:solidFill>
                  <a:srgbClr val="FFFFFF"/>
                </a:solidFill>
                <a:latin typeface="Century Gothic" pitchFamily="34" charset="0"/>
              </a:rPr>
              <a:t> TO THE LAST DAY OF USE</a:t>
            </a:r>
            <a:endParaRPr lang="fr-FR" sz="3200" dirty="0">
              <a:solidFill>
                <a:srgbClr val="FFFFFF"/>
              </a:solidFill>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661988" y="2924944"/>
            <a:ext cx="79422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r>
              <a:rPr lang="fr-FR" sz="3200" dirty="0" smtClean="0">
                <a:solidFill>
                  <a:schemeClr val="bg1"/>
                </a:solidFill>
                <a:latin typeface="Century Gothic" pitchFamily="34" charset="0"/>
                <a:ea typeface="ＭＳ Ｐゴシック" pitchFamily="34" charset="-128"/>
              </a:rPr>
              <a:t>HELENA RUBINSTEIN</a:t>
            </a:r>
          </a:p>
          <a:p>
            <a:pPr algn="ctr" eaLnBrk="1" hangingPunct="1"/>
            <a:endParaRPr lang="fr-FR" sz="1200" dirty="0" smtClean="0">
              <a:solidFill>
                <a:schemeClr val="bg1"/>
              </a:solidFill>
              <a:latin typeface="Century Gothic" pitchFamily="34" charset="0"/>
              <a:ea typeface="ＭＳ Ｐゴシック" pitchFamily="34" charset="-128"/>
            </a:endParaRPr>
          </a:p>
          <a:p>
            <a:pPr algn="ctr" eaLnBrk="1" hangingPunct="1"/>
            <a:r>
              <a:rPr lang="fr-FR" sz="3200" dirty="0" smtClean="0">
                <a:solidFill>
                  <a:schemeClr val="bg1"/>
                </a:solidFill>
                <a:latin typeface="Century Gothic" pitchFamily="34" charset="0"/>
                <a:ea typeface="ＭＳ Ｐゴシック" pitchFamily="34" charset="-128"/>
              </a:rPr>
              <a:t>THE BRAND OF</a:t>
            </a:r>
          </a:p>
          <a:p>
            <a:pPr algn="ctr" eaLnBrk="1" hangingPunct="1"/>
            <a:r>
              <a:rPr lang="fr-FR" sz="3200" dirty="0" smtClean="0">
                <a:solidFill>
                  <a:schemeClr val="bg1"/>
                </a:solidFill>
                <a:latin typeface="Century Gothic" pitchFamily="34" charset="0"/>
                <a:ea typeface="ＭＳ Ｐゴシック" pitchFamily="34" charset="-128"/>
              </a:rPr>
              <a:t>MASCARA REVOLUTIONS</a:t>
            </a:r>
            <a:endParaRPr lang="fr-FR" sz="3200" dirty="0">
              <a:solidFill>
                <a:schemeClr val="bg1"/>
              </a:solidFill>
              <a:latin typeface="Century Gothic" pitchFamily="34" charset="0"/>
              <a:ea typeface="ＭＳ Ｐゴシック" pitchFamily="34" charset="-128"/>
            </a:endParaRPr>
          </a:p>
        </p:txBody>
      </p:sp>
    </p:spTree>
    <p:extLst>
      <p:ext uri="{BB962C8B-B14F-4D97-AF65-F5344CB8AC3E}">
        <p14:creationId xmlns:p14="http://schemas.microsoft.com/office/powerpoint/2010/main" val="2825811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811487" y="2420888"/>
            <a:ext cx="6873081"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DAY AFTER DAY:</a:t>
            </a:r>
          </a:p>
          <a:p>
            <a:pPr algn="ctr" eaLnBrk="1" hangingPunct="1"/>
            <a:endParaRPr lang="en-US" sz="1400" dirty="0" smtClean="0">
              <a:solidFill>
                <a:schemeClr val="bg1"/>
              </a:solidFill>
              <a:latin typeface="Century Gothic" pitchFamily="34" charset="0"/>
            </a:endParaRPr>
          </a:p>
          <a:p>
            <a:pPr algn="ctr" eaLnBrk="1" hangingPunct="1"/>
            <a:r>
              <a:rPr lang="en-US" sz="3200" dirty="0" smtClean="0">
                <a:solidFill>
                  <a:schemeClr val="bg1"/>
                </a:solidFill>
                <a:latin typeface="Century Gothic" pitchFamily="34" charset="0"/>
              </a:rPr>
              <a:t>DEPLOYED </a:t>
            </a:r>
            <a:r>
              <a:rPr lang="en-US" sz="3200" dirty="0">
                <a:solidFill>
                  <a:schemeClr val="bg1"/>
                </a:solidFill>
                <a:latin typeface="Century Gothic" pitchFamily="34" charset="0"/>
              </a:rPr>
              <a:t>VOLUME</a:t>
            </a:r>
          </a:p>
          <a:p>
            <a:pPr algn="ctr" eaLnBrk="1" hangingPunct="1"/>
            <a:r>
              <a:rPr lang="en-US" sz="3200" dirty="0">
                <a:solidFill>
                  <a:schemeClr val="bg1"/>
                </a:solidFill>
                <a:latin typeface="Century Gothic" pitchFamily="34" charset="0"/>
              </a:rPr>
              <a:t>GRAPHIC LENGTH</a:t>
            </a:r>
          </a:p>
          <a:p>
            <a:pPr algn="ctr" eaLnBrk="1" hangingPunct="1"/>
            <a:r>
              <a:rPr lang="en-US" sz="3200" dirty="0">
                <a:solidFill>
                  <a:schemeClr val="bg1"/>
                </a:solidFill>
                <a:latin typeface="Century Gothic" pitchFamily="34" charset="0"/>
              </a:rPr>
              <a:t>SUMPTUOUS CURVES</a:t>
            </a:r>
          </a:p>
          <a:p>
            <a:pPr algn="ctr" eaLnBrk="1" hangingPunct="1"/>
            <a:r>
              <a:rPr lang="en-US" sz="3200" dirty="0" smtClean="0">
                <a:solidFill>
                  <a:schemeClr val="bg1"/>
                </a:solidFill>
                <a:latin typeface="Century Gothic" pitchFamily="34" charset="0"/>
              </a:rPr>
              <a:t>IDEAL GLIDING SENSATION</a:t>
            </a:r>
          </a:p>
        </p:txBody>
      </p:sp>
      <p:pic>
        <p:nvPicPr>
          <p:cNvPr id="5" name="Pictur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658" r="64459" b="3964"/>
          <a:stretch/>
        </p:blipFill>
        <p:spPr bwMode="auto">
          <a:xfrm>
            <a:off x="0" y="1173891"/>
            <a:ext cx="3017797" cy="4991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17414"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17415" name="Rectangle 11"/>
          <p:cNvSpPr>
            <a:spLocks noChangeArrowheads="1"/>
          </p:cNvSpPr>
          <p:nvPr/>
        </p:nvSpPr>
        <p:spPr bwMode="auto">
          <a:xfrm>
            <a:off x="351155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a:solidFill>
                  <a:srgbClr val="FFFFFF"/>
                </a:solidFill>
                <a:latin typeface="Century Gothic" pitchFamily="34" charset="0"/>
                <a:ea typeface="MS PGothic" pitchFamily="34" charset="-128"/>
              </a:rPr>
              <a:t>CLASSIC MASCARA BOTTLE TECHNOLOGY</a:t>
            </a:r>
          </a:p>
        </p:txBody>
      </p:sp>
      <p:sp>
        <p:nvSpPr>
          <p:cNvPr id="8" name="Rectangle 5"/>
          <p:cNvSpPr>
            <a:spLocks noChangeArrowheads="1"/>
          </p:cNvSpPr>
          <p:nvPr/>
        </p:nvSpPr>
        <p:spPr bwMode="auto">
          <a:xfrm>
            <a:off x="1763713" y="4797425"/>
            <a:ext cx="5545137"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1" tIns="45701" rIns="91401" bIns="45701">
            <a:spAutoFit/>
          </a:bodyPr>
          <a:lstStyle/>
          <a:p>
            <a:pPr algn="just"/>
            <a:r>
              <a:rPr lang="en-US" sz="1600">
                <a:solidFill>
                  <a:schemeClr val="bg1"/>
                </a:solidFill>
                <a:latin typeface="Century Gothic" pitchFamily="34" charset="0"/>
                <a:cs typeface="Arial" pitchFamily="34" charset="0"/>
              </a:rPr>
              <a:t>     </a:t>
            </a:r>
            <a:r>
              <a:rPr lang="en-US" sz="1600" u="sng">
                <a:solidFill>
                  <a:schemeClr val="bg1"/>
                </a:solidFill>
                <a:latin typeface="Century Gothic" pitchFamily="34" charset="0"/>
                <a:cs typeface="Arial" pitchFamily="34" charset="0"/>
              </a:rPr>
              <a:t>CONSEQUENCES OF A DRY MASCARA</a:t>
            </a:r>
            <a:r>
              <a:rPr lang="en-US" altLang="ja-JP" sz="1600" u="sng">
                <a:solidFill>
                  <a:schemeClr val="bg1"/>
                </a:solidFill>
                <a:latin typeface="Century Gothic" pitchFamily="34" charset="0"/>
                <a:ea typeface="MS PGothic" pitchFamily="34" charset="-128"/>
                <a:cs typeface="Arial" pitchFamily="34" charset="0"/>
              </a:rPr>
              <a:t> FORMULA:</a:t>
            </a:r>
          </a:p>
          <a:p>
            <a:pPr algn="just"/>
            <a:endParaRPr lang="en-US" sz="1600" b="1" u="sng">
              <a:solidFill>
                <a:schemeClr val="bg1"/>
              </a:solidFill>
              <a:latin typeface="Century Gothic" pitchFamily="34" charset="0"/>
              <a:ea typeface="MS PGothic" pitchFamily="34" charset="-128"/>
              <a:cs typeface="Arial" pitchFamily="34" charset="0"/>
            </a:endParaRPr>
          </a:p>
          <a:p>
            <a:pPr algn="just"/>
            <a:r>
              <a:rPr lang="en-US" sz="1600" b="1">
                <a:solidFill>
                  <a:schemeClr val="bg1"/>
                </a:solidFill>
                <a:latin typeface="Century Gothic" pitchFamily="34" charset="0"/>
                <a:cs typeface="Arial" pitchFamily="34" charset="0"/>
              </a:rPr>
              <a:t>     -The make-up results change</a:t>
            </a:r>
          </a:p>
          <a:p>
            <a:pPr algn="just"/>
            <a:r>
              <a:rPr lang="en-US" sz="1600" b="1">
                <a:solidFill>
                  <a:schemeClr val="bg1"/>
                </a:solidFill>
                <a:latin typeface="Century Gothic" pitchFamily="34" charset="0"/>
                <a:cs typeface="Arial" pitchFamily="34" charset="0"/>
              </a:rPr>
              <a:t>     -Lashes are less beautiful</a:t>
            </a:r>
          </a:p>
          <a:p>
            <a:pPr algn="just"/>
            <a:r>
              <a:rPr lang="en-US" sz="1600" b="1">
                <a:solidFill>
                  <a:schemeClr val="bg1"/>
                </a:solidFill>
                <a:latin typeface="Century Gothic" pitchFamily="34" charset="0"/>
                <a:cs typeface="Arial" pitchFamily="34" charset="0"/>
              </a:rPr>
              <a:t>     -The pleasure of application disappears</a:t>
            </a:r>
            <a:endParaRPr lang="en-US" sz="1600">
              <a:solidFill>
                <a:schemeClr val="bg1"/>
              </a:solidFill>
              <a:latin typeface="Century Gothic" pitchFamily="34" charset="0"/>
              <a:cs typeface="Arial" pitchFamily="34" charset="0"/>
            </a:endParaRPr>
          </a:p>
        </p:txBody>
      </p:sp>
      <p:sp>
        <p:nvSpPr>
          <p:cNvPr id="9" name="Rectangle 17"/>
          <p:cNvSpPr>
            <a:spLocks noChangeArrowheads="1"/>
          </p:cNvSpPr>
          <p:nvPr/>
        </p:nvSpPr>
        <p:spPr bwMode="auto">
          <a:xfrm>
            <a:off x="59678" y="1651000"/>
            <a:ext cx="9137359" cy="830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1" tIns="45701" rIns="91401" bIns="45701">
            <a:spAutoFit/>
          </a:bodyPr>
          <a:lstStyle/>
          <a:p>
            <a:pPr algn="ctr"/>
            <a:r>
              <a:rPr lang="fr-FR" sz="2400" dirty="0" smtClean="0">
                <a:solidFill>
                  <a:srgbClr val="FFFFFF"/>
                </a:solidFill>
                <a:latin typeface="Century Gothic" pitchFamily="34" charset="0"/>
                <a:ea typeface="MS PGothic" pitchFamily="34" charset="-128"/>
              </a:rPr>
              <a:t>MORE IN DETAIL:</a:t>
            </a:r>
            <a:endParaRPr lang="fr-FR" altLang="ja-JP" sz="2400" dirty="0">
              <a:solidFill>
                <a:srgbClr val="FFFFFF"/>
              </a:solidFill>
              <a:latin typeface="Century Gothic" pitchFamily="34" charset="0"/>
              <a:ea typeface="MS PGothic" pitchFamily="34" charset="-128"/>
            </a:endParaRPr>
          </a:p>
          <a:p>
            <a:pPr algn="ctr"/>
            <a:r>
              <a:rPr lang="fr-FR" altLang="ja-JP" sz="2400" dirty="0" smtClean="0">
                <a:solidFill>
                  <a:srgbClr val="FFFFFF"/>
                </a:solidFill>
                <a:latin typeface="Century Gothic" pitchFamily="34" charset="0"/>
                <a:ea typeface="MS PGothic" pitchFamily="34" charset="-128"/>
              </a:rPr>
              <a:t>WHY DO ALL </a:t>
            </a:r>
            <a:r>
              <a:rPr lang="fr-FR" altLang="ja-JP" sz="2400" dirty="0">
                <a:solidFill>
                  <a:srgbClr val="FFFFFF"/>
                </a:solidFill>
                <a:latin typeface="Century Gothic" pitchFamily="34" charset="0"/>
                <a:ea typeface="MS PGothic" pitchFamily="34" charset="-128"/>
              </a:rPr>
              <a:t>MASCARAS </a:t>
            </a:r>
            <a:r>
              <a:rPr lang="fr-FR" altLang="ja-JP" sz="2400" dirty="0" smtClean="0">
                <a:solidFill>
                  <a:srgbClr val="FFFFFF"/>
                </a:solidFill>
                <a:latin typeface="Century Gothic" pitchFamily="34" charset="0"/>
                <a:ea typeface="MS PGothic" pitchFamily="34" charset="-128"/>
              </a:rPr>
              <a:t>DRY </a:t>
            </a:r>
            <a:r>
              <a:rPr lang="fr-FR" altLang="ja-JP" sz="2400" dirty="0">
                <a:solidFill>
                  <a:srgbClr val="FFFFFF"/>
                </a:solidFill>
                <a:latin typeface="Century Gothic" pitchFamily="34" charset="0"/>
                <a:ea typeface="MS PGothic" pitchFamily="34" charset="-128"/>
              </a:rPr>
              <a:t>OUT 2 WEEKS AFTER </a:t>
            </a:r>
            <a:r>
              <a:rPr lang="fr-FR" altLang="ja-JP" sz="2400" dirty="0" smtClean="0">
                <a:solidFill>
                  <a:srgbClr val="FFFFFF"/>
                </a:solidFill>
                <a:latin typeface="Century Gothic" pitchFamily="34" charset="0"/>
                <a:ea typeface="MS PGothic" pitchFamily="34" charset="-128"/>
              </a:rPr>
              <a:t>OPENING?</a:t>
            </a:r>
            <a:endParaRPr lang="fr-FR" sz="2400" dirty="0">
              <a:solidFill>
                <a:srgbClr val="FFFFFF"/>
              </a:solidFill>
              <a:latin typeface="Century Gothic" pitchFamily="34" charset="0"/>
              <a:ea typeface="MS PGothic" pitchFamily="34" charset="-128"/>
            </a:endParaRPr>
          </a:p>
        </p:txBody>
      </p:sp>
      <p:pic>
        <p:nvPicPr>
          <p:cNvPr id="10" name="Picture 8" descr="noir"/>
          <p:cNvPicPr>
            <a:picLocks noChangeAspect="1" noChangeArrowheads="1"/>
          </p:cNvPicPr>
          <p:nvPr/>
        </p:nvPicPr>
        <p:blipFill>
          <a:blip r:embed="rId3" cstate="print">
            <a:extLst>
              <a:ext uri="{28A0092B-C50C-407E-A947-70E740481C1C}">
                <a14:useLocalDpi xmlns:a14="http://schemas.microsoft.com/office/drawing/2010/main" val="0"/>
              </a:ext>
            </a:extLst>
          </a:blip>
          <a:srcRect r="-14" b="17"/>
          <a:stretch>
            <a:fillRect/>
          </a:stretch>
        </p:blipFill>
        <p:spPr bwMode="auto">
          <a:xfrm>
            <a:off x="3657911" y="2780928"/>
            <a:ext cx="1778185" cy="1781452"/>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18436"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18437" name="Rectangle 11"/>
          <p:cNvSpPr>
            <a:spLocks noChangeArrowheads="1"/>
          </p:cNvSpPr>
          <p:nvPr/>
        </p:nvSpPr>
        <p:spPr bwMode="auto">
          <a:xfrm>
            <a:off x="351155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dirty="0">
                <a:solidFill>
                  <a:srgbClr val="FFFFFF"/>
                </a:solidFill>
                <a:latin typeface="Century Gothic" pitchFamily="34" charset="0"/>
                <a:ea typeface="MS PGothic" pitchFamily="34" charset="-128"/>
              </a:rPr>
              <a:t>CLASSIC MASCARA BOTTLE TECHNOLOGY</a:t>
            </a:r>
          </a:p>
        </p:txBody>
      </p:sp>
      <p:sp>
        <p:nvSpPr>
          <p:cNvPr id="6" name="Rectangle 17"/>
          <p:cNvSpPr>
            <a:spLocks noChangeArrowheads="1"/>
          </p:cNvSpPr>
          <p:nvPr/>
        </p:nvSpPr>
        <p:spPr bwMode="auto">
          <a:xfrm>
            <a:off x="1892536" y="3284984"/>
            <a:ext cx="5714947" cy="1077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1" tIns="45701" rIns="91401" bIns="45701">
            <a:spAutoFit/>
          </a:bodyPr>
          <a:lstStyle/>
          <a:p>
            <a:pPr algn="ctr"/>
            <a:r>
              <a:rPr lang="fr-FR" sz="3200" dirty="0">
                <a:solidFill>
                  <a:srgbClr val="FFFFFF"/>
                </a:solidFill>
                <a:latin typeface="Century Gothic" pitchFamily="34" charset="0"/>
                <a:ea typeface="MS PGothic" pitchFamily="34" charset="-128"/>
              </a:rPr>
              <a:t>WHAT HAPPENS </a:t>
            </a:r>
            <a:r>
              <a:rPr lang="fr-FR" sz="3200" dirty="0" smtClean="0">
                <a:solidFill>
                  <a:srgbClr val="FFFFFF"/>
                </a:solidFill>
                <a:latin typeface="Century Gothic" pitchFamily="34" charset="0"/>
                <a:ea typeface="MS PGothic" pitchFamily="34" charset="-128"/>
              </a:rPr>
              <a:t>USUALLY</a:t>
            </a:r>
          </a:p>
          <a:p>
            <a:pPr algn="ctr"/>
            <a:r>
              <a:rPr lang="fr-FR" sz="3200" dirty="0" smtClean="0">
                <a:solidFill>
                  <a:srgbClr val="FFFFFF"/>
                </a:solidFill>
                <a:latin typeface="Century Gothic" pitchFamily="34" charset="0"/>
                <a:ea typeface="MS PGothic" pitchFamily="34" charset="-128"/>
              </a:rPr>
              <a:t>INSIDE</a:t>
            </a:r>
            <a:r>
              <a:rPr lang="fr-FR" sz="3200" dirty="0">
                <a:solidFill>
                  <a:srgbClr val="FFFFFF"/>
                </a:solidFill>
                <a:latin typeface="Century Gothic" pitchFamily="34" charset="0"/>
                <a:ea typeface="MS PGothic" pitchFamily="34" charset="-128"/>
              </a:rPr>
              <a:t> </a:t>
            </a:r>
            <a:r>
              <a:rPr lang="fr-FR" sz="3200" dirty="0" smtClean="0">
                <a:solidFill>
                  <a:srgbClr val="FFFFFF"/>
                </a:solidFill>
                <a:latin typeface="Century Gothic" pitchFamily="34" charset="0"/>
                <a:ea typeface="MS PGothic" pitchFamily="34" charset="-128"/>
              </a:rPr>
              <a:t>A MASCARA </a:t>
            </a:r>
            <a:r>
              <a:rPr lang="fr-FR" sz="3200" dirty="0">
                <a:solidFill>
                  <a:srgbClr val="FFFFFF"/>
                </a:solidFill>
                <a:latin typeface="Century Gothic" pitchFamily="34" charset="0"/>
                <a:ea typeface="MS PGothic" pitchFamily="34" charset="-128"/>
              </a:rPr>
              <a:t>BOTTLE?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CLASSIC MASCARA VIDEO.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467544" y="116632"/>
            <a:ext cx="8226491" cy="6169868"/>
          </a:xfrm>
          <a:prstGeom prst="rect">
            <a:avLst/>
          </a:prstGeom>
          <a:ln>
            <a:solidFill>
              <a:schemeClr val="bg1"/>
            </a:solidFill>
          </a:ln>
        </p:spPr>
      </p:pic>
      <p:sp>
        <p:nvSpPr>
          <p:cNvPr id="2" name="ZoneTexte 1"/>
          <p:cNvSpPr txBox="1"/>
          <p:nvPr/>
        </p:nvSpPr>
        <p:spPr>
          <a:xfrm>
            <a:off x="467544" y="476672"/>
            <a:ext cx="1877437" cy="369332"/>
          </a:xfrm>
          <a:prstGeom prst="rect">
            <a:avLst/>
          </a:prstGeom>
          <a:noFill/>
        </p:spPr>
        <p:txBody>
          <a:bodyPr wrap="none" rtlCol="0">
            <a:spAutoFit/>
          </a:bodyPr>
          <a:lstStyle/>
          <a:p>
            <a:r>
              <a:rPr lang="fr-FR" dirty="0" err="1" smtClean="0">
                <a:solidFill>
                  <a:srgbClr val="C00000"/>
                </a:solidFill>
              </a:rPr>
              <a:t>Internal</a:t>
            </a:r>
            <a:r>
              <a:rPr lang="fr-FR" dirty="0" smtClean="0">
                <a:solidFill>
                  <a:srgbClr val="C00000"/>
                </a:solidFill>
              </a:rPr>
              <a:t> use </a:t>
            </a:r>
            <a:r>
              <a:rPr lang="fr-FR" dirty="0" err="1" smtClean="0">
                <a:solidFill>
                  <a:srgbClr val="C00000"/>
                </a:solidFill>
              </a:rPr>
              <a:t>only</a:t>
            </a:r>
            <a:endParaRPr lang="fr-FR" dirty="0">
              <a:solidFill>
                <a:srgbClr val="C0000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7"/>
          <p:cNvSpPr>
            <a:spLocks noChangeArrowheads="1"/>
          </p:cNvSpPr>
          <p:nvPr/>
        </p:nvSpPr>
        <p:spPr bwMode="auto">
          <a:xfrm>
            <a:off x="3563888" y="1393825"/>
            <a:ext cx="54356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1" tIns="45701" rIns="91401" bIns="45701">
            <a:spAutoFit/>
          </a:bodyPr>
          <a:lstStyle/>
          <a:p>
            <a:r>
              <a:rPr lang="fr-FR" sz="1600" dirty="0">
                <a:solidFill>
                  <a:srgbClr val="FFFFFF"/>
                </a:solidFill>
                <a:latin typeface="Century Gothic" pitchFamily="34" charset="0"/>
                <a:ea typeface="MS PGothic" pitchFamily="34" charset="-128"/>
              </a:rPr>
              <a:t>WHAT HAPPENS INSIDE A CLASSIC MASCARA BOTTLE?</a:t>
            </a:r>
          </a:p>
        </p:txBody>
      </p:sp>
      <p:sp>
        <p:nvSpPr>
          <p:cNvPr id="22534"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2535"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22536" name="Rectangle 11"/>
          <p:cNvSpPr>
            <a:spLocks noChangeArrowheads="1"/>
          </p:cNvSpPr>
          <p:nvPr/>
        </p:nvSpPr>
        <p:spPr bwMode="auto">
          <a:xfrm>
            <a:off x="351155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a:solidFill>
                  <a:srgbClr val="FFFFFF"/>
                </a:solidFill>
                <a:latin typeface="Century Gothic" pitchFamily="34" charset="0"/>
                <a:ea typeface="MS PGothic" pitchFamily="34" charset="-128"/>
              </a:rPr>
              <a:t>CLASSIC MASCARA BOTTLE TECHNOLOGY</a:t>
            </a:r>
          </a:p>
        </p:txBody>
      </p:sp>
      <p:sp>
        <p:nvSpPr>
          <p:cNvPr id="9" name="Text Box 4"/>
          <p:cNvSpPr txBox="1">
            <a:spLocks noChangeArrowheads="1"/>
          </p:cNvSpPr>
          <p:nvPr/>
        </p:nvSpPr>
        <p:spPr bwMode="auto">
          <a:xfrm>
            <a:off x="3456943" y="2276872"/>
            <a:ext cx="5724128" cy="331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074" tIns="40038" rIns="80074" bIns="40038">
            <a:spAutoFit/>
          </a:bodyPr>
          <a:lstStyle>
            <a:lvl1pPr indent="19050" defTabSz="833438" eaLnBrk="0" hangingPunct="0">
              <a:defRPr>
                <a:solidFill>
                  <a:schemeClr val="tx1"/>
                </a:solidFill>
                <a:latin typeface="Arial" pitchFamily="34" charset="0"/>
              </a:defRPr>
            </a:lvl1pPr>
            <a:lvl2pPr marL="625475" indent="-271463" defTabSz="833438" eaLnBrk="0" hangingPunct="0">
              <a:defRPr>
                <a:solidFill>
                  <a:schemeClr val="tx1"/>
                </a:solidFill>
                <a:latin typeface="Arial" pitchFamily="34" charset="0"/>
              </a:defRPr>
            </a:lvl2pPr>
            <a:lvl3pPr marL="1143000" indent="-228600" defTabSz="833438" eaLnBrk="0" hangingPunct="0">
              <a:defRPr>
                <a:solidFill>
                  <a:schemeClr val="tx1"/>
                </a:solidFill>
                <a:latin typeface="Arial" pitchFamily="34" charset="0"/>
              </a:defRPr>
            </a:lvl3pPr>
            <a:lvl4pPr marL="1600200" indent="-228600" defTabSz="833438" eaLnBrk="0" hangingPunct="0">
              <a:defRPr>
                <a:solidFill>
                  <a:schemeClr val="tx1"/>
                </a:solidFill>
                <a:latin typeface="Arial" pitchFamily="34" charset="0"/>
              </a:defRPr>
            </a:lvl4pPr>
            <a:lvl5pPr marL="2057400" indent="-228600" defTabSz="833438" eaLnBrk="0" hangingPunct="0">
              <a:defRPr>
                <a:solidFill>
                  <a:schemeClr val="tx1"/>
                </a:solidFill>
                <a:latin typeface="Arial" pitchFamily="34" charset="0"/>
              </a:defRPr>
            </a:lvl5pPr>
            <a:lvl6pPr marL="2514600" indent="-228600" defTabSz="833438" eaLnBrk="0" fontAlgn="base" hangingPunct="0">
              <a:spcBef>
                <a:spcPct val="0"/>
              </a:spcBef>
              <a:spcAft>
                <a:spcPct val="0"/>
              </a:spcAft>
              <a:defRPr>
                <a:solidFill>
                  <a:schemeClr val="tx1"/>
                </a:solidFill>
                <a:latin typeface="Arial" pitchFamily="34" charset="0"/>
              </a:defRPr>
            </a:lvl6pPr>
            <a:lvl7pPr marL="2971800" indent="-228600" defTabSz="833438" eaLnBrk="0" fontAlgn="base" hangingPunct="0">
              <a:spcBef>
                <a:spcPct val="0"/>
              </a:spcBef>
              <a:spcAft>
                <a:spcPct val="0"/>
              </a:spcAft>
              <a:defRPr>
                <a:solidFill>
                  <a:schemeClr val="tx1"/>
                </a:solidFill>
                <a:latin typeface="Arial" pitchFamily="34" charset="0"/>
              </a:defRPr>
            </a:lvl7pPr>
            <a:lvl8pPr marL="3429000" indent="-228600" defTabSz="833438" eaLnBrk="0" fontAlgn="base" hangingPunct="0">
              <a:spcBef>
                <a:spcPct val="0"/>
              </a:spcBef>
              <a:spcAft>
                <a:spcPct val="0"/>
              </a:spcAft>
              <a:defRPr>
                <a:solidFill>
                  <a:schemeClr val="tx1"/>
                </a:solidFill>
                <a:latin typeface="Arial" pitchFamily="34" charset="0"/>
              </a:defRPr>
            </a:lvl8pPr>
            <a:lvl9pPr marL="3886200" indent="-228600" defTabSz="833438" eaLnBrk="0" fontAlgn="base" hangingPunct="0">
              <a:spcBef>
                <a:spcPct val="0"/>
              </a:spcBef>
              <a:spcAft>
                <a:spcPct val="0"/>
              </a:spcAft>
              <a:defRPr>
                <a:solidFill>
                  <a:schemeClr val="tx1"/>
                </a:solidFill>
                <a:latin typeface="Arial" pitchFamily="34" charset="0"/>
              </a:defRPr>
            </a:lvl9pPr>
          </a:lstStyle>
          <a:p>
            <a:pPr eaLnBrk="1" hangingPunct="1"/>
            <a:r>
              <a:rPr lang="fr-FR" sz="1400" dirty="0" err="1">
                <a:solidFill>
                  <a:schemeClr val="bg1"/>
                </a:solidFill>
                <a:latin typeface="Century Gothic" pitchFamily="34" charset="0"/>
                <a:ea typeface="MS PGothic" pitchFamily="34" charset="-128"/>
                <a:cs typeface="Arial" pitchFamily="34" charset="0"/>
              </a:rPr>
              <a:t>Each</a:t>
            </a:r>
            <a:r>
              <a:rPr lang="fr-FR" sz="1400" dirty="0">
                <a:solidFill>
                  <a:schemeClr val="bg1"/>
                </a:solidFill>
                <a:latin typeface="Century Gothic" pitchFamily="34" charset="0"/>
                <a:ea typeface="MS PGothic" pitchFamily="34" charset="-128"/>
                <a:cs typeface="Arial" pitchFamily="34" charset="0"/>
              </a:rPr>
              <a:t> time </a:t>
            </a:r>
            <a:r>
              <a:rPr lang="fr-FR" sz="1400" dirty="0" err="1">
                <a:solidFill>
                  <a:schemeClr val="bg1"/>
                </a:solidFill>
                <a:latin typeface="Century Gothic" pitchFamily="34" charset="0"/>
                <a:ea typeface="MS PGothic" pitchFamily="34" charset="-128"/>
                <a:cs typeface="Arial" pitchFamily="34" charset="0"/>
              </a:rPr>
              <a:t>you</a:t>
            </a:r>
            <a:r>
              <a:rPr lang="fr-FR" sz="1400" dirty="0">
                <a:solidFill>
                  <a:schemeClr val="bg1"/>
                </a:solidFill>
                <a:latin typeface="Century Gothic" pitchFamily="34" charset="0"/>
                <a:ea typeface="MS PGothic" pitchFamily="34" charset="-128"/>
                <a:cs typeface="Arial" pitchFamily="34" charset="0"/>
              </a:rPr>
              <a:t> open the mascara, a </a:t>
            </a:r>
            <a:r>
              <a:rPr lang="fr-FR" sz="1400" dirty="0" err="1">
                <a:solidFill>
                  <a:schemeClr val="bg1"/>
                </a:solidFill>
                <a:latin typeface="Century Gothic" pitchFamily="34" charset="0"/>
                <a:ea typeface="MS PGothic" pitchFamily="34" charset="-128"/>
                <a:cs typeface="Arial" pitchFamily="34" charset="0"/>
              </a:rPr>
              <a:t>kind</a:t>
            </a:r>
            <a:r>
              <a:rPr lang="fr-FR" sz="1400" dirty="0">
                <a:solidFill>
                  <a:schemeClr val="bg1"/>
                </a:solidFill>
                <a:latin typeface="Century Gothic" pitchFamily="34" charset="0"/>
                <a:ea typeface="MS PGothic" pitchFamily="34" charset="-128"/>
                <a:cs typeface="Arial" pitchFamily="34" charset="0"/>
              </a:rPr>
              <a:t> of « </a:t>
            </a:r>
            <a:r>
              <a:rPr lang="fr-FR" sz="1400" dirty="0" err="1">
                <a:solidFill>
                  <a:schemeClr val="bg1"/>
                </a:solidFill>
                <a:latin typeface="Century Gothic" pitchFamily="34" charset="0"/>
                <a:ea typeface="MS PGothic" pitchFamily="34" charset="-128"/>
                <a:cs typeface="Arial" pitchFamily="34" charset="0"/>
              </a:rPr>
              <a:t>chimney</a:t>
            </a:r>
            <a:r>
              <a:rPr lang="fr-FR" sz="1400" dirty="0">
                <a:solidFill>
                  <a:schemeClr val="bg1"/>
                </a:solidFill>
                <a:latin typeface="Century Gothic" pitchFamily="34" charset="0"/>
                <a:ea typeface="MS PGothic" pitchFamily="34" charset="-128"/>
                <a:cs typeface="Arial" pitchFamily="34" charset="0"/>
              </a:rPr>
              <a:t> » </a:t>
            </a:r>
            <a:r>
              <a:rPr lang="fr-FR" sz="1400" dirty="0" err="1">
                <a:solidFill>
                  <a:schemeClr val="bg1"/>
                </a:solidFill>
                <a:latin typeface="Century Gothic" pitchFamily="34" charset="0"/>
                <a:ea typeface="MS PGothic" pitchFamily="34" charset="-128"/>
                <a:cs typeface="Arial" pitchFamily="34" charset="0"/>
              </a:rPr>
              <a:t>appears</a:t>
            </a:r>
            <a:r>
              <a:rPr lang="fr-FR" sz="1400" dirty="0">
                <a:solidFill>
                  <a:schemeClr val="bg1"/>
                </a:solidFill>
                <a:latin typeface="Century Gothic" pitchFamily="34" charset="0"/>
                <a:ea typeface="MS PGothic" pitchFamily="34" charset="-128"/>
                <a:cs typeface="Arial" pitchFamily="34" charset="0"/>
              </a:rPr>
              <a:t>. Formula </a:t>
            </a:r>
            <a:r>
              <a:rPr lang="fr-FR" sz="1400" dirty="0" err="1">
                <a:solidFill>
                  <a:schemeClr val="bg1"/>
                </a:solidFill>
                <a:latin typeface="Century Gothic" pitchFamily="34" charset="0"/>
                <a:ea typeface="MS PGothic" pitchFamily="34" charset="-128"/>
                <a:cs typeface="Arial" pitchFamily="34" charset="0"/>
              </a:rPr>
              <a:t>is</a:t>
            </a:r>
            <a:r>
              <a:rPr lang="fr-FR" sz="1400" dirty="0">
                <a:solidFill>
                  <a:schemeClr val="bg1"/>
                </a:solidFill>
                <a:latin typeface="Century Gothic" pitchFamily="34" charset="0"/>
                <a:ea typeface="MS PGothic" pitchFamily="34" charset="-128"/>
                <a:cs typeface="Arial" pitchFamily="34" charset="0"/>
              </a:rPr>
              <a:t> </a:t>
            </a:r>
            <a:r>
              <a:rPr lang="fr-FR" sz="1400" dirty="0" err="1">
                <a:solidFill>
                  <a:schemeClr val="bg1"/>
                </a:solidFill>
                <a:latin typeface="Century Gothic" pitchFamily="34" charset="0"/>
                <a:ea typeface="MS PGothic" pitchFamily="34" charset="-128"/>
                <a:cs typeface="Arial" pitchFamily="34" charset="0"/>
              </a:rPr>
              <a:t>pushed</a:t>
            </a:r>
            <a:r>
              <a:rPr lang="fr-FR" sz="1400" dirty="0">
                <a:solidFill>
                  <a:schemeClr val="bg1"/>
                </a:solidFill>
                <a:latin typeface="Century Gothic" pitchFamily="34" charset="0"/>
                <a:ea typeface="MS PGothic" pitchFamily="34" charset="-128"/>
                <a:cs typeface="Arial" pitchFamily="34" charset="0"/>
              </a:rPr>
              <a:t> on </a:t>
            </a:r>
            <a:r>
              <a:rPr lang="fr-FR" sz="1400" dirty="0" err="1">
                <a:solidFill>
                  <a:schemeClr val="bg1"/>
                </a:solidFill>
                <a:latin typeface="Century Gothic" pitchFamily="34" charset="0"/>
                <a:ea typeface="MS PGothic" pitchFamily="34" charset="-128"/>
                <a:cs typeface="Arial" pitchFamily="34" charset="0"/>
              </a:rPr>
              <a:t>both</a:t>
            </a:r>
            <a:r>
              <a:rPr lang="fr-FR" sz="1400" dirty="0">
                <a:solidFill>
                  <a:schemeClr val="bg1"/>
                </a:solidFill>
                <a:latin typeface="Century Gothic" pitchFamily="34" charset="0"/>
                <a:ea typeface="MS PGothic" pitchFamily="34" charset="-128"/>
                <a:cs typeface="Arial" pitchFamily="34" charset="0"/>
              </a:rPr>
              <a:t> </a:t>
            </a:r>
            <a:r>
              <a:rPr lang="fr-FR" sz="1400" dirty="0" err="1">
                <a:solidFill>
                  <a:schemeClr val="bg1"/>
                </a:solidFill>
                <a:latin typeface="Century Gothic" pitchFamily="34" charset="0"/>
                <a:ea typeface="MS PGothic" pitchFamily="34" charset="-128"/>
                <a:cs typeface="Arial" pitchFamily="34" charset="0"/>
              </a:rPr>
              <a:t>sides</a:t>
            </a:r>
            <a:r>
              <a:rPr lang="fr-FR" sz="1400" dirty="0">
                <a:solidFill>
                  <a:schemeClr val="bg1"/>
                </a:solidFill>
                <a:latin typeface="Century Gothic" pitchFamily="34" charset="0"/>
                <a:ea typeface="MS PGothic" pitchFamily="34" charset="-128"/>
                <a:cs typeface="Arial" pitchFamily="34" charset="0"/>
              </a:rPr>
              <a:t> of the tube and </a:t>
            </a:r>
            <a:r>
              <a:rPr lang="fr-FR" sz="1400" dirty="0" err="1">
                <a:solidFill>
                  <a:schemeClr val="bg1"/>
                </a:solidFill>
                <a:latin typeface="Century Gothic" pitchFamily="34" charset="0"/>
                <a:ea typeface="MS PGothic" pitchFamily="34" charset="-128"/>
                <a:cs typeface="Arial" pitchFamily="34" charset="0"/>
              </a:rPr>
              <a:t>dries</a:t>
            </a:r>
            <a:r>
              <a:rPr lang="fr-FR" sz="1400" dirty="0">
                <a:solidFill>
                  <a:schemeClr val="bg1"/>
                </a:solidFill>
                <a:latin typeface="Century Gothic" pitchFamily="34" charset="0"/>
                <a:ea typeface="MS PGothic" pitchFamily="34" charset="-128"/>
                <a:cs typeface="Arial" pitchFamily="34" charset="0"/>
              </a:rPr>
              <a:t>. </a:t>
            </a:r>
          </a:p>
          <a:p>
            <a:pPr eaLnBrk="1" hangingPunct="1"/>
            <a:endParaRPr lang="fr-FR" sz="1400" b="1" dirty="0">
              <a:solidFill>
                <a:schemeClr val="bg1"/>
              </a:solidFill>
              <a:latin typeface="Century Gothic" pitchFamily="34" charset="0"/>
              <a:ea typeface="MS PGothic" pitchFamily="34" charset="-128"/>
              <a:cs typeface="Arial" pitchFamily="34" charset="0"/>
            </a:endParaRPr>
          </a:p>
          <a:p>
            <a:pPr eaLnBrk="1" hangingPunct="1"/>
            <a:endParaRPr lang="fr-FR" sz="1400" b="1" dirty="0">
              <a:solidFill>
                <a:schemeClr val="bg1"/>
              </a:solidFill>
              <a:latin typeface="Century Gothic" pitchFamily="34" charset="0"/>
              <a:ea typeface="MS PGothic" pitchFamily="34" charset="-128"/>
              <a:cs typeface="Arial" pitchFamily="34" charset="0"/>
            </a:endParaRPr>
          </a:p>
          <a:p>
            <a:pPr eaLnBrk="1" hangingPunct="1"/>
            <a:r>
              <a:rPr lang="fr-FR" sz="1400" u="sng" dirty="0" err="1">
                <a:solidFill>
                  <a:schemeClr val="bg1"/>
                </a:solidFill>
                <a:latin typeface="Century Gothic" pitchFamily="34" charset="0"/>
                <a:ea typeface="MS PGothic" pitchFamily="34" charset="-128"/>
                <a:cs typeface="Arial" pitchFamily="34" charset="0"/>
              </a:rPr>
              <a:t>Effects</a:t>
            </a:r>
            <a:r>
              <a:rPr lang="fr-FR" sz="1400" u="sng" dirty="0">
                <a:solidFill>
                  <a:schemeClr val="bg1"/>
                </a:solidFill>
                <a:latin typeface="Century Gothic" pitchFamily="34" charset="0"/>
                <a:ea typeface="MS PGothic" pitchFamily="34" charset="-128"/>
                <a:cs typeface="Arial" pitchFamily="34" charset="0"/>
              </a:rPr>
              <a:t>:</a:t>
            </a:r>
          </a:p>
          <a:p>
            <a:pPr eaLnBrk="1" hangingPunct="1">
              <a:buFontTx/>
              <a:buAutoNum type="arabicPeriod"/>
            </a:pPr>
            <a:endParaRPr lang="fr-FR" sz="1400" dirty="0">
              <a:solidFill>
                <a:schemeClr val="bg1"/>
              </a:solidFill>
              <a:latin typeface="Century Gothic" pitchFamily="34" charset="0"/>
              <a:ea typeface="MS PGothic" pitchFamily="34" charset="-128"/>
              <a:cs typeface="Arial" pitchFamily="34" charset="0"/>
            </a:endParaRPr>
          </a:p>
          <a:p>
            <a:pPr lvl="1" eaLnBrk="1" hangingPunct="1">
              <a:buFontTx/>
              <a:buAutoNum type="arabicPeriod"/>
            </a:pPr>
            <a:r>
              <a:rPr lang="en-US" sz="1400" b="1" dirty="0">
                <a:solidFill>
                  <a:schemeClr val="bg1"/>
                </a:solidFill>
                <a:latin typeface="Century Gothic" pitchFamily="34" charset="0"/>
                <a:ea typeface="MS PGothic" pitchFamily="34" charset="-128"/>
                <a:cs typeface="Arial" pitchFamily="34" charset="0"/>
              </a:rPr>
              <a:t>Dried texture </a:t>
            </a:r>
            <a:r>
              <a:rPr lang="en-US" sz="1400" b="1" dirty="0" smtClean="0">
                <a:solidFill>
                  <a:schemeClr val="bg1"/>
                </a:solidFill>
                <a:latin typeface="Century Gothic" pitchFamily="34" charset="0"/>
                <a:ea typeface="MS PGothic" pitchFamily="34" charset="-128"/>
                <a:cs typeface="Arial" pitchFamily="34" charset="0"/>
              </a:rPr>
              <a:t>on </a:t>
            </a:r>
            <a:r>
              <a:rPr lang="en-US" sz="1400" b="1" dirty="0">
                <a:solidFill>
                  <a:schemeClr val="bg1"/>
                </a:solidFill>
                <a:latin typeface="Century Gothic" pitchFamily="34" charset="0"/>
                <a:ea typeface="MS PGothic" pitchFamily="34" charset="-128"/>
                <a:cs typeface="Arial" pitchFamily="34" charset="0"/>
              </a:rPr>
              <a:t>the brush </a:t>
            </a:r>
            <a:r>
              <a:rPr lang="en-US" sz="1400" dirty="0">
                <a:solidFill>
                  <a:schemeClr val="bg1"/>
                </a:solidFill>
                <a:latin typeface="Century Gothic" pitchFamily="34" charset="0"/>
                <a:ea typeface="MS PGothic" pitchFamily="34" charset="-128"/>
                <a:cs typeface="Arial" pitchFamily="34" charset="0"/>
              </a:rPr>
              <a:t>and on the neck of the bottle.</a:t>
            </a:r>
          </a:p>
          <a:p>
            <a:pPr lvl="1" eaLnBrk="1" hangingPunct="1">
              <a:buFontTx/>
              <a:buAutoNum type="arabicPeriod"/>
            </a:pPr>
            <a:endParaRPr lang="en-US" sz="1400" dirty="0">
              <a:solidFill>
                <a:schemeClr val="bg1"/>
              </a:solidFill>
              <a:latin typeface="Century Gothic" pitchFamily="34" charset="0"/>
              <a:ea typeface="MS PGothic" pitchFamily="34" charset="-128"/>
              <a:cs typeface="Arial" pitchFamily="34" charset="0"/>
            </a:endParaRPr>
          </a:p>
          <a:p>
            <a:pPr lvl="1" eaLnBrk="1" hangingPunct="1">
              <a:buFontTx/>
              <a:buAutoNum type="arabicPeriod"/>
            </a:pPr>
            <a:r>
              <a:rPr lang="fr-FR" sz="1400" dirty="0">
                <a:solidFill>
                  <a:schemeClr val="bg1"/>
                </a:solidFill>
                <a:latin typeface="Century Gothic" pitchFamily="34" charset="0"/>
                <a:ea typeface="MS PGothic" pitchFamily="34" charset="-128"/>
                <a:cs typeface="Arial" pitchFamily="34" charset="0"/>
              </a:rPr>
              <a:t>The mascara </a:t>
            </a:r>
            <a:r>
              <a:rPr lang="fr-FR" sz="1400" b="1" dirty="0" err="1">
                <a:solidFill>
                  <a:schemeClr val="bg1"/>
                </a:solidFill>
                <a:latin typeface="Century Gothic" pitchFamily="34" charset="0"/>
                <a:ea typeface="MS PGothic" pitchFamily="34" charset="-128"/>
                <a:cs typeface="Arial" pitchFamily="34" charset="0"/>
              </a:rPr>
              <a:t>clumps</a:t>
            </a:r>
            <a:r>
              <a:rPr lang="fr-FR" sz="1400" dirty="0">
                <a:solidFill>
                  <a:schemeClr val="bg1"/>
                </a:solidFill>
                <a:latin typeface="Century Gothic" pitchFamily="34" charset="0"/>
                <a:ea typeface="MS PGothic" pitchFamily="34" charset="-128"/>
                <a:cs typeface="Arial" pitchFamily="34" charset="0"/>
              </a:rPr>
              <a:t> and </a:t>
            </a:r>
            <a:r>
              <a:rPr lang="fr-FR" sz="1400" b="1" dirty="0">
                <a:solidFill>
                  <a:schemeClr val="bg1"/>
                </a:solidFill>
                <a:latin typeface="Century Gothic" pitchFamily="34" charset="0"/>
                <a:ea typeface="MS PGothic" pitchFamily="34" charset="-128"/>
                <a:cs typeface="Arial" pitchFamily="34" charset="0"/>
              </a:rPr>
              <a:t>crumbles</a:t>
            </a:r>
            <a:r>
              <a:rPr lang="fr-FR" sz="1400" dirty="0">
                <a:solidFill>
                  <a:schemeClr val="bg1"/>
                </a:solidFill>
                <a:latin typeface="Century Gothic" pitchFamily="34" charset="0"/>
                <a:ea typeface="MS PGothic" pitchFamily="34" charset="-128"/>
                <a:cs typeface="Arial" pitchFamily="34" charset="0"/>
              </a:rPr>
              <a:t>. </a:t>
            </a:r>
          </a:p>
          <a:p>
            <a:pPr lvl="1" eaLnBrk="1" hangingPunct="1">
              <a:buFontTx/>
              <a:buAutoNum type="arabicPeriod"/>
            </a:pPr>
            <a:endParaRPr lang="fr-FR" sz="1400" dirty="0">
              <a:solidFill>
                <a:schemeClr val="bg1"/>
              </a:solidFill>
              <a:latin typeface="Century Gothic" pitchFamily="34" charset="0"/>
              <a:ea typeface="MS PGothic" pitchFamily="34" charset="-128"/>
              <a:cs typeface="Arial" pitchFamily="34" charset="0"/>
            </a:endParaRPr>
          </a:p>
          <a:p>
            <a:pPr lvl="1" eaLnBrk="1" hangingPunct="1">
              <a:buFontTx/>
              <a:buAutoNum type="arabicPeriod"/>
            </a:pPr>
            <a:r>
              <a:rPr lang="fr-FR" sz="1400" b="1" dirty="0">
                <a:solidFill>
                  <a:schemeClr val="bg1"/>
                </a:solidFill>
                <a:latin typeface="Century Gothic" pitchFamily="34" charset="0"/>
                <a:ea typeface="MS PGothic" pitchFamily="34" charset="-128"/>
                <a:cs typeface="Arial" pitchFamily="34" charset="0"/>
              </a:rPr>
              <a:t>M</a:t>
            </a:r>
            <a:r>
              <a:rPr lang="fr-FR" sz="1400" b="1" dirty="0" smtClean="0">
                <a:solidFill>
                  <a:schemeClr val="bg1"/>
                </a:solidFill>
                <a:latin typeface="Century Gothic" pitchFamily="34" charset="0"/>
                <a:ea typeface="MS PGothic" pitchFamily="34" charset="-128"/>
                <a:cs typeface="Arial" pitchFamily="34" charset="0"/>
              </a:rPr>
              <a:t>ake-up </a:t>
            </a:r>
            <a:r>
              <a:rPr lang="fr-FR" sz="1400" b="1" dirty="0" err="1">
                <a:solidFill>
                  <a:schemeClr val="bg1"/>
                </a:solidFill>
                <a:latin typeface="Century Gothic" pitchFamily="34" charset="0"/>
                <a:ea typeface="MS PGothic" pitchFamily="34" charset="-128"/>
                <a:cs typeface="Arial" pitchFamily="34" charset="0"/>
              </a:rPr>
              <a:t>results</a:t>
            </a:r>
            <a:r>
              <a:rPr lang="fr-FR" sz="1400" b="1" dirty="0">
                <a:solidFill>
                  <a:schemeClr val="bg1"/>
                </a:solidFill>
                <a:latin typeface="Century Gothic" pitchFamily="34" charset="0"/>
                <a:ea typeface="MS PGothic" pitchFamily="34" charset="-128"/>
                <a:cs typeface="Arial" pitchFamily="34" charset="0"/>
              </a:rPr>
              <a:t> </a:t>
            </a:r>
            <a:r>
              <a:rPr lang="fr-FR" sz="1400" b="1" dirty="0" smtClean="0">
                <a:solidFill>
                  <a:schemeClr val="bg1"/>
                </a:solidFill>
                <a:latin typeface="Century Gothic" pitchFamily="34" charset="0"/>
                <a:ea typeface="MS PGothic" pitchFamily="34" charset="-128"/>
                <a:cs typeface="Arial" pitchFamily="34" charset="0"/>
              </a:rPr>
              <a:t>change </a:t>
            </a:r>
            <a:r>
              <a:rPr lang="fr-FR" sz="1400" dirty="0" err="1" smtClean="0">
                <a:solidFill>
                  <a:schemeClr val="bg1"/>
                </a:solidFill>
                <a:latin typeface="Century Gothic" pitchFamily="34" charset="0"/>
                <a:ea typeface="MS PGothic" pitchFamily="34" charset="-128"/>
                <a:cs typeface="Arial" pitchFamily="34" charset="0"/>
              </a:rPr>
              <a:t>day</a:t>
            </a:r>
            <a:r>
              <a:rPr lang="fr-FR" sz="1400" dirty="0" smtClean="0">
                <a:solidFill>
                  <a:schemeClr val="bg1"/>
                </a:solidFill>
                <a:latin typeface="Century Gothic" pitchFamily="34" charset="0"/>
                <a:ea typeface="MS PGothic" pitchFamily="34" charset="-128"/>
                <a:cs typeface="Arial" pitchFamily="34" charset="0"/>
              </a:rPr>
              <a:t> </a:t>
            </a:r>
            <a:r>
              <a:rPr lang="fr-FR" sz="1400" dirty="0" err="1" smtClean="0">
                <a:solidFill>
                  <a:schemeClr val="bg1"/>
                </a:solidFill>
                <a:latin typeface="Century Gothic" pitchFamily="34" charset="0"/>
                <a:ea typeface="MS PGothic" pitchFamily="34" charset="-128"/>
                <a:cs typeface="Arial" pitchFamily="34" charset="0"/>
              </a:rPr>
              <a:t>after</a:t>
            </a:r>
            <a:r>
              <a:rPr lang="fr-FR" sz="1400" dirty="0" smtClean="0">
                <a:solidFill>
                  <a:schemeClr val="bg1"/>
                </a:solidFill>
                <a:latin typeface="Century Gothic" pitchFamily="34" charset="0"/>
                <a:ea typeface="MS PGothic" pitchFamily="34" charset="-128"/>
                <a:cs typeface="Arial" pitchFamily="34" charset="0"/>
              </a:rPr>
              <a:t> </a:t>
            </a:r>
            <a:r>
              <a:rPr lang="fr-FR" sz="1400" dirty="0" err="1" smtClean="0">
                <a:solidFill>
                  <a:schemeClr val="bg1"/>
                </a:solidFill>
                <a:latin typeface="Century Gothic" pitchFamily="34" charset="0"/>
                <a:ea typeface="MS PGothic" pitchFamily="34" charset="-128"/>
                <a:cs typeface="Arial" pitchFamily="34" charset="0"/>
              </a:rPr>
              <a:t>day</a:t>
            </a:r>
            <a:r>
              <a:rPr lang="fr-FR" sz="1400" dirty="0" smtClean="0">
                <a:solidFill>
                  <a:schemeClr val="bg1"/>
                </a:solidFill>
                <a:latin typeface="Century Gothic" pitchFamily="34" charset="0"/>
                <a:ea typeface="MS PGothic" pitchFamily="34" charset="-128"/>
                <a:cs typeface="Arial" pitchFamily="34" charset="0"/>
              </a:rPr>
              <a:t>, application </a:t>
            </a:r>
            <a:r>
              <a:rPr lang="fr-FR" sz="1400" dirty="0" err="1" smtClean="0">
                <a:solidFill>
                  <a:schemeClr val="bg1"/>
                </a:solidFill>
                <a:latin typeface="Century Gothic" pitchFamily="34" charset="0"/>
                <a:ea typeface="MS PGothic" pitchFamily="34" charset="-128"/>
                <a:cs typeface="Arial" pitchFamily="34" charset="0"/>
              </a:rPr>
              <a:t>after</a:t>
            </a:r>
            <a:r>
              <a:rPr lang="fr-FR" sz="1400" dirty="0" smtClean="0">
                <a:solidFill>
                  <a:schemeClr val="bg1"/>
                </a:solidFill>
                <a:latin typeface="Century Gothic" pitchFamily="34" charset="0"/>
                <a:ea typeface="MS PGothic" pitchFamily="34" charset="-128"/>
                <a:cs typeface="Arial" pitchFamily="34" charset="0"/>
              </a:rPr>
              <a:t> application.</a:t>
            </a:r>
            <a:endParaRPr lang="fr-FR" sz="1400" dirty="0">
              <a:solidFill>
                <a:schemeClr val="bg1"/>
              </a:solidFill>
              <a:latin typeface="Century Gothic" pitchFamily="34" charset="0"/>
              <a:ea typeface="MS PGothic" pitchFamily="34" charset="-128"/>
              <a:cs typeface="Arial" pitchFamily="34" charset="0"/>
            </a:endParaRPr>
          </a:p>
          <a:p>
            <a:pPr lvl="1" eaLnBrk="1" hangingPunct="1">
              <a:buFontTx/>
              <a:buAutoNum type="arabicPeriod"/>
            </a:pPr>
            <a:endParaRPr lang="fr-FR" sz="1400" dirty="0">
              <a:solidFill>
                <a:schemeClr val="bg1"/>
              </a:solidFill>
              <a:latin typeface="Century Gothic" pitchFamily="34" charset="0"/>
              <a:ea typeface="MS PGothic" pitchFamily="34" charset="-128"/>
              <a:cs typeface="Arial" pitchFamily="34" charset="0"/>
            </a:endParaRPr>
          </a:p>
          <a:p>
            <a:pPr lvl="1" eaLnBrk="1" hangingPunct="1">
              <a:buFontTx/>
              <a:buAutoNum type="arabicPeriod"/>
            </a:pPr>
            <a:r>
              <a:rPr lang="fr-FR" sz="1400" b="1" dirty="0">
                <a:solidFill>
                  <a:schemeClr val="bg1"/>
                </a:solidFill>
                <a:latin typeface="Century Gothic" pitchFamily="34" charset="0"/>
                <a:ea typeface="MS PGothic" pitchFamily="34" charset="-128"/>
                <a:cs typeface="Arial" pitchFamily="34" charset="0"/>
              </a:rPr>
              <a:t>M</a:t>
            </a:r>
            <a:r>
              <a:rPr lang="fr-FR" sz="1400" b="1" dirty="0" smtClean="0">
                <a:solidFill>
                  <a:schemeClr val="bg1"/>
                </a:solidFill>
                <a:latin typeface="Century Gothic" pitchFamily="34" charset="0"/>
                <a:ea typeface="MS PGothic" pitchFamily="34" charset="-128"/>
                <a:cs typeface="Arial" pitchFamily="34" charset="0"/>
              </a:rPr>
              <a:t>ascara </a:t>
            </a:r>
            <a:r>
              <a:rPr lang="fr-FR" sz="1400" b="1" dirty="0">
                <a:solidFill>
                  <a:schemeClr val="bg1"/>
                </a:solidFill>
                <a:latin typeface="Century Gothic" pitchFamily="34" charset="0"/>
                <a:ea typeface="MS PGothic" pitchFamily="34" charset="-128"/>
                <a:cs typeface="Arial" pitchFamily="34" charset="0"/>
              </a:rPr>
              <a:t>life-</a:t>
            </a:r>
            <a:r>
              <a:rPr lang="fr-FR" sz="1400" b="1" dirty="0" err="1">
                <a:solidFill>
                  <a:schemeClr val="bg1"/>
                </a:solidFill>
                <a:latin typeface="Century Gothic" pitchFamily="34" charset="0"/>
                <a:ea typeface="MS PGothic" pitchFamily="34" charset="-128"/>
                <a:cs typeface="Arial" pitchFamily="34" charset="0"/>
              </a:rPr>
              <a:t>span</a:t>
            </a:r>
            <a:r>
              <a:rPr lang="fr-FR" sz="1400" b="1" dirty="0">
                <a:solidFill>
                  <a:schemeClr val="bg1"/>
                </a:solidFill>
                <a:latin typeface="Century Gothic" pitchFamily="34" charset="0"/>
                <a:ea typeface="MS PGothic" pitchFamily="34" charset="-128"/>
                <a:cs typeface="Arial" pitchFamily="34" charset="0"/>
              </a:rPr>
              <a:t> </a:t>
            </a:r>
            <a:r>
              <a:rPr lang="fr-FR" sz="1400" b="1" dirty="0" err="1">
                <a:solidFill>
                  <a:schemeClr val="bg1"/>
                </a:solidFill>
                <a:latin typeface="Century Gothic" pitchFamily="34" charset="0"/>
                <a:ea typeface="MS PGothic" pitchFamily="34" charset="-128"/>
                <a:cs typeface="Arial" pitchFamily="34" charset="0"/>
              </a:rPr>
              <a:t>gets</a:t>
            </a:r>
            <a:r>
              <a:rPr lang="fr-FR" sz="1400" b="1" dirty="0">
                <a:solidFill>
                  <a:schemeClr val="bg1"/>
                </a:solidFill>
                <a:latin typeface="Century Gothic" pitchFamily="34" charset="0"/>
                <a:ea typeface="MS PGothic" pitchFamily="34" charset="-128"/>
                <a:cs typeface="Arial" pitchFamily="34" charset="0"/>
              </a:rPr>
              <a:t> </a:t>
            </a:r>
            <a:r>
              <a:rPr lang="fr-FR" sz="1400" b="1" dirty="0" err="1">
                <a:solidFill>
                  <a:schemeClr val="bg1"/>
                </a:solidFill>
                <a:latin typeface="Century Gothic" pitchFamily="34" charset="0"/>
                <a:ea typeface="MS PGothic" pitchFamily="34" charset="-128"/>
                <a:cs typeface="Arial" pitchFamily="34" charset="0"/>
              </a:rPr>
              <a:t>shorter</a:t>
            </a:r>
            <a:r>
              <a:rPr lang="fr-FR" sz="1400" dirty="0">
                <a:solidFill>
                  <a:schemeClr val="bg1"/>
                </a:solidFill>
                <a:latin typeface="Century Gothic" pitchFamily="34" charset="0"/>
                <a:ea typeface="MS PGothic" pitchFamily="34" charset="-128"/>
                <a:cs typeface="Arial" pitchFamily="34" charset="0"/>
              </a:rPr>
              <a:t>. More </a:t>
            </a:r>
            <a:r>
              <a:rPr lang="fr-FR" sz="1400" dirty="0" err="1">
                <a:solidFill>
                  <a:schemeClr val="bg1"/>
                </a:solidFill>
                <a:latin typeface="Century Gothic" pitchFamily="34" charset="0"/>
                <a:ea typeface="MS PGothic" pitchFamily="34" charset="-128"/>
                <a:cs typeface="Arial" pitchFamily="34" charset="0"/>
              </a:rPr>
              <a:t>than</a:t>
            </a:r>
            <a:r>
              <a:rPr lang="fr-FR" sz="1400" dirty="0">
                <a:solidFill>
                  <a:schemeClr val="bg1"/>
                </a:solidFill>
                <a:latin typeface="Century Gothic" pitchFamily="34" charset="0"/>
                <a:ea typeface="MS PGothic" pitchFamily="34" charset="-128"/>
                <a:cs typeface="Arial" pitchFamily="34" charset="0"/>
              </a:rPr>
              <a:t> a </a:t>
            </a:r>
            <a:r>
              <a:rPr lang="fr-FR" sz="1400" dirty="0" err="1">
                <a:solidFill>
                  <a:schemeClr val="bg1"/>
                </a:solidFill>
                <a:latin typeface="Century Gothic" pitchFamily="34" charset="0"/>
                <a:ea typeface="MS PGothic" pitchFamily="34" charset="-128"/>
                <a:cs typeface="Arial" pitchFamily="34" charset="0"/>
              </a:rPr>
              <a:t>half</a:t>
            </a:r>
            <a:r>
              <a:rPr lang="fr-FR" sz="1400" dirty="0">
                <a:solidFill>
                  <a:schemeClr val="bg1"/>
                </a:solidFill>
                <a:latin typeface="Century Gothic" pitchFamily="34" charset="0"/>
                <a:ea typeface="MS PGothic" pitchFamily="34" charset="-128"/>
                <a:cs typeface="Arial" pitchFamily="34" charset="0"/>
              </a:rPr>
              <a:t> of the texture </a:t>
            </a:r>
            <a:r>
              <a:rPr lang="fr-FR" sz="1400" dirty="0" err="1">
                <a:solidFill>
                  <a:schemeClr val="bg1"/>
                </a:solidFill>
                <a:latin typeface="Century Gothic" pitchFamily="34" charset="0"/>
                <a:ea typeface="MS PGothic" pitchFamily="34" charset="-128"/>
                <a:cs typeface="Arial" pitchFamily="34" charset="0"/>
              </a:rPr>
              <a:t>remains</a:t>
            </a:r>
            <a:r>
              <a:rPr lang="fr-FR" sz="1400" dirty="0">
                <a:solidFill>
                  <a:schemeClr val="bg1"/>
                </a:solidFill>
                <a:latin typeface="Century Gothic" pitchFamily="34" charset="0"/>
                <a:ea typeface="MS PGothic" pitchFamily="34" charset="-128"/>
                <a:cs typeface="Arial" pitchFamily="34" charset="0"/>
              </a:rPr>
              <a:t> </a:t>
            </a:r>
            <a:r>
              <a:rPr lang="fr-FR" sz="1400" dirty="0" err="1" smtClean="0">
                <a:solidFill>
                  <a:schemeClr val="bg1"/>
                </a:solidFill>
                <a:latin typeface="Century Gothic" pitchFamily="34" charset="0"/>
                <a:ea typeface="MS PGothic" pitchFamily="34" charset="-128"/>
                <a:cs typeface="Arial" pitchFamily="34" charset="0"/>
              </a:rPr>
              <a:t>unusable</a:t>
            </a:r>
            <a:r>
              <a:rPr lang="fr-FR" sz="1400" dirty="0">
                <a:solidFill>
                  <a:schemeClr val="bg1"/>
                </a:solidFill>
                <a:latin typeface="Century Gothic" pitchFamily="34" charset="0"/>
                <a:ea typeface="MS PGothic" pitchFamily="34" charset="-128"/>
                <a:cs typeface="Arial" pitchFamily="34" charset="0"/>
              </a:rPr>
              <a:t>!</a:t>
            </a:r>
          </a:p>
        </p:txBody>
      </p:sp>
      <p:pic>
        <p:nvPicPr>
          <p:cNvPr id="10" name="Picture 12" descr="anim STD2_07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92328"/>
            <a:ext cx="3059832" cy="5069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3555" name="Rectangle 117"/>
          <p:cNvSpPr>
            <a:spLocks noChangeArrowheads="1"/>
          </p:cNvSpPr>
          <p:nvPr/>
        </p:nvSpPr>
        <p:spPr bwMode="auto">
          <a:xfrm>
            <a:off x="3348038" y="363538"/>
            <a:ext cx="5848350" cy="566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a:t>
            </a:r>
            <a:r>
              <a:rPr lang="en-GB" sz="1400" dirty="0" smtClean="0">
                <a:solidFill>
                  <a:schemeClr val="bg1"/>
                </a:solidFill>
              </a:rPr>
              <a:t>OUT</a:t>
            </a:r>
          </a:p>
          <a:p>
            <a:pPr algn="r"/>
            <a:r>
              <a:rPr lang="fr-FR" sz="1600" dirty="0">
                <a:solidFill>
                  <a:srgbClr val="FFFFFF"/>
                </a:solidFill>
                <a:latin typeface="Century Gothic" pitchFamily="34" charset="0"/>
                <a:ea typeface="MS PGothic" pitchFamily="34" charset="-128"/>
              </a:rPr>
              <a:t>REVOLUTIONARY EVERFRESH TECHNOLOGY</a:t>
            </a:r>
          </a:p>
        </p:txBody>
      </p:sp>
      <p:sp>
        <p:nvSpPr>
          <p:cNvPr id="5" name="Text Box 9"/>
          <p:cNvSpPr txBox="1">
            <a:spLocks noChangeArrowheads="1"/>
          </p:cNvSpPr>
          <p:nvPr/>
        </p:nvSpPr>
        <p:spPr bwMode="auto">
          <a:xfrm>
            <a:off x="1275453" y="2348880"/>
            <a:ext cx="6555000"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HELENA RUBINSTEIN OFFERS</a:t>
            </a:r>
          </a:p>
          <a:p>
            <a:pPr algn="ctr" eaLnBrk="1" hangingPunct="1"/>
            <a:r>
              <a:rPr lang="en-US" sz="3200" dirty="0" smtClean="0">
                <a:solidFill>
                  <a:schemeClr val="bg1"/>
                </a:solidFill>
                <a:latin typeface="Century Gothic" pitchFamily="34" charset="0"/>
              </a:rPr>
              <a:t>A WORLDWIDE BREAKTHROUGH:</a:t>
            </a:r>
          </a:p>
          <a:p>
            <a:pPr algn="ctr" eaLnBrk="1" hangingPunct="1"/>
            <a:endParaRPr lang="en-US" sz="3200" dirty="0">
              <a:solidFill>
                <a:schemeClr val="bg1"/>
              </a:solidFill>
              <a:latin typeface="Century Gothic" pitchFamily="34" charset="0"/>
            </a:endParaRPr>
          </a:p>
          <a:p>
            <a:pPr algn="ctr" eaLnBrk="1" hangingPunct="1"/>
            <a:r>
              <a:rPr lang="en-US" sz="3200" dirty="0">
                <a:solidFill>
                  <a:schemeClr val="bg1"/>
                </a:solidFill>
                <a:latin typeface="Century Gothic" pitchFamily="34" charset="0"/>
              </a:rPr>
              <a:t>THE REVOLUTIONARY </a:t>
            </a:r>
          </a:p>
          <a:p>
            <a:pPr algn="ctr" eaLnBrk="1" hangingPunct="1"/>
            <a:r>
              <a:rPr lang="en-US" sz="3200" dirty="0">
                <a:solidFill>
                  <a:schemeClr val="bg1"/>
                </a:solidFill>
                <a:latin typeface="Century Gothic" pitchFamily="34" charset="0"/>
              </a:rPr>
              <a:t>EVERFRESH TECHNOLOGY</a:t>
            </a:r>
            <a:endParaRPr lang="fr-FR"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4579" name="Rectangle 117"/>
          <p:cNvSpPr>
            <a:spLocks noChangeArrowheads="1"/>
          </p:cNvSpPr>
          <p:nvPr/>
        </p:nvSpPr>
        <p:spPr bwMode="auto">
          <a:xfrm>
            <a:off x="3348038" y="363538"/>
            <a:ext cx="5848350" cy="566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a:t>
            </a:r>
            <a:r>
              <a:rPr lang="en-GB" sz="1400" dirty="0" smtClean="0">
                <a:solidFill>
                  <a:schemeClr val="bg1"/>
                </a:solidFill>
              </a:rPr>
              <a:t>OUT</a:t>
            </a:r>
          </a:p>
          <a:p>
            <a:pPr algn="r"/>
            <a:r>
              <a:rPr lang="fr-FR" sz="1600" dirty="0">
                <a:solidFill>
                  <a:srgbClr val="FFFFFF"/>
                </a:solidFill>
                <a:latin typeface="Century Gothic" pitchFamily="34" charset="0"/>
                <a:ea typeface="MS PGothic" pitchFamily="34" charset="-128"/>
              </a:rPr>
              <a:t>REVOLUTIONARY EVERFRESH TECHNOLOGY</a:t>
            </a:r>
          </a:p>
        </p:txBody>
      </p:sp>
      <p:sp>
        <p:nvSpPr>
          <p:cNvPr id="5" name="Text Box 7"/>
          <p:cNvSpPr txBox="1">
            <a:spLocks noChangeArrowheads="1"/>
          </p:cNvSpPr>
          <p:nvPr/>
        </p:nvSpPr>
        <p:spPr bwMode="auto">
          <a:xfrm>
            <a:off x="1788750" y="2335520"/>
            <a:ext cx="5559535"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EVERFRESH </a:t>
            </a:r>
            <a:r>
              <a:rPr lang="en-US" sz="3200" dirty="0">
                <a:solidFill>
                  <a:schemeClr val="bg1"/>
                </a:solidFill>
                <a:latin typeface="Century Gothic" pitchFamily="34" charset="0"/>
              </a:rPr>
              <a:t>TECHNOLOGY</a:t>
            </a:r>
            <a:endParaRPr lang="fr-FR" sz="3200" dirty="0">
              <a:solidFill>
                <a:schemeClr val="bg1"/>
              </a:solidFill>
              <a:latin typeface="Century Gothic" pitchFamily="34" charset="0"/>
            </a:endParaRPr>
          </a:p>
          <a:p>
            <a:pPr algn="ctr" eaLnBrk="1" hangingPunct="1"/>
            <a:r>
              <a:rPr lang="en-US" sz="3200" dirty="0" smtClean="0">
                <a:solidFill>
                  <a:schemeClr val="bg1"/>
                </a:solidFill>
                <a:latin typeface="Century Gothic" pitchFamily="34" charset="0"/>
              </a:rPr>
              <a:t>=</a:t>
            </a:r>
          </a:p>
          <a:p>
            <a:pPr algn="ctr" eaLnBrk="1" hangingPunct="1"/>
            <a:r>
              <a:rPr lang="en-US" sz="3200" dirty="0" smtClean="0">
                <a:solidFill>
                  <a:schemeClr val="bg1"/>
                </a:solidFill>
                <a:latin typeface="Century Gothic" pitchFamily="34" charset="0"/>
              </a:rPr>
              <a:t>EXCLUSIVE </a:t>
            </a:r>
            <a:endParaRPr lang="en-US" sz="3200" dirty="0">
              <a:solidFill>
                <a:schemeClr val="bg1"/>
              </a:solidFill>
              <a:latin typeface="Century Gothic" pitchFamily="34" charset="0"/>
            </a:endParaRPr>
          </a:p>
          <a:p>
            <a:pPr algn="ctr" eaLnBrk="1" hangingPunct="1"/>
            <a:r>
              <a:rPr lang="en-US" sz="3200" dirty="0" smtClean="0">
                <a:solidFill>
                  <a:schemeClr val="bg1"/>
                </a:solidFill>
                <a:latin typeface="Century Gothic" pitchFamily="34" charset="0"/>
              </a:rPr>
              <a:t>BRUSH - BOTTLE - FORMULA </a:t>
            </a:r>
            <a:endParaRPr lang="en-US" sz="3200" dirty="0">
              <a:solidFill>
                <a:schemeClr val="bg1"/>
              </a:solidFill>
              <a:latin typeface="Century Gothic" pitchFamily="34" charset="0"/>
            </a:endParaRPr>
          </a:p>
          <a:p>
            <a:pPr algn="ctr" eaLnBrk="1" hangingPunct="1"/>
            <a:r>
              <a:rPr lang="en-US" sz="3200" dirty="0" smtClean="0">
                <a:solidFill>
                  <a:schemeClr val="bg1"/>
                </a:solidFill>
                <a:latin typeface="Century Gothic" pitchFamily="34" charset="0"/>
              </a:rPr>
              <a:t>COMBINATION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700" y="-7938"/>
            <a:ext cx="9169400" cy="6883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EVERFRESH SYSTEM VIDEO.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cstate="print"/>
          <a:stretch>
            <a:fillRect/>
          </a:stretch>
        </p:blipFill>
        <p:spPr>
          <a:xfrm>
            <a:off x="1163600" y="857250"/>
            <a:ext cx="6858000" cy="5143500"/>
          </a:xfrm>
          <a:prstGeom prst="rect">
            <a:avLst/>
          </a:prstGeom>
        </p:spPr>
      </p:pic>
      <p:sp>
        <p:nvSpPr>
          <p:cNvPr id="5" name="ZoneTexte 4"/>
          <p:cNvSpPr txBox="1"/>
          <p:nvPr/>
        </p:nvSpPr>
        <p:spPr>
          <a:xfrm>
            <a:off x="467543" y="116632"/>
            <a:ext cx="2011576" cy="307777"/>
          </a:xfrm>
          <a:prstGeom prst="rect">
            <a:avLst/>
          </a:prstGeom>
          <a:noFill/>
        </p:spPr>
        <p:txBody>
          <a:bodyPr wrap="none" rtlCol="0">
            <a:spAutoFit/>
          </a:bodyPr>
          <a:lstStyle/>
          <a:p>
            <a:r>
              <a:rPr lang="fr-FR" sz="1400" i="1" dirty="0" smtClean="0">
                <a:solidFill>
                  <a:srgbClr val="C00000"/>
                </a:solidFill>
              </a:rPr>
              <a:t>INTERNAL USE ONLY</a:t>
            </a:r>
            <a:endParaRPr lang="fr-FR" sz="1400" i="1" dirty="0">
              <a:solidFill>
                <a:srgbClr val="C00000"/>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5603"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pic>
        <p:nvPicPr>
          <p:cNvPr id="5" name="EVERFRESH SYSTEM VIDEO.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cstate="print">
            <a:extLst>
              <a:ext uri="{28A0092B-C50C-407E-A947-70E740481C1C}">
                <a14:useLocalDpi xmlns:a14="http://schemas.microsoft.com/office/drawing/2010/main" val="0"/>
              </a:ext>
            </a:extLst>
          </a:blip>
          <a:stretch>
            <a:fillRect/>
          </a:stretch>
        </p:blipFill>
        <p:spPr bwMode="auto">
          <a:xfrm>
            <a:off x="3582848" y="3554724"/>
            <a:ext cx="1843628" cy="253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Rectangle 3"/>
          <p:cNvSpPr>
            <a:spLocks noChangeArrowheads="1"/>
          </p:cNvSpPr>
          <p:nvPr/>
        </p:nvSpPr>
        <p:spPr bwMode="auto">
          <a:xfrm>
            <a:off x="349250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dirty="0">
                <a:solidFill>
                  <a:srgbClr val="FFFFFF"/>
                </a:solidFill>
                <a:latin typeface="Century Gothic" pitchFamily="34" charset="0"/>
                <a:ea typeface="MS PGothic" pitchFamily="34" charset="-128"/>
              </a:rPr>
              <a:t>REVOLUTIONARY </a:t>
            </a:r>
            <a:r>
              <a:rPr lang="fr-FR" sz="1600" dirty="0" smtClean="0">
                <a:solidFill>
                  <a:srgbClr val="FFFFFF"/>
                </a:solidFill>
                <a:latin typeface="Century Gothic" pitchFamily="34" charset="0"/>
                <a:ea typeface="MS PGothic" pitchFamily="34" charset="-128"/>
              </a:rPr>
              <a:t>EVERFRESH </a:t>
            </a:r>
            <a:r>
              <a:rPr lang="fr-FR" sz="1600" dirty="0">
                <a:solidFill>
                  <a:srgbClr val="FFFFFF"/>
                </a:solidFill>
                <a:latin typeface="Century Gothic" pitchFamily="34" charset="0"/>
                <a:ea typeface="MS PGothic" pitchFamily="34" charset="-128"/>
              </a:rPr>
              <a:t>TECHNOLOGY</a:t>
            </a:r>
          </a:p>
        </p:txBody>
      </p:sp>
      <p:sp>
        <p:nvSpPr>
          <p:cNvPr id="25607" name="Text Box 93"/>
          <p:cNvSpPr txBox="1">
            <a:spLocks noChangeArrowheads="1"/>
          </p:cNvSpPr>
          <p:nvPr/>
        </p:nvSpPr>
        <p:spPr bwMode="auto">
          <a:xfrm>
            <a:off x="1584324" y="1556792"/>
            <a:ext cx="6537325" cy="880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ctr" eaLnBrk="1" hangingPunct="1">
              <a:lnSpc>
                <a:spcPct val="140000"/>
              </a:lnSpc>
            </a:pPr>
            <a:r>
              <a:rPr lang="en-US" dirty="0" smtClean="0">
                <a:solidFill>
                  <a:schemeClr val="bg1"/>
                </a:solidFill>
                <a:latin typeface="Century Gothic" pitchFamily="34" charset="0"/>
              </a:rPr>
              <a:t>EVERFRESH TECHNOLOGY</a:t>
            </a:r>
          </a:p>
          <a:p>
            <a:pPr algn="ctr" eaLnBrk="1" hangingPunct="1">
              <a:lnSpc>
                <a:spcPct val="140000"/>
              </a:lnSpc>
            </a:pPr>
            <a:r>
              <a:rPr lang="en-US" u="sng" dirty="0" smtClean="0">
                <a:solidFill>
                  <a:schemeClr val="bg1"/>
                </a:solidFill>
                <a:latin typeface="Century Gothic" pitchFamily="34" charset="0"/>
              </a:rPr>
              <a:t>UNIQUE BRUSH-BOTTLE-FORMULA TRIO</a:t>
            </a:r>
          </a:p>
        </p:txBody>
      </p:sp>
      <p:pic>
        <p:nvPicPr>
          <p:cNvPr id="25610" name="Picture 40" descr="Brosse_Blanche_sur_fond_noir_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611560" y="3978245"/>
            <a:ext cx="2088232" cy="98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934140" y="3531672"/>
            <a:ext cx="1181948" cy="2077737"/>
          </a:xfrm>
          <a:prstGeom prst="ellipse">
            <a:avLst/>
          </a:prstGeom>
          <a:ln w="9525">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sp>
        <p:nvSpPr>
          <p:cNvPr id="2" name="ZoneTexte 1"/>
          <p:cNvSpPr txBox="1"/>
          <p:nvPr/>
        </p:nvSpPr>
        <p:spPr>
          <a:xfrm>
            <a:off x="2482555" y="4470211"/>
            <a:ext cx="558166" cy="830997"/>
          </a:xfrm>
          <a:prstGeom prst="rect">
            <a:avLst/>
          </a:prstGeom>
          <a:noFill/>
        </p:spPr>
        <p:txBody>
          <a:bodyPr wrap="none" rtlCol="0">
            <a:spAutoFit/>
          </a:bodyPr>
          <a:lstStyle/>
          <a:p>
            <a:r>
              <a:rPr lang="fr-FR" sz="4800" dirty="0" smtClean="0">
                <a:solidFill>
                  <a:schemeClr val="bg1"/>
                </a:solidFill>
                <a:latin typeface="Century Gothic" pitchFamily="34" charset="0"/>
              </a:rPr>
              <a:t>+</a:t>
            </a:r>
            <a:endParaRPr lang="fr-FR" sz="4800" dirty="0">
              <a:solidFill>
                <a:schemeClr val="bg1"/>
              </a:solidFill>
              <a:latin typeface="Century Gothic" pitchFamily="34" charset="0"/>
            </a:endParaRPr>
          </a:p>
        </p:txBody>
      </p:sp>
      <p:sp>
        <p:nvSpPr>
          <p:cNvPr id="16" name="ZoneTexte 15"/>
          <p:cNvSpPr txBox="1"/>
          <p:nvPr/>
        </p:nvSpPr>
        <p:spPr>
          <a:xfrm>
            <a:off x="5884829" y="4470211"/>
            <a:ext cx="558166" cy="830997"/>
          </a:xfrm>
          <a:prstGeom prst="rect">
            <a:avLst/>
          </a:prstGeom>
          <a:noFill/>
        </p:spPr>
        <p:txBody>
          <a:bodyPr wrap="none" rtlCol="0">
            <a:spAutoFit/>
          </a:bodyPr>
          <a:lstStyle/>
          <a:p>
            <a:r>
              <a:rPr lang="fr-FR" sz="4800" dirty="0" smtClean="0">
                <a:solidFill>
                  <a:schemeClr val="bg1"/>
                </a:solidFill>
                <a:latin typeface="Century Gothic" pitchFamily="34" charset="0"/>
              </a:rPr>
              <a:t>+</a:t>
            </a:r>
            <a:endParaRPr lang="fr-FR" sz="4800" dirty="0">
              <a:solidFill>
                <a:schemeClr val="bg1"/>
              </a:solidFill>
              <a:latin typeface="Century Gothic" pitchFamily="34" charset="0"/>
            </a:endParaRPr>
          </a:p>
        </p:txBody>
      </p:sp>
      <p:sp>
        <p:nvSpPr>
          <p:cNvPr id="17" name="Rectangle 7"/>
          <p:cNvSpPr>
            <a:spLocks noChangeArrowheads="1"/>
          </p:cNvSpPr>
          <p:nvPr/>
        </p:nvSpPr>
        <p:spPr bwMode="auto">
          <a:xfrm>
            <a:off x="1115616" y="2936084"/>
            <a:ext cx="1150915" cy="34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algn="ctr" fontAlgn="auto">
              <a:lnSpc>
                <a:spcPct val="110000"/>
              </a:lnSpc>
              <a:spcBef>
                <a:spcPts val="0"/>
              </a:spcBef>
              <a:spcAft>
                <a:spcPts val="0"/>
              </a:spcAft>
              <a:buClr>
                <a:srgbClr val="B5A692"/>
              </a:buClr>
              <a:defRPr/>
            </a:pPr>
            <a:r>
              <a:rPr lang="en-US" sz="1600" kern="0" dirty="0" smtClean="0">
                <a:solidFill>
                  <a:srgbClr val="FFFFFF"/>
                </a:solidFill>
                <a:latin typeface="Century Gothic" pitchFamily="34" charset="0"/>
              </a:rPr>
              <a:t>BRUSH</a:t>
            </a:r>
          </a:p>
        </p:txBody>
      </p:sp>
      <p:sp>
        <p:nvSpPr>
          <p:cNvPr id="18" name="Rectangle 7"/>
          <p:cNvSpPr>
            <a:spLocks noChangeArrowheads="1"/>
          </p:cNvSpPr>
          <p:nvPr/>
        </p:nvSpPr>
        <p:spPr bwMode="auto">
          <a:xfrm>
            <a:off x="3844267" y="2936084"/>
            <a:ext cx="1150915" cy="34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algn="ctr" fontAlgn="auto">
              <a:lnSpc>
                <a:spcPct val="110000"/>
              </a:lnSpc>
              <a:spcBef>
                <a:spcPts val="0"/>
              </a:spcBef>
              <a:spcAft>
                <a:spcPts val="0"/>
              </a:spcAft>
              <a:buClr>
                <a:srgbClr val="B5A692"/>
              </a:buClr>
              <a:defRPr/>
            </a:pPr>
            <a:r>
              <a:rPr lang="en-US" sz="1600" kern="0" dirty="0" smtClean="0">
                <a:solidFill>
                  <a:srgbClr val="FFFFFF"/>
                </a:solidFill>
                <a:latin typeface="Century Gothic" pitchFamily="34" charset="0"/>
              </a:rPr>
              <a:t>BOTTLE</a:t>
            </a:r>
          </a:p>
        </p:txBody>
      </p:sp>
      <p:sp>
        <p:nvSpPr>
          <p:cNvPr id="19" name="Rectangle 7"/>
          <p:cNvSpPr>
            <a:spLocks noChangeArrowheads="1"/>
          </p:cNvSpPr>
          <p:nvPr/>
        </p:nvSpPr>
        <p:spPr bwMode="auto">
          <a:xfrm>
            <a:off x="6875043" y="2936084"/>
            <a:ext cx="1888084" cy="340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fontAlgn="auto">
              <a:lnSpc>
                <a:spcPct val="110000"/>
              </a:lnSpc>
              <a:spcBef>
                <a:spcPts val="0"/>
              </a:spcBef>
              <a:spcAft>
                <a:spcPts val="0"/>
              </a:spcAft>
              <a:buClr>
                <a:srgbClr val="B5A692"/>
              </a:buClr>
              <a:defRPr/>
            </a:pPr>
            <a:r>
              <a:rPr lang="en-US" sz="1600" kern="0" dirty="0" smtClean="0">
                <a:solidFill>
                  <a:srgbClr val="FFFFFF"/>
                </a:solidFill>
                <a:latin typeface="Century Gothic" pitchFamily="34" charset="0"/>
              </a:rPr>
              <a:t>FORMULA</a:t>
            </a:r>
          </a:p>
        </p:txBody>
      </p:sp>
    </p:spTree>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662186" y="3429000"/>
            <a:ext cx="7942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r>
              <a:rPr lang="fr-FR" i="1" dirty="0" smtClean="0">
                <a:solidFill>
                  <a:schemeClr val="bg1"/>
                </a:solidFill>
                <a:latin typeface="Century Gothic" pitchFamily="34" charset="0"/>
                <a:ea typeface="ＭＳ Ｐゴシック" pitchFamily="34" charset="-128"/>
              </a:rPr>
              <a:t>Insert « Mascaras </a:t>
            </a:r>
            <a:r>
              <a:rPr lang="fr-FR" i="1" dirty="0" err="1" smtClean="0">
                <a:solidFill>
                  <a:schemeClr val="bg1"/>
                </a:solidFill>
                <a:latin typeface="Century Gothic" pitchFamily="34" charset="0"/>
                <a:ea typeface="ＭＳ Ｐゴシック" pitchFamily="34" charset="-128"/>
              </a:rPr>
              <a:t>revolution</a:t>
            </a:r>
            <a:r>
              <a:rPr lang="fr-FR" i="1" dirty="0" smtClean="0">
                <a:solidFill>
                  <a:schemeClr val="bg1"/>
                </a:solidFill>
                <a:latin typeface="Century Gothic" pitchFamily="34" charset="0"/>
                <a:ea typeface="ＭＳ Ｐゴシック" pitchFamily="34" charset="-128"/>
              </a:rPr>
              <a:t> » </a:t>
            </a:r>
            <a:r>
              <a:rPr lang="fr-FR" i="1" dirty="0" err="1" smtClean="0">
                <a:solidFill>
                  <a:schemeClr val="bg1"/>
                </a:solidFill>
                <a:latin typeface="Century Gothic" pitchFamily="34" charset="0"/>
                <a:ea typeface="ＭＳ Ｐゴシック" pitchFamily="34" charset="-128"/>
              </a:rPr>
              <a:t>movie</a:t>
            </a:r>
            <a:endParaRPr lang="fr-FR" i="1" dirty="0" smtClean="0">
              <a:solidFill>
                <a:schemeClr val="bg1"/>
              </a:solidFill>
              <a:latin typeface="Century Gothic" pitchFamily="34" charset="0"/>
              <a:ea typeface="ＭＳ Ｐゴシック" pitchFamily="34" charset="-128"/>
            </a:endParaRPr>
          </a:p>
          <a:p>
            <a:pPr algn="ctr" eaLnBrk="1" hangingPunct="1"/>
            <a:r>
              <a:rPr lang="fr-FR" i="1" dirty="0">
                <a:solidFill>
                  <a:schemeClr val="bg1"/>
                </a:solidFill>
                <a:latin typeface="Century Gothic" pitchFamily="34" charset="0"/>
                <a:ea typeface="ＭＳ Ｐゴシック" pitchFamily="34" charset="-128"/>
              </a:rPr>
              <a:t>(</a:t>
            </a:r>
            <a:r>
              <a:rPr lang="fr-FR" i="1" dirty="0" smtClean="0">
                <a:solidFill>
                  <a:schemeClr val="bg1"/>
                </a:solidFill>
                <a:latin typeface="Century Gothic" pitchFamily="34" charset="0"/>
                <a:ea typeface="ＭＳ Ｐゴシック" pitchFamily="34" charset="-128"/>
              </a:rPr>
              <a:t>Mascara_V3_Light.wmv)</a:t>
            </a:r>
            <a:endParaRPr lang="fr-FR" i="1" dirty="0">
              <a:solidFill>
                <a:schemeClr val="bg1"/>
              </a:solidFill>
              <a:latin typeface="Century Gothic" pitchFamily="34" charset="0"/>
              <a:ea typeface="ＭＳ Ｐゴシック" pitchFamily="34" charset="-128"/>
            </a:endParaRPr>
          </a:p>
        </p:txBody>
      </p:sp>
    </p:spTree>
    <p:extLst>
      <p:ext uri="{BB962C8B-B14F-4D97-AF65-F5344CB8AC3E}">
        <p14:creationId xmlns:p14="http://schemas.microsoft.com/office/powerpoint/2010/main" val="3630208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5603"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pic>
        <p:nvPicPr>
          <p:cNvPr id="5" name="EVERFRESH SYSTEM VIDEO.wmv">
            <a:hlinkClick r:id="" action="ppaction://media"/>
          </p:cNvPr>
          <p:cNvPicPr>
            <a:picLocks noChangeAspect="1" noChangeArrowheads="1"/>
          </p:cNvPicPr>
          <p:nvPr>
            <a:videoFile r:link="rId2"/>
            <p:extLst>
              <p:ext uri="{DAA4B4D4-6D71-4841-9C94-3DE7FCFB9230}">
                <p14:media xmlns:p14="http://schemas.microsoft.com/office/powerpoint/2010/main" r:link="rId1"/>
              </p:ext>
            </p:extLst>
          </p:nvPr>
        </p:nvPicPr>
        <p:blipFill>
          <a:blip r:embed="rId5" cstate="print">
            <a:extLst>
              <a:ext uri="{28A0092B-C50C-407E-A947-70E740481C1C}">
                <a14:useLocalDpi xmlns:a14="http://schemas.microsoft.com/office/drawing/2010/main" val="0"/>
              </a:ext>
            </a:extLst>
          </a:blip>
          <a:srcRect l="10641"/>
          <a:stretch>
            <a:fillRect/>
          </a:stretch>
        </p:blipFill>
        <p:spPr bwMode="auto">
          <a:xfrm>
            <a:off x="0" y="2348880"/>
            <a:ext cx="2123728" cy="3272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p:nvSpPr>
        <p:spPr bwMode="auto">
          <a:xfrm>
            <a:off x="971600" y="1658741"/>
            <a:ext cx="7344816" cy="4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algn="ctr" fontAlgn="auto">
              <a:lnSpc>
                <a:spcPct val="110000"/>
              </a:lnSpc>
              <a:spcBef>
                <a:spcPts val="0"/>
              </a:spcBef>
              <a:spcAft>
                <a:spcPts val="0"/>
              </a:spcAft>
              <a:buClr>
                <a:srgbClr val="B5A692"/>
              </a:buClr>
            </a:pPr>
            <a:r>
              <a:rPr lang="en-US" sz="2000" u="sng" kern="0" dirty="0" smtClean="0">
                <a:solidFill>
                  <a:srgbClr val="FFFFFF"/>
                </a:solidFill>
                <a:latin typeface="Century Gothic" pitchFamily="34" charset="0"/>
              </a:rPr>
              <a:t>1 </a:t>
            </a:r>
            <a:r>
              <a:rPr lang="en-US" sz="2000" u="sng" kern="0" dirty="0">
                <a:solidFill>
                  <a:srgbClr val="FFFFFF"/>
                </a:solidFill>
                <a:latin typeface="Century Gothic" pitchFamily="34" charset="0"/>
              </a:rPr>
              <a:t>THE BOTTLE</a:t>
            </a:r>
          </a:p>
        </p:txBody>
      </p:sp>
      <p:sp>
        <p:nvSpPr>
          <p:cNvPr id="25606" name="Rectangle 3"/>
          <p:cNvSpPr>
            <a:spLocks noChangeArrowheads="1"/>
          </p:cNvSpPr>
          <p:nvPr/>
        </p:nvSpPr>
        <p:spPr bwMode="auto">
          <a:xfrm>
            <a:off x="349250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dirty="0">
                <a:solidFill>
                  <a:srgbClr val="FFFFFF"/>
                </a:solidFill>
                <a:latin typeface="Century Gothic" pitchFamily="34" charset="0"/>
                <a:ea typeface="MS PGothic" pitchFamily="34" charset="-128"/>
              </a:rPr>
              <a:t>REVOLUTIONARY </a:t>
            </a:r>
            <a:r>
              <a:rPr lang="fr-FR" sz="1600" dirty="0" smtClean="0">
                <a:solidFill>
                  <a:srgbClr val="FFFFFF"/>
                </a:solidFill>
                <a:latin typeface="Century Gothic" pitchFamily="34" charset="0"/>
                <a:ea typeface="MS PGothic" pitchFamily="34" charset="-128"/>
              </a:rPr>
              <a:t>EVERFRESH </a:t>
            </a:r>
            <a:r>
              <a:rPr lang="fr-FR" sz="1600" dirty="0">
                <a:solidFill>
                  <a:srgbClr val="FFFFFF"/>
                </a:solidFill>
                <a:latin typeface="Century Gothic" pitchFamily="34" charset="0"/>
                <a:ea typeface="MS PGothic" pitchFamily="34" charset="-128"/>
              </a:rPr>
              <a:t>TECHNOLOGY</a:t>
            </a:r>
          </a:p>
        </p:txBody>
      </p:sp>
      <p:sp>
        <p:nvSpPr>
          <p:cNvPr id="9" name="Text Box 23"/>
          <p:cNvSpPr txBox="1">
            <a:spLocks noChangeArrowheads="1"/>
          </p:cNvSpPr>
          <p:nvPr/>
        </p:nvSpPr>
        <p:spPr bwMode="auto">
          <a:xfrm>
            <a:off x="899592" y="2132856"/>
            <a:ext cx="8640960" cy="36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lvl="0" algn="ctr" defTabSz="914400" eaLnBrk="1" hangingPunct="1">
              <a:lnSpc>
                <a:spcPct val="140000"/>
              </a:lnSpc>
            </a:pPr>
            <a:r>
              <a:rPr lang="en-US" sz="2000" u="sng" dirty="0">
                <a:solidFill>
                  <a:srgbClr val="FFFFFF"/>
                </a:solidFill>
                <a:latin typeface="Century Gothic" pitchFamily="34" charset="0"/>
              </a:rPr>
              <a:t>UNIQUE BRUSH - BOTTLE - FORMULA COMBINATION</a:t>
            </a:r>
          </a:p>
          <a:p>
            <a:pPr algn="ctr" eaLnBrk="1" hangingPunct="1">
              <a:lnSpc>
                <a:spcPct val="140000"/>
              </a:lnSpc>
              <a:buFont typeface="Wingdings" pitchFamily="2" charset="2"/>
              <a:buNone/>
            </a:pPr>
            <a:endParaRPr lang="en-US" dirty="0" smtClean="0">
              <a:solidFill>
                <a:schemeClr val="bg1"/>
              </a:solidFill>
              <a:latin typeface="Century Gothic" pitchFamily="34" charset="0"/>
            </a:endParaRPr>
          </a:p>
          <a:p>
            <a:pPr algn="ctr" eaLnBrk="1" hangingPunct="1">
              <a:lnSpc>
                <a:spcPct val="140000"/>
              </a:lnSpc>
              <a:buFont typeface="Wingdings" pitchFamily="2" charset="2"/>
              <a:buNone/>
            </a:pPr>
            <a:endParaRPr lang="en-US" dirty="0">
              <a:solidFill>
                <a:schemeClr val="bg1"/>
              </a:solidFill>
              <a:latin typeface="Century Gothic" pitchFamily="34" charset="0"/>
            </a:endParaRPr>
          </a:p>
          <a:p>
            <a:pPr algn="ctr" eaLnBrk="1" hangingPunct="1">
              <a:lnSpc>
                <a:spcPct val="140000"/>
              </a:lnSpc>
              <a:buFont typeface="Wingdings" pitchFamily="2" charset="2"/>
              <a:buNone/>
            </a:pPr>
            <a:r>
              <a:rPr lang="en-US" dirty="0" smtClean="0">
                <a:solidFill>
                  <a:schemeClr val="bg1"/>
                </a:solidFill>
                <a:latin typeface="Century Gothic" pitchFamily="34" charset="0"/>
              </a:rPr>
              <a:t>Formula </a:t>
            </a:r>
            <a:r>
              <a:rPr lang="en-US" dirty="0">
                <a:solidFill>
                  <a:schemeClr val="bg1"/>
                </a:solidFill>
                <a:latin typeface="Century Gothic" pitchFamily="34" charset="0"/>
              </a:rPr>
              <a:t>is constantly </a:t>
            </a:r>
            <a:r>
              <a:rPr lang="en-US" dirty="0" smtClean="0">
                <a:solidFill>
                  <a:schemeClr val="bg1"/>
                </a:solidFill>
                <a:latin typeface="Century Gothic" pitchFamily="34" charset="0"/>
              </a:rPr>
              <a:t>blended </a:t>
            </a:r>
            <a:r>
              <a:rPr lang="en-US" dirty="0">
                <a:solidFill>
                  <a:schemeClr val="bg1"/>
                </a:solidFill>
                <a:latin typeface="Century Gothic" pitchFamily="34" charset="0"/>
              </a:rPr>
              <a:t>by </a:t>
            </a:r>
            <a:r>
              <a:rPr lang="en-US" dirty="0" smtClean="0">
                <a:solidFill>
                  <a:schemeClr val="bg1"/>
                </a:solidFill>
                <a:latin typeface="Century Gothic" pitchFamily="34" charset="0"/>
              </a:rPr>
              <a:t>the brush in </a:t>
            </a:r>
            <a:r>
              <a:rPr lang="en-US" dirty="0">
                <a:solidFill>
                  <a:schemeClr val="bg1"/>
                </a:solidFill>
                <a:latin typeface="Century Gothic" pitchFamily="34" charset="0"/>
              </a:rPr>
              <a:t>the bottle</a:t>
            </a:r>
          </a:p>
          <a:p>
            <a:pPr algn="ctr" eaLnBrk="1" hangingPunct="1">
              <a:lnSpc>
                <a:spcPct val="140000"/>
              </a:lnSpc>
              <a:buFont typeface="Wingdings" pitchFamily="2" charset="2"/>
              <a:buNone/>
            </a:pPr>
            <a:r>
              <a:rPr lang="en-US" dirty="0" smtClean="0">
                <a:solidFill>
                  <a:schemeClr val="bg1"/>
                </a:solidFill>
                <a:latin typeface="Century Gothic" pitchFamily="34" charset="0"/>
              </a:rPr>
              <a:t>Consequence: </a:t>
            </a:r>
            <a:r>
              <a:rPr lang="en-US" dirty="0">
                <a:solidFill>
                  <a:schemeClr val="bg1"/>
                </a:solidFill>
                <a:latin typeface="Century Gothic" pitchFamily="34" charset="0"/>
              </a:rPr>
              <a:t>i</a:t>
            </a:r>
            <a:r>
              <a:rPr lang="en-US" dirty="0" smtClean="0">
                <a:solidFill>
                  <a:schemeClr val="bg1"/>
                </a:solidFill>
                <a:latin typeface="Century Gothic" pitchFamily="34" charset="0"/>
              </a:rPr>
              <a:t>t </a:t>
            </a:r>
            <a:r>
              <a:rPr lang="en-US" dirty="0">
                <a:solidFill>
                  <a:schemeClr val="bg1"/>
                </a:solidFill>
                <a:latin typeface="Century Gothic" pitchFamily="34" charset="0"/>
              </a:rPr>
              <a:t>does not dry </a:t>
            </a:r>
            <a:r>
              <a:rPr lang="en-US" dirty="0" smtClean="0">
                <a:solidFill>
                  <a:schemeClr val="bg1"/>
                </a:solidFill>
                <a:latin typeface="Century Gothic" pitchFamily="34" charset="0"/>
              </a:rPr>
              <a:t>out</a:t>
            </a:r>
          </a:p>
          <a:p>
            <a:pPr algn="ctr" eaLnBrk="1" hangingPunct="1">
              <a:lnSpc>
                <a:spcPct val="140000"/>
              </a:lnSpc>
              <a:buFont typeface="Wingdings" pitchFamily="2" charset="2"/>
              <a:buNone/>
            </a:pPr>
            <a:endParaRPr lang="en-US" dirty="0" smtClean="0">
              <a:solidFill>
                <a:schemeClr val="bg1"/>
              </a:solidFill>
              <a:latin typeface="Century Gothic" pitchFamily="34" charset="0"/>
            </a:endParaRPr>
          </a:p>
          <a:p>
            <a:pPr algn="ctr" eaLnBrk="1" hangingPunct="1">
              <a:lnSpc>
                <a:spcPct val="140000"/>
              </a:lnSpc>
            </a:pPr>
            <a:r>
              <a:rPr lang="en-US" dirty="0" smtClean="0">
                <a:solidFill>
                  <a:schemeClr val="bg1"/>
                </a:solidFill>
                <a:latin typeface="Century Gothic" pitchFamily="34" charset="0"/>
                <a:sym typeface="Wingdings" pitchFamily="2" charset="2"/>
              </a:rPr>
              <a:t> </a:t>
            </a:r>
            <a:r>
              <a:rPr lang="en-US" u="sng" dirty="0" smtClean="0">
                <a:solidFill>
                  <a:schemeClr val="bg1"/>
                </a:solidFill>
                <a:latin typeface="Century Gothic" pitchFamily="34" charset="0"/>
              </a:rPr>
              <a:t>IDEALLY-GLIDING </a:t>
            </a:r>
            <a:r>
              <a:rPr lang="en-US" u="sng" dirty="0">
                <a:solidFill>
                  <a:schemeClr val="bg1"/>
                </a:solidFill>
                <a:latin typeface="Century Gothic" pitchFamily="34" charset="0"/>
              </a:rPr>
              <a:t>FORMULA PRESERVED UNTIL THE LAST DROP </a:t>
            </a:r>
          </a:p>
          <a:p>
            <a:pPr algn="ctr" eaLnBrk="1" hangingPunct="1">
              <a:lnSpc>
                <a:spcPct val="140000"/>
              </a:lnSpc>
            </a:pPr>
            <a:endParaRPr lang="en-US" b="1" u="sng" dirty="0">
              <a:solidFill>
                <a:schemeClr val="bg1"/>
              </a:solidFill>
              <a:latin typeface="Century Gothic" pitchFamily="34" charset="0"/>
            </a:endParaRPr>
          </a:p>
          <a:p>
            <a:pPr algn="ctr" eaLnBrk="1" hangingPunct="1">
              <a:lnSpc>
                <a:spcPct val="140000"/>
              </a:lnSpc>
              <a:buFont typeface="Wingdings" pitchFamily="2" charset="2"/>
              <a:buNone/>
            </a:pPr>
            <a:endParaRPr lang="en-US" dirty="0">
              <a:solidFill>
                <a:schemeClr val="bg1"/>
              </a:solidFill>
              <a:latin typeface="Century Gothic" pitchFamily="34" charset="0"/>
            </a:endParaRPr>
          </a:p>
        </p:txBody>
      </p:sp>
    </p:spTree>
    <p:extLst>
      <p:ext uri="{BB962C8B-B14F-4D97-AF65-F5344CB8AC3E}">
        <p14:creationId xmlns:p14="http://schemas.microsoft.com/office/powerpoint/2010/main" val="3008083378"/>
      </p:ext>
    </p:ext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ChangeArrowheads="1"/>
          </p:cNvSpPr>
          <p:nvPr/>
        </p:nvSpPr>
        <p:spPr bwMode="auto">
          <a:xfrm>
            <a:off x="971600" y="1469426"/>
            <a:ext cx="7344816" cy="43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algn="ctr" fontAlgn="auto">
              <a:lnSpc>
                <a:spcPct val="110000"/>
              </a:lnSpc>
              <a:spcBef>
                <a:spcPts val="0"/>
              </a:spcBef>
              <a:spcAft>
                <a:spcPts val="0"/>
              </a:spcAft>
              <a:buClr>
                <a:srgbClr val="B5A692"/>
              </a:buClr>
              <a:defRPr/>
            </a:pPr>
            <a:r>
              <a:rPr lang="en-US" sz="2000" u="sng" kern="0" dirty="0" smtClean="0">
                <a:solidFill>
                  <a:srgbClr val="FFFFFF"/>
                </a:solidFill>
                <a:latin typeface="Century Gothic" pitchFamily="34" charset="0"/>
              </a:rPr>
              <a:t>2 THE BRUSH</a:t>
            </a:r>
          </a:p>
        </p:txBody>
      </p:sp>
      <p:pic>
        <p:nvPicPr>
          <p:cNvPr id="9" name="Picture 40" descr="Brosse_Blanche_sur_fond_noir_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7300" y="2616349"/>
            <a:ext cx="1081088" cy="228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26"/>
          <p:cNvSpPr txBox="1">
            <a:spLocks noChangeArrowheads="1"/>
          </p:cNvSpPr>
          <p:nvPr/>
        </p:nvSpPr>
        <p:spPr bwMode="auto">
          <a:xfrm>
            <a:off x="5580112" y="2693255"/>
            <a:ext cx="1800225" cy="1311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ctr" eaLnBrk="1" hangingPunct="1">
              <a:lnSpc>
                <a:spcPct val="140000"/>
              </a:lnSpc>
            </a:pPr>
            <a:r>
              <a:rPr lang="en-GB" sz="1400" u="sng" dirty="0">
                <a:solidFill>
                  <a:schemeClr val="bg1"/>
                </a:solidFill>
                <a:latin typeface="Century Gothic" pitchFamily="34" charset="0"/>
              </a:rPr>
              <a:t>Thin brush end:</a:t>
            </a:r>
          </a:p>
          <a:p>
            <a:pPr algn="ctr" eaLnBrk="1" hangingPunct="1">
              <a:lnSpc>
                <a:spcPct val="140000"/>
              </a:lnSpc>
            </a:pPr>
            <a:r>
              <a:rPr lang="en-GB" sz="1400" dirty="0">
                <a:solidFill>
                  <a:schemeClr val="bg1"/>
                </a:solidFill>
                <a:latin typeface="Century Gothic" pitchFamily="34" charset="0"/>
              </a:rPr>
              <a:t>Deposit charge +</a:t>
            </a:r>
          </a:p>
          <a:p>
            <a:pPr algn="ctr" eaLnBrk="1" hangingPunct="1">
              <a:lnSpc>
                <a:spcPct val="140000"/>
              </a:lnSpc>
            </a:pPr>
            <a:r>
              <a:rPr lang="en-GB" sz="1400" dirty="0">
                <a:solidFill>
                  <a:schemeClr val="bg1"/>
                </a:solidFill>
                <a:latin typeface="Century Gothic" pitchFamily="34" charset="0"/>
              </a:rPr>
              <a:t>Reach short </a:t>
            </a:r>
            <a:r>
              <a:rPr lang="en-GB" sz="1400" dirty="0" smtClean="0">
                <a:solidFill>
                  <a:schemeClr val="bg1"/>
                </a:solidFill>
                <a:latin typeface="Century Gothic" pitchFamily="34" charset="0"/>
              </a:rPr>
              <a:t>lashes + Sets the curve</a:t>
            </a:r>
            <a:endParaRPr lang="en-GB" sz="1400" dirty="0">
              <a:solidFill>
                <a:schemeClr val="bg1"/>
              </a:solidFill>
              <a:latin typeface="Century Gothic" pitchFamily="34" charset="0"/>
            </a:endParaRPr>
          </a:p>
        </p:txBody>
      </p:sp>
      <p:sp>
        <p:nvSpPr>
          <p:cNvPr id="11" name="Text Box 26"/>
          <p:cNvSpPr txBox="1">
            <a:spLocks noChangeArrowheads="1"/>
          </p:cNvSpPr>
          <p:nvPr/>
        </p:nvSpPr>
        <p:spPr bwMode="auto">
          <a:xfrm>
            <a:off x="1187624" y="3789040"/>
            <a:ext cx="23241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ctr" eaLnBrk="1" hangingPunct="1">
              <a:lnSpc>
                <a:spcPct val="140000"/>
              </a:lnSpc>
            </a:pPr>
            <a:r>
              <a:rPr lang="en-GB" sz="1400" u="sng" dirty="0">
                <a:solidFill>
                  <a:schemeClr val="bg1"/>
                </a:solidFill>
                <a:latin typeface="Century Gothic" pitchFamily="34" charset="0"/>
              </a:rPr>
              <a:t>Rounded shaped base:</a:t>
            </a:r>
          </a:p>
          <a:p>
            <a:pPr algn="ctr" eaLnBrk="1" hangingPunct="1">
              <a:lnSpc>
                <a:spcPct val="140000"/>
              </a:lnSpc>
            </a:pPr>
            <a:r>
              <a:rPr lang="en-GB" sz="1400" dirty="0">
                <a:solidFill>
                  <a:schemeClr val="bg1"/>
                </a:solidFill>
                <a:latin typeface="Century Gothic" pitchFamily="34" charset="0"/>
              </a:rPr>
              <a:t>Coat + separate = Length + volume</a:t>
            </a:r>
          </a:p>
        </p:txBody>
      </p:sp>
      <p:cxnSp>
        <p:nvCxnSpPr>
          <p:cNvPr id="12" name="Connecteur droit avec flèche 11"/>
          <p:cNvCxnSpPr/>
          <p:nvPr/>
        </p:nvCxnSpPr>
        <p:spPr>
          <a:xfrm flipH="1" flipV="1">
            <a:off x="4860032" y="2900898"/>
            <a:ext cx="586010" cy="31220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flipV="1">
            <a:off x="3497238" y="3733916"/>
            <a:ext cx="534987" cy="27146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19"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20" name="Rectangle 3"/>
          <p:cNvSpPr>
            <a:spLocks noChangeArrowheads="1"/>
          </p:cNvSpPr>
          <p:nvPr/>
        </p:nvSpPr>
        <p:spPr bwMode="auto">
          <a:xfrm>
            <a:off x="349250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dirty="0">
                <a:solidFill>
                  <a:srgbClr val="FFFFFF"/>
                </a:solidFill>
                <a:latin typeface="Century Gothic" pitchFamily="34" charset="0"/>
                <a:ea typeface="MS PGothic" pitchFamily="34" charset="-128"/>
              </a:rPr>
              <a:t>REVOLUTIONARY </a:t>
            </a:r>
            <a:r>
              <a:rPr lang="fr-FR" sz="1600" dirty="0" smtClean="0">
                <a:solidFill>
                  <a:srgbClr val="FFFFFF"/>
                </a:solidFill>
                <a:latin typeface="Century Gothic" pitchFamily="34" charset="0"/>
                <a:ea typeface="MS PGothic" pitchFamily="34" charset="-128"/>
              </a:rPr>
              <a:t>EVERFRESH </a:t>
            </a:r>
            <a:r>
              <a:rPr lang="fr-FR" sz="1600" dirty="0">
                <a:solidFill>
                  <a:srgbClr val="FFFFFF"/>
                </a:solidFill>
                <a:latin typeface="Century Gothic" pitchFamily="34" charset="0"/>
                <a:ea typeface="MS PGothic" pitchFamily="34" charset="-128"/>
              </a:rPr>
              <a:t>TECHNOLOGY</a:t>
            </a:r>
          </a:p>
        </p:txBody>
      </p:sp>
      <p:sp>
        <p:nvSpPr>
          <p:cNvPr id="15" name="Rectangle 14"/>
          <p:cNvSpPr/>
          <p:nvPr/>
        </p:nvSpPr>
        <p:spPr>
          <a:xfrm>
            <a:off x="122780" y="1842458"/>
            <a:ext cx="8553676" cy="867930"/>
          </a:xfrm>
          <a:prstGeom prst="rect">
            <a:avLst/>
          </a:prstGeom>
        </p:spPr>
        <p:txBody>
          <a:bodyPr wrap="square">
            <a:spAutoFit/>
          </a:bodyPr>
          <a:lstStyle/>
          <a:p>
            <a:pPr algn="ctr">
              <a:lnSpc>
                <a:spcPct val="140000"/>
              </a:lnSpc>
              <a:buFont typeface="Wingdings" pitchFamily="2" charset="2"/>
              <a:buNone/>
              <a:defRPr/>
            </a:pPr>
            <a:r>
              <a:rPr lang="en-US" dirty="0" smtClean="0">
                <a:solidFill>
                  <a:schemeClr val="bg1"/>
                </a:solidFill>
                <a:latin typeface="Century Gothic" pitchFamily="34" charset="0"/>
                <a:ea typeface="+mn-ea"/>
              </a:rPr>
              <a:t>EXCLUSIVE BRUSH </a:t>
            </a:r>
            <a:r>
              <a:rPr lang="en-US" dirty="0">
                <a:solidFill>
                  <a:schemeClr val="bg1"/>
                </a:solidFill>
                <a:latin typeface="Century Gothic" pitchFamily="34" charset="0"/>
                <a:ea typeface="+mn-ea"/>
              </a:rPr>
              <a:t>SHAPED IN A COROLLA </a:t>
            </a:r>
            <a:r>
              <a:rPr lang="en-US" dirty="0" smtClean="0">
                <a:solidFill>
                  <a:schemeClr val="bg1"/>
                </a:solidFill>
                <a:latin typeface="Century Gothic" pitchFamily="34" charset="0"/>
                <a:ea typeface="+mn-ea"/>
              </a:rPr>
              <a:t>PATTERN</a:t>
            </a:r>
          </a:p>
          <a:p>
            <a:pPr algn="ctr">
              <a:lnSpc>
                <a:spcPct val="140000"/>
              </a:lnSpc>
              <a:defRPr/>
            </a:pPr>
            <a:r>
              <a:rPr lang="en-US" dirty="0">
                <a:solidFill>
                  <a:schemeClr val="bg1"/>
                </a:solidFill>
                <a:latin typeface="Century Gothic" pitchFamily="34" charset="0"/>
                <a:sym typeface="Wingdings" pitchFamily="2" charset="2"/>
              </a:rPr>
              <a:t> </a:t>
            </a:r>
            <a:r>
              <a:rPr lang="en-US" dirty="0">
                <a:solidFill>
                  <a:schemeClr val="bg1"/>
                </a:solidFill>
                <a:latin typeface="Century Gothic" pitchFamily="34" charset="0"/>
              </a:rPr>
              <a:t>Lash fringe is deployed like a </a:t>
            </a:r>
            <a:r>
              <a:rPr lang="en-US" dirty="0" smtClean="0">
                <a:solidFill>
                  <a:schemeClr val="bg1"/>
                </a:solidFill>
                <a:latin typeface="Century Gothic" pitchFamily="34" charset="0"/>
              </a:rPr>
              <a:t>fan</a:t>
            </a:r>
            <a:r>
              <a:rPr lang="en-US" dirty="0" smtClean="0">
                <a:solidFill>
                  <a:schemeClr val="bg1"/>
                </a:solidFill>
                <a:latin typeface="Century Gothic" pitchFamily="34" charset="0"/>
                <a:ea typeface="+mn-ea"/>
              </a:rPr>
              <a:t> </a:t>
            </a:r>
            <a:endParaRPr lang="en-US" dirty="0">
              <a:solidFill>
                <a:schemeClr val="bg1"/>
              </a:solidFill>
              <a:latin typeface="Century Gothic" pitchFamily="34" charset="0"/>
              <a:ea typeface="+mn-ea"/>
            </a:endParaRPr>
          </a:p>
        </p:txBody>
      </p:sp>
      <p:sp>
        <p:nvSpPr>
          <p:cNvPr id="21" name="Text Box 26"/>
          <p:cNvSpPr txBox="1">
            <a:spLocks noChangeArrowheads="1"/>
          </p:cNvSpPr>
          <p:nvPr/>
        </p:nvSpPr>
        <p:spPr bwMode="auto">
          <a:xfrm>
            <a:off x="1048362" y="5534713"/>
            <a:ext cx="7056784" cy="794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ctr" eaLnBrk="1" hangingPunct="1">
              <a:lnSpc>
                <a:spcPct val="140000"/>
              </a:lnSpc>
            </a:pPr>
            <a:r>
              <a:rPr lang="en-GB" sz="1600" u="sng" dirty="0" smtClean="0">
                <a:solidFill>
                  <a:schemeClr val="bg1"/>
                </a:solidFill>
                <a:latin typeface="Century Gothic" pitchFamily="34" charset="0"/>
              </a:rPr>
              <a:t>ELASTOMERE BRISTLES IMPLEMENTED IN A COROLLA PATTERN:</a:t>
            </a:r>
          </a:p>
          <a:p>
            <a:pPr algn="ctr" eaLnBrk="1" hangingPunct="1">
              <a:lnSpc>
                <a:spcPct val="140000"/>
              </a:lnSpc>
            </a:pPr>
            <a:r>
              <a:rPr lang="en-GB" sz="1600" dirty="0" smtClean="0">
                <a:solidFill>
                  <a:schemeClr val="bg1"/>
                </a:solidFill>
                <a:latin typeface="Century Gothic" pitchFamily="34" charset="0"/>
              </a:rPr>
              <a:t>LASHES FRINGE  IMMEDIATELY DEPLOYED</a:t>
            </a:r>
            <a:endParaRPr lang="en-GB" sz="1600" dirty="0">
              <a:solidFill>
                <a:schemeClr val="bg1"/>
              </a:solidFill>
              <a:latin typeface="Century Gothic" pitchFamily="34" charset="0"/>
            </a:endParaRPr>
          </a:p>
        </p:txBody>
      </p:sp>
      <p:sp>
        <p:nvSpPr>
          <p:cNvPr id="22" name="Accolade fermante 21"/>
          <p:cNvSpPr/>
          <p:nvPr/>
        </p:nvSpPr>
        <p:spPr>
          <a:xfrm rot="16200000">
            <a:off x="4274192" y="2358660"/>
            <a:ext cx="595620" cy="6048669"/>
          </a:xfrm>
          <a:prstGeom prst="rightBrace">
            <a:avLst>
              <a:gd name="adj1" fmla="val 101657"/>
              <a:gd name="adj2" fmla="val 49711"/>
            </a:avLst>
          </a:prstGeom>
          <a:ln>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7053335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5603" name="Rectangle 117"/>
          <p:cNvSpPr>
            <a:spLocks noChangeArrowheads="1"/>
          </p:cNvSpPr>
          <p:nvPr/>
        </p:nvSpPr>
        <p:spPr bwMode="auto">
          <a:xfrm>
            <a:off x="3348038" y="404813"/>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25606" name="Rectangle 3"/>
          <p:cNvSpPr>
            <a:spLocks noChangeArrowheads="1"/>
          </p:cNvSpPr>
          <p:nvPr/>
        </p:nvSpPr>
        <p:spPr bwMode="auto">
          <a:xfrm>
            <a:off x="3492500" y="620713"/>
            <a:ext cx="568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fr-FR" sz="1600" dirty="0">
                <a:solidFill>
                  <a:srgbClr val="FFFFFF"/>
                </a:solidFill>
                <a:latin typeface="Century Gothic" pitchFamily="34" charset="0"/>
                <a:ea typeface="MS PGothic" pitchFamily="34" charset="-128"/>
              </a:rPr>
              <a:t>REVOLUTIONARY </a:t>
            </a:r>
            <a:r>
              <a:rPr lang="fr-FR" sz="1600" dirty="0" smtClean="0">
                <a:solidFill>
                  <a:srgbClr val="FFFFFF"/>
                </a:solidFill>
                <a:latin typeface="Century Gothic" pitchFamily="34" charset="0"/>
                <a:ea typeface="MS PGothic" pitchFamily="34" charset="-128"/>
              </a:rPr>
              <a:t>EVERFRESH </a:t>
            </a:r>
            <a:r>
              <a:rPr lang="fr-FR" sz="1600" dirty="0">
                <a:solidFill>
                  <a:srgbClr val="FFFFFF"/>
                </a:solidFill>
                <a:latin typeface="Century Gothic" pitchFamily="34" charset="0"/>
                <a:ea typeface="MS PGothic" pitchFamily="34" charset="-128"/>
              </a:rPr>
              <a:t>TECHNOLOGY</a:t>
            </a:r>
          </a:p>
        </p:txBody>
      </p:sp>
      <p:pic>
        <p:nvPicPr>
          <p:cNvPr id="13"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8090" y="2348880"/>
            <a:ext cx="1300143" cy="2285511"/>
          </a:xfrm>
          <a:prstGeom prst="ellipse">
            <a:avLst/>
          </a:prstGeom>
          <a:ln w="9525">
            <a:solidFill>
              <a:schemeClr val="bg1"/>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chemeClr val="accent1"/>
                </a:solidFill>
              </a14:hiddenFill>
            </a:ext>
          </a:extLst>
        </p:spPr>
      </p:pic>
      <p:cxnSp>
        <p:nvCxnSpPr>
          <p:cNvPr id="16" name="Connecteur droit avec flèche 15"/>
          <p:cNvCxnSpPr/>
          <p:nvPr/>
        </p:nvCxnSpPr>
        <p:spPr>
          <a:xfrm>
            <a:off x="3838873" y="2637158"/>
            <a:ext cx="296862" cy="6191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flipH="1" flipV="1">
            <a:off x="5239048" y="4570733"/>
            <a:ext cx="150812" cy="271462"/>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8" name="Text Box 26"/>
          <p:cNvSpPr txBox="1">
            <a:spLocks noChangeArrowheads="1"/>
          </p:cNvSpPr>
          <p:nvPr/>
        </p:nvSpPr>
        <p:spPr bwMode="auto">
          <a:xfrm>
            <a:off x="1327448" y="2410145"/>
            <a:ext cx="2452687" cy="282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r" eaLnBrk="1" hangingPunct="1">
              <a:lnSpc>
                <a:spcPct val="140000"/>
              </a:lnSpc>
            </a:pPr>
            <a:r>
              <a:rPr lang="en-GB" sz="1400" u="sng" dirty="0">
                <a:solidFill>
                  <a:schemeClr val="bg1"/>
                </a:solidFill>
                <a:latin typeface="Century Gothic" pitchFamily="34" charset="0"/>
              </a:rPr>
              <a:t>Care ingredients:</a:t>
            </a:r>
          </a:p>
          <a:p>
            <a:pPr algn="r" eaLnBrk="1" hangingPunct="1">
              <a:lnSpc>
                <a:spcPct val="140000"/>
              </a:lnSpc>
            </a:pPr>
            <a:r>
              <a:rPr lang="en-GB" sz="1400" dirty="0">
                <a:solidFill>
                  <a:schemeClr val="bg1"/>
                </a:solidFill>
                <a:latin typeface="Century Gothic" pitchFamily="34" charset="0"/>
              </a:rPr>
              <a:t>-Jojoba and palm oils = condition &amp; nourish</a:t>
            </a:r>
          </a:p>
          <a:p>
            <a:pPr algn="r" eaLnBrk="1" hangingPunct="1">
              <a:lnSpc>
                <a:spcPct val="140000"/>
              </a:lnSpc>
            </a:pPr>
            <a:r>
              <a:rPr lang="en-GB" sz="1400" dirty="0">
                <a:solidFill>
                  <a:schemeClr val="bg1"/>
                </a:solidFill>
                <a:latin typeface="Century Gothic" pitchFamily="34" charset="0"/>
              </a:rPr>
              <a:t>-Pro-vitamin B5 = </a:t>
            </a:r>
          </a:p>
          <a:p>
            <a:pPr algn="r" eaLnBrk="1" hangingPunct="1">
              <a:lnSpc>
                <a:spcPct val="140000"/>
              </a:lnSpc>
            </a:pPr>
            <a:r>
              <a:rPr lang="en-GB" sz="1400" dirty="0">
                <a:solidFill>
                  <a:schemeClr val="bg1"/>
                </a:solidFill>
                <a:latin typeface="Century Gothic" pitchFamily="34" charset="0"/>
              </a:rPr>
              <a:t>Repairs &amp; protect</a:t>
            </a:r>
          </a:p>
          <a:p>
            <a:pPr algn="r" eaLnBrk="1" hangingPunct="1">
              <a:lnSpc>
                <a:spcPct val="140000"/>
              </a:lnSpc>
            </a:pPr>
            <a:r>
              <a:rPr lang="en-GB" sz="1400" dirty="0">
                <a:solidFill>
                  <a:schemeClr val="bg1"/>
                </a:solidFill>
                <a:latin typeface="Century Gothic" pitchFamily="34" charset="0"/>
              </a:rPr>
              <a:t>-Smoothing gel =</a:t>
            </a:r>
          </a:p>
          <a:p>
            <a:pPr algn="r" eaLnBrk="1" hangingPunct="1">
              <a:lnSpc>
                <a:spcPct val="140000"/>
              </a:lnSpc>
            </a:pPr>
            <a:r>
              <a:rPr lang="en-GB" sz="1400" dirty="0">
                <a:solidFill>
                  <a:schemeClr val="bg1"/>
                </a:solidFill>
                <a:latin typeface="Century Gothic" pitchFamily="34" charset="0"/>
              </a:rPr>
              <a:t>Smooth damaged lash scales</a:t>
            </a:r>
          </a:p>
          <a:p>
            <a:pPr algn="ctr" eaLnBrk="1" hangingPunct="1">
              <a:lnSpc>
                <a:spcPct val="140000"/>
              </a:lnSpc>
            </a:pPr>
            <a:endParaRPr lang="en-GB" sz="1400" u="sng" dirty="0">
              <a:solidFill>
                <a:schemeClr val="bg1"/>
              </a:solidFill>
              <a:latin typeface="Century Gothic" pitchFamily="34" charset="0"/>
            </a:endParaRPr>
          </a:p>
        </p:txBody>
      </p:sp>
      <p:sp>
        <p:nvSpPr>
          <p:cNvPr id="19" name="Text Box 26"/>
          <p:cNvSpPr txBox="1">
            <a:spLocks noChangeArrowheads="1"/>
          </p:cNvSpPr>
          <p:nvPr/>
        </p:nvSpPr>
        <p:spPr bwMode="auto">
          <a:xfrm>
            <a:off x="3923010" y="4867595"/>
            <a:ext cx="2089150"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r" eaLnBrk="1" hangingPunct="1">
              <a:lnSpc>
                <a:spcPct val="140000"/>
              </a:lnSpc>
            </a:pPr>
            <a:r>
              <a:rPr lang="en-GB" sz="1400" u="sng" dirty="0">
                <a:solidFill>
                  <a:schemeClr val="bg1"/>
                </a:solidFill>
                <a:latin typeface="Century Gothic" pitchFamily="34" charset="0"/>
              </a:rPr>
              <a:t>other ingredients:</a:t>
            </a:r>
          </a:p>
          <a:p>
            <a:pPr algn="r" eaLnBrk="1" hangingPunct="1">
              <a:lnSpc>
                <a:spcPct val="140000"/>
              </a:lnSpc>
            </a:pPr>
            <a:r>
              <a:rPr lang="en-GB" sz="1400" dirty="0">
                <a:solidFill>
                  <a:schemeClr val="bg1"/>
                </a:solidFill>
                <a:latin typeface="Century Gothic" pitchFamily="34" charset="0"/>
              </a:rPr>
              <a:t>- Carnauba wax = Volume &amp; </a:t>
            </a:r>
            <a:r>
              <a:rPr lang="en-GB" sz="1400" dirty="0" smtClean="0">
                <a:solidFill>
                  <a:schemeClr val="bg1"/>
                </a:solidFill>
                <a:latin typeface="Century Gothic" pitchFamily="34" charset="0"/>
              </a:rPr>
              <a:t>curve</a:t>
            </a:r>
            <a:endParaRPr lang="en-GB" sz="1400" dirty="0">
              <a:solidFill>
                <a:schemeClr val="bg1"/>
              </a:solidFill>
              <a:latin typeface="Century Gothic" pitchFamily="34" charset="0"/>
            </a:endParaRPr>
          </a:p>
          <a:p>
            <a:pPr algn="ctr" eaLnBrk="1" hangingPunct="1">
              <a:lnSpc>
                <a:spcPct val="140000"/>
              </a:lnSpc>
            </a:pPr>
            <a:endParaRPr lang="en-GB" sz="1400" u="sng" dirty="0">
              <a:solidFill>
                <a:schemeClr val="bg1"/>
              </a:solidFill>
              <a:latin typeface="Century Gothic" pitchFamily="34" charset="0"/>
            </a:endParaRPr>
          </a:p>
        </p:txBody>
      </p:sp>
      <p:sp>
        <p:nvSpPr>
          <p:cNvPr id="15" name="Rectangle 7"/>
          <p:cNvSpPr>
            <a:spLocks noChangeArrowheads="1"/>
          </p:cNvSpPr>
          <p:nvPr/>
        </p:nvSpPr>
        <p:spPr bwMode="auto">
          <a:xfrm>
            <a:off x="971600" y="1469426"/>
            <a:ext cx="7344816" cy="372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5" tIns="45693" rIns="91385" bIns="45693">
            <a:spAutoFit/>
          </a:bodyPr>
          <a:lstStyle/>
          <a:p>
            <a:pPr algn="ctr" fontAlgn="auto">
              <a:lnSpc>
                <a:spcPct val="110000"/>
              </a:lnSpc>
              <a:spcBef>
                <a:spcPts val="0"/>
              </a:spcBef>
              <a:spcAft>
                <a:spcPts val="0"/>
              </a:spcAft>
              <a:buClr>
                <a:srgbClr val="B5A692"/>
              </a:buClr>
              <a:defRPr/>
            </a:pPr>
            <a:r>
              <a:rPr lang="en-US" u="sng" kern="0" dirty="0" smtClean="0">
                <a:solidFill>
                  <a:srgbClr val="FFFFFF"/>
                </a:solidFill>
                <a:latin typeface="Century Gothic" pitchFamily="34" charset="0"/>
              </a:rPr>
              <a:t>3 THE FORMULA</a:t>
            </a:r>
          </a:p>
        </p:txBody>
      </p:sp>
    </p:spTree>
    <p:extLst>
      <p:ext uri="{BB962C8B-B14F-4D97-AF65-F5344CB8AC3E}">
        <p14:creationId xmlns:p14="http://schemas.microsoft.com/office/powerpoint/2010/main" val="16830257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28675" name="Rectangle 117"/>
          <p:cNvSpPr>
            <a:spLocks noChangeArrowheads="1"/>
          </p:cNvSpPr>
          <p:nvPr/>
        </p:nvSpPr>
        <p:spPr bwMode="auto">
          <a:xfrm>
            <a:off x="3348038" y="363538"/>
            <a:ext cx="5848350" cy="566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a:t>
            </a:r>
            <a:r>
              <a:rPr lang="en-GB" sz="1400" dirty="0" smtClean="0">
                <a:solidFill>
                  <a:schemeClr val="bg1"/>
                </a:solidFill>
              </a:rPr>
              <a:t>OUT</a:t>
            </a:r>
          </a:p>
          <a:p>
            <a:pPr algn="r" defTabSz="1189038"/>
            <a:r>
              <a:rPr lang="en-GB" sz="1600" dirty="0" smtClean="0">
                <a:solidFill>
                  <a:schemeClr val="bg1"/>
                </a:solidFill>
              </a:rPr>
              <a:t>MAKE-UP RESULT</a:t>
            </a:r>
            <a:endParaRPr lang="en-GB" sz="1600" dirty="0">
              <a:solidFill>
                <a:schemeClr val="bg1"/>
              </a:solidFill>
            </a:endParaRPr>
          </a:p>
        </p:txBody>
      </p:sp>
      <p:sp>
        <p:nvSpPr>
          <p:cNvPr id="28676" name="Text Box 95"/>
          <p:cNvSpPr txBox="1">
            <a:spLocks noChangeArrowheads="1"/>
          </p:cNvSpPr>
          <p:nvPr/>
        </p:nvSpPr>
        <p:spPr bwMode="auto">
          <a:xfrm>
            <a:off x="4319464" y="2476853"/>
            <a:ext cx="4608512" cy="174423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square"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algn="ctr" eaLnBrk="1" hangingPunct="1"/>
            <a:r>
              <a:rPr lang="en-GB" sz="1600" dirty="0" smtClean="0">
                <a:solidFill>
                  <a:schemeClr val="bg1"/>
                </a:solidFill>
                <a:latin typeface="Century Gothic" pitchFamily="34" charset="0"/>
              </a:rPr>
              <a:t>2 </a:t>
            </a:r>
            <a:r>
              <a:rPr lang="en-GB" sz="1600" u="sng" dirty="0" smtClean="0">
                <a:solidFill>
                  <a:schemeClr val="bg1"/>
                </a:solidFill>
                <a:latin typeface="Century Gothic" pitchFamily="34" charset="0"/>
              </a:rPr>
              <a:t>GRAPHIC LENGTH +SUMPTUOUS CURVES :</a:t>
            </a:r>
          </a:p>
          <a:p>
            <a:pPr algn="ctr" eaLnBrk="1" hangingPunct="1"/>
            <a:r>
              <a:rPr lang="en-GB" sz="1600" dirty="0">
                <a:solidFill>
                  <a:schemeClr val="bg1"/>
                </a:solidFill>
                <a:latin typeface="Century Gothic" pitchFamily="34" charset="0"/>
              </a:rPr>
              <a:t>F</a:t>
            </a:r>
            <a:r>
              <a:rPr lang="en-US" sz="1600" dirty="0" err="1" smtClean="0">
                <a:solidFill>
                  <a:schemeClr val="bg1"/>
                </a:solidFill>
                <a:latin typeface="Century Gothic" pitchFamily="34" charset="0"/>
              </a:rPr>
              <a:t>ixed</a:t>
            </a:r>
            <a:r>
              <a:rPr lang="en-US" sz="1600" dirty="0" smtClean="0">
                <a:solidFill>
                  <a:schemeClr val="bg1"/>
                </a:solidFill>
                <a:latin typeface="Century Gothic" pitchFamily="34" charset="0"/>
              </a:rPr>
              <a:t> </a:t>
            </a:r>
            <a:r>
              <a:rPr lang="en-US" sz="1600" dirty="0">
                <a:solidFill>
                  <a:schemeClr val="bg1"/>
                </a:solidFill>
                <a:latin typeface="Century Gothic" pitchFamily="34" charset="0"/>
              </a:rPr>
              <a:t>curl </a:t>
            </a:r>
            <a:endParaRPr lang="en-US" sz="1600" dirty="0" smtClean="0">
              <a:solidFill>
                <a:schemeClr val="bg1"/>
              </a:solidFill>
              <a:latin typeface="Century Gothic" pitchFamily="34" charset="0"/>
            </a:endParaRPr>
          </a:p>
          <a:p>
            <a:pPr algn="ctr" eaLnBrk="1" hangingPunct="1"/>
            <a:r>
              <a:rPr lang="en-US" sz="1600" dirty="0" smtClean="0">
                <a:solidFill>
                  <a:schemeClr val="bg1"/>
                </a:solidFill>
                <a:latin typeface="Century Gothic" pitchFamily="34" charset="0"/>
              </a:rPr>
              <a:t>+ </a:t>
            </a:r>
          </a:p>
          <a:p>
            <a:pPr algn="ctr" eaLnBrk="1" hangingPunct="1"/>
            <a:r>
              <a:rPr lang="en-US" sz="1600" dirty="0">
                <a:solidFill>
                  <a:schemeClr val="bg1"/>
                </a:solidFill>
                <a:latin typeface="Century Gothic" pitchFamily="34" charset="0"/>
              </a:rPr>
              <a:t>T</a:t>
            </a:r>
            <a:r>
              <a:rPr lang="en-US" sz="1600" dirty="0" smtClean="0">
                <a:solidFill>
                  <a:schemeClr val="bg1"/>
                </a:solidFill>
                <a:latin typeface="Century Gothic" pitchFamily="34" charset="0"/>
              </a:rPr>
              <a:t>hickness </a:t>
            </a:r>
          </a:p>
          <a:p>
            <a:pPr algn="ctr" eaLnBrk="1" hangingPunct="1"/>
            <a:r>
              <a:rPr lang="en-US" sz="1600" dirty="0">
                <a:solidFill>
                  <a:schemeClr val="bg1"/>
                </a:solidFill>
                <a:latin typeface="Century Gothic" pitchFamily="34" charset="0"/>
              </a:rPr>
              <a:t>=</a:t>
            </a:r>
            <a:r>
              <a:rPr lang="en-US" sz="1600" dirty="0" smtClean="0">
                <a:solidFill>
                  <a:schemeClr val="bg1"/>
                </a:solidFill>
                <a:latin typeface="Century Gothic" pitchFamily="34" charset="0"/>
              </a:rPr>
              <a:t> </a:t>
            </a:r>
          </a:p>
          <a:p>
            <a:pPr algn="ctr" eaLnBrk="1" hangingPunct="1"/>
            <a:r>
              <a:rPr lang="en-US" sz="1600" dirty="0" smtClean="0">
                <a:solidFill>
                  <a:schemeClr val="bg1"/>
                </a:solidFill>
                <a:latin typeface="Century Gothic" pitchFamily="34" charset="0"/>
              </a:rPr>
              <a:t>Perception of lengthening </a:t>
            </a:r>
            <a:r>
              <a:rPr lang="en-US" sz="1600" dirty="0">
                <a:solidFill>
                  <a:schemeClr val="bg1"/>
                </a:solidFill>
                <a:latin typeface="Century Gothic" pitchFamily="34" charset="0"/>
              </a:rPr>
              <a:t>effect.</a:t>
            </a:r>
            <a:endParaRPr lang="en-GB" sz="1600" dirty="0">
              <a:solidFill>
                <a:schemeClr val="bg1"/>
              </a:solidFill>
              <a:latin typeface="Century Gothic" pitchFamily="34" charset="0"/>
            </a:endParaRPr>
          </a:p>
          <a:p>
            <a:pPr eaLnBrk="1" hangingPunct="1"/>
            <a:endParaRPr lang="en-GB" sz="1050" dirty="0">
              <a:solidFill>
                <a:schemeClr val="bg1"/>
              </a:solidFill>
            </a:endParaRPr>
          </a:p>
        </p:txBody>
      </p:sp>
      <p:sp>
        <p:nvSpPr>
          <p:cNvPr id="28678" name="Text Box 26"/>
          <p:cNvSpPr txBox="1">
            <a:spLocks noChangeArrowheads="1"/>
          </p:cNvSpPr>
          <p:nvPr/>
        </p:nvSpPr>
        <p:spPr bwMode="auto">
          <a:xfrm>
            <a:off x="2771800" y="1264331"/>
            <a:ext cx="4211637"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eaLnBrk="1" hangingPunct="1">
              <a:lnSpc>
                <a:spcPct val="140000"/>
              </a:lnSpc>
            </a:pPr>
            <a:r>
              <a:rPr lang="en-GB" u="sng" dirty="0">
                <a:solidFill>
                  <a:schemeClr val="bg1"/>
                </a:solidFill>
                <a:latin typeface="Century Gothic" pitchFamily="34" charset="0"/>
              </a:rPr>
              <a:t>EXCEPTIONAL MAKE-UP RESULTS</a:t>
            </a:r>
            <a:endParaRPr lang="en-GB" dirty="0">
              <a:solidFill>
                <a:schemeClr val="bg1"/>
              </a:solidFill>
              <a:latin typeface="Century Gothic" pitchFamily="34" charset="0"/>
            </a:endParaRPr>
          </a:p>
        </p:txBody>
      </p:sp>
      <p:sp>
        <p:nvSpPr>
          <p:cNvPr id="3" name="ZoneTexte 2"/>
          <p:cNvSpPr txBox="1"/>
          <p:nvPr/>
        </p:nvSpPr>
        <p:spPr>
          <a:xfrm>
            <a:off x="179512" y="2476853"/>
            <a:ext cx="3923928" cy="1569660"/>
          </a:xfrm>
          <a:prstGeom prst="rect">
            <a:avLst/>
          </a:prstGeom>
          <a:noFill/>
          <a:ln>
            <a:solidFill>
              <a:schemeClr val="bg1"/>
            </a:solidFill>
          </a:ln>
        </p:spPr>
        <p:txBody>
          <a:bodyPr wrap="square" rtlCol="0">
            <a:spAutoFit/>
          </a:bodyPr>
          <a:lstStyle/>
          <a:p>
            <a:pPr algn="ctr" eaLnBrk="1" hangingPunct="1"/>
            <a:r>
              <a:rPr lang="en-GB" sz="1600" dirty="0" smtClean="0">
                <a:solidFill>
                  <a:schemeClr val="bg1"/>
                </a:solidFill>
                <a:latin typeface="Century Gothic" pitchFamily="34" charset="0"/>
              </a:rPr>
              <a:t>1</a:t>
            </a:r>
            <a:r>
              <a:rPr lang="en-GB" sz="1600" u="sng" dirty="0" smtClean="0">
                <a:solidFill>
                  <a:schemeClr val="bg1"/>
                </a:solidFill>
                <a:latin typeface="Century Gothic" pitchFamily="34" charset="0"/>
              </a:rPr>
              <a:t>DEPLOYED VOLUME LIKE A FAN: </a:t>
            </a:r>
            <a:endParaRPr lang="en-GB" sz="1600" u="sng" dirty="0">
              <a:solidFill>
                <a:schemeClr val="bg1"/>
              </a:solidFill>
              <a:latin typeface="Century Gothic" pitchFamily="34" charset="0"/>
            </a:endParaRPr>
          </a:p>
          <a:p>
            <a:pPr algn="ctr"/>
            <a:r>
              <a:rPr lang="en-US" sz="1600" dirty="0" smtClean="0">
                <a:solidFill>
                  <a:schemeClr val="bg1"/>
                </a:solidFill>
                <a:latin typeface="Century Gothic" pitchFamily="34" charset="0"/>
              </a:rPr>
              <a:t>Instant </a:t>
            </a:r>
            <a:r>
              <a:rPr lang="en-GB" sz="1600" dirty="0" smtClean="0">
                <a:solidFill>
                  <a:schemeClr val="bg1"/>
                </a:solidFill>
                <a:latin typeface="Century Gothic" pitchFamily="34" charset="0"/>
              </a:rPr>
              <a:t>v</a:t>
            </a:r>
            <a:r>
              <a:rPr lang="en-US" sz="1600" dirty="0" err="1" smtClean="0">
                <a:solidFill>
                  <a:schemeClr val="bg1"/>
                </a:solidFill>
                <a:latin typeface="Century Gothic" pitchFamily="34" charset="0"/>
              </a:rPr>
              <a:t>olume</a:t>
            </a:r>
            <a:r>
              <a:rPr lang="en-US" sz="1600" dirty="0" smtClean="0">
                <a:solidFill>
                  <a:schemeClr val="bg1"/>
                </a:solidFill>
                <a:latin typeface="Century Gothic" pitchFamily="34" charset="0"/>
              </a:rPr>
              <a:t> </a:t>
            </a:r>
            <a:r>
              <a:rPr lang="en-US" sz="1600" dirty="0">
                <a:solidFill>
                  <a:schemeClr val="bg1"/>
                </a:solidFill>
                <a:latin typeface="Century Gothic" pitchFamily="34" charset="0"/>
              </a:rPr>
              <a:t>deposit </a:t>
            </a:r>
            <a:endParaRPr lang="en-US" sz="1600" dirty="0" smtClean="0">
              <a:solidFill>
                <a:schemeClr val="bg1"/>
              </a:solidFill>
              <a:latin typeface="Century Gothic" pitchFamily="34" charset="0"/>
            </a:endParaRPr>
          </a:p>
          <a:p>
            <a:pPr algn="ctr"/>
            <a:r>
              <a:rPr lang="en-US" sz="1600" dirty="0" smtClean="0">
                <a:solidFill>
                  <a:schemeClr val="bg1"/>
                </a:solidFill>
                <a:latin typeface="Century Gothic" pitchFamily="34" charset="0"/>
              </a:rPr>
              <a:t>+ </a:t>
            </a:r>
          </a:p>
          <a:p>
            <a:pPr algn="ctr" eaLnBrk="1" hangingPunct="1"/>
            <a:r>
              <a:rPr lang="en-US" sz="1600" dirty="0" smtClean="0">
                <a:solidFill>
                  <a:schemeClr val="bg1"/>
                </a:solidFill>
                <a:latin typeface="Century Gothic" pitchFamily="34" charset="0"/>
              </a:rPr>
              <a:t>spread regularly </a:t>
            </a:r>
          </a:p>
          <a:p>
            <a:pPr algn="ctr" eaLnBrk="1" hangingPunct="1"/>
            <a:r>
              <a:rPr lang="en-US" sz="1600" dirty="0" smtClean="0">
                <a:solidFill>
                  <a:schemeClr val="bg1"/>
                </a:solidFill>
                <a:latin typeface="Century Gothic" pitchFamily="34" charset="0"/>
              </a:rPr>
              <a:t>= </a:t>
            </a:r>
          </a:p>
          <a:p>
            <a:pPr algn="ctr" eaLnBrk="1" hangingPunct="1"/>
            <a:r>
              <a:rPr lang="en-US" sz="1600" dirty="0" smtClean="0">
                <a:solidFill>
                  <a:schemeClr val="bg1"/>
                </a:solidFill>
                <a:latin typeface="Century Gothic" pitchFamily="34" charset="0"/>
              </a:rPr>
              <a:t>Fan effect </a:t>
            </a:r>
            <a:endParaRPr lang="en-US" sz="16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8" name="Text Box 26"/>
          <p:cNvSpPr txBox="1">
            <a:spLocks noChangeArrowheads="1"/>
          </p:cNvSpPr>
          <p:nvPr/>
        </p:nvSpPr>
        <p:spPr bwMode="auto">
          <a:xfrm>
            <a:off x="2771800" y="1340768"/>
            <a:ext cx="4211637"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lvl1pPr defTabSz="1042988" eaLnBrk="0" hangingPunct="0">
              <a:defRPr>
                <a:solidFill>
                  <a:schemeClr val="tx1"/>
                </a:solidFill>
                <a:latin typeface="Arial" pitchFamily="34" charset="0"/>
              </a:defRPr>
            </a:lvl1pPr>
            <a:lvl2pPr marL="742950" indent="-285750" defTabSz="1042988" eaLnBrk="0" hangingPunct="0">
              <a:defRPr>
                <a:solidFill>
                  <a:schemeClr val="tx1"/>
                </a:solidFill>
                <a:latin typeface="Arial" pitchFamily="34" charset="0"/>
              </a:defRPr>
            </a:lvl2pPr>
            <a:lvl3pPr marL="1143000" indent="-228600" defTabSz="1042988" eaLnBrk="0" hangingPunct="0">
              <a:defRPr>
                <a:solidFill>
                  <a:schemeClr val="tx1"/>
                </a:solidFill>
                <a:latin typeface="Arial" pitchFamily="34" charset="0"/>
              </a:defRPr>
            </a:lvl3pPr>
            <a:lvl4pPr marL="1600200" indent="-228600" defTabSz="1042988" eaLnBrk="0" hangingPunct="0">
              <a:defRPr>
                <a:solidFill>
                  <a:schemeClr val="tx1"/>
                </a:solidFill>
                <a:latin typeface="Arial" pitchFamily="34" charset="0"/>
              </a:defRPr>
            </a:lvl4pPr>
            <a:lvl5pPr marL="2057400" indent="-228600" defTabSz="1042988" eaLnBrk="0" hangingPunct="0">
              <a:defRPr>
                <a:solidFill>
                  <a:schemeClr val="tx1"/>
                </a:solidFill>
                <a:latin typeface="Arial" pitchFamily="34" charset="0"/>
              </a:defRPr>
            </a:lvl5pPr>
            <a:lvl6pPr marL="2514600" indent="-228600" defTabSz="1042988" eaLnBrk="0" fontAlgn="base" hangingPunct="0">
              <a:spcBef>
                <a:spcPct val="0"/>
              </a:spcBef>
              <a:spcAft>
                <a:spcPct val="0"/>
              </a:spcAft>
              <a:defRPr>
                <a:solidFill>
                  <a:schemeClr val="tx1"/>
                </a:solidFill>
                <a:latin typeface="Arial" pitchFamily="34" charset="0"/>
              </a:defRPr>
            </a:lvl6pPr>
            <a:lvl7pPr marL="2971800" indent="-228600" defTabSz="1042988" eaLnBrk="0" fontAlgn="base" hangingPunct="0">
              <a:spcBef>
                <a:spcPct val="0"/>
              </a:spcBef>
              <a:spcAft>
                <a:spcPct val="0"/>
              </a:spcAft>
              <a:defRPr>
                <a:solidFill>
                  <a:schemeClr val="tx1"/>
                </a:solidFill>
                <a:latin typeface="Arial" pitchFamily="34" charset="0"/>
              </a:defRPr>
            </a:lvl7pPr>
            <a:lvl8pPr marL="3429000" indent="-228600" defTabSz="1042988" eaLnBrk="0" fontAlgn="base" hangingPunct="0">
              <a:spcBef>
                <a:spcPct val="0"/>
              </a:spcBef>
              <a:spcAft>
                <a:spcPct val="0"/>
              </a:spcAft>
              <a:defRPr>
                <a:solidFill>
                  <a:schemeClr val="tx1"/>
                </a:solidFill>
                <a:latin typeface="Arial" pitchFamily="34" charset="0"/>
              </a:defRPr>
            </a:lvl8pPr>
            <a:lvl9pPr marL="3886200" indent="-228600" defTabSz="1042988" eaLnBrk="0" fontAlgn="base" hangingPunct="0">
              <a:spcBef>
                <a:spcPct val="0"/>
              </a:spcBef>
              <a:spcAft>
                <a:spcPct val="0"/>
              </a:spcAft>
              <a:defRPr>
                <a:solidFill>
                  <a:schemeClr val="tx1"/>
                </a:solidFill>
                <a:latin typeface="Arial" pitchFamily="34" charset="0"/>
              </a:defRPr>
            </a:lvl9pPr>
          </a:lstStyle>
          <a:p>
            <a:pPr eaLnBrk="1" hangingPunct="1">
              <a:lnSpc>
                <a:spcPct val="140000"/>
              </a:lnSpc>
            </a:pPr>
            <a:r>
              <a:rPr lang="en-GB" u="sng" dirty="0">
                <a:solidFill>
                  <a:schemeClr val="bg1"/>
                </a:solidFill>
                <a:latin typeface="Century Gothic" pitchFamily="34" charset="0"/>
              </a:rPr>
              <a:t>EXCEPTIONAL MAKE-UP RESULTS</a:t>
            </a:r>
            <a:endParaRPr lang="en-GB" dirty="0">
              <a:solidFill>
                <a:schemeClr val="bg1"/>
              </a:solidFill>
              <a:latin typeface="Century Gothic" pitchFamily="34" charset="0"/>
            </a:endParaRP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67992" y="2519298"/>
            <a:ext cx="3204221" cy="1413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4"/>
          <p:cNvSpPr txBox="1">
            <a:spLocks noChangeArrowheads="1"/>
          </p:cNvSpPr>
          <p:nvPr/>
        </p:nvSpPr>
        <p:spPr bwMode="auto">
          <a:xfrm>
            <a:off x="1249891" y="4077072"/>
            <a:ext cx="6873081" cy="2108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400" dirty="0" smtClean="0">
                <a:solidFill>
                  <a:schemeClr val="bg1"/>
                </a:solidFill>
                <a:latin typeface="Century Gothic" pitchFamily="34" charset="0"/>
              </a:rPr>
              <a:t>DAY AFTER DAY:</a:t>
            </a:r>
          </a:p>
          <a:p>
            <a:pPr algn="ctr" eaLnBrk="1" hangingPunct="1"/>
            <a:endParaRPr lang="en-US" sz="1100" dirty="0" smtClean="0">
              <a:solidFill>
                <a:schemeClr val="bg1"/>
              </a:solidFill>
              <a:latin typeface="Century Gothic" pitchFamily="34" charset="0"/>
            </a:endParaRPr>
          </a:p>
          <a:p>
            <a:pPr algn="ctr" eaLnBrk="1" hangingPunct="1"/>
            <a:r>
              <a:rPr lang="en-US" sz="2400" dirty="0" smtClean="0">
                <a:solidFill>
                  <a:schemeClr val="bg1"/>
                </a:solidFill>
                <a:latin typeface="Century Gothic" pitchFamily="34" charset="0"/>
              </a:rPr>
              <a:t>DEPLOYED </a:t>
            </a:r>
            <a:r>
              <a:rPr lang="en-US" sz="2400" dirty="0">
                <a:solidFill>
                  <a:schemeClr val="bg1"/>
                </a:solidFill>
                <a:latin typeface="Century Gothic" pitchFamily="34" charset="0"/>
              </a:rPr>
              <a:t>VOLUME</a:t>
            </a:r>
          </a:p>
          <a:p>
            <a:pPr algn="ctr" eaLnBrk="1" hangingPunct="1"/>
            <a:r>
              <a:rPr lang="en-US" sz="2400" dirty="0">
                <a:solidFill>
                  <a:schemeClr val="bg1"/>
                </a:solidFill>
                <a:latin typeface="Century Gothic" pitchFamily="34" charset="0"/>
              </a:rPr>
              <a:t>GRAPHIC LENGTH</a:t>
            </a:r>
          </a:p>
          <a:p>
            <a:pPr algn="ctr" eaLnBrk="1" hangingPunct="1"/>
            <a:r>
              <a:rPr lang="en-US" sz="2400" dirty="0">
                <a:solidFill>
                  <a:schemeClr val="bg1"/>
                </a:solidFill>
                <a:latin typeface="Century Gothic" pitchFamily="34" charset="0"/>
              </a:rPr>
              <a:t>SUMPTUOUS CURVES</a:t>
            </a:r>
          </a:p>
          <a:p>
            <a:pPr algn="ctr" eaLnBrk="1" hangingPunct="1"/>
            <a:r>
              <a:rPr lang="en-US" sz="2400" dirty="0" smtClean="0">
                <a:solidFill>
                  <a:schemeClr val="bg1"/>
                </a:solidFill>
                <a:latin typeface="Century Gothic" pitchFamily="34" charset="0"/>
              </a:rPr>
              <a:t>IDEAL GLIDING SENSATION</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9"/>
          <p:cNvSpPr txBox="1">
            <a:spLocks noChangeArrowheads="1"/>
          </p:cNvSpPr>
          <p:nvPr/>
        </p:nvSpPr>
        <p:spPr bwMode="auto">
          <a:xfrm>
            <a:off x="467544" y="3284984"/>
            <a:ext cx="837280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LIKE A BRAND NEW MASCARA EVERY DAY</a:t>
            </a:r>
            <a:endParaRPr lang="fr-FR" sz="3200" dirty="0">
              <a:solidFill>
                <a:schemeClr val="bg1"/>
              </a:solidFill>
              <a:latin typeface="Century Gothic" pitchFamily="34" charset="0"/>
            </a:endParaRPr>
          </a:p>
        </p:txBody>
      </p:sp>
    </p:spTree>
    <p:extLst>
      <p:ext uri="{BB962C8B-B14F-4D97-AF65-F5344CB8AC3E}">
        <p14:creationId xmlns:p14="http://schemas.microsoft.com/office/powerpoint/2010/main" val="27532747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5" name="Rectangle 117"/>
          <p:cNvSpPr>
            <a:spLocks noChangeArrowheads="1"/>
          </p:cNvSpPr>
          <p:nvPr/>
        </p:nvSpPr>
        <p:spPr bwMode="auto">
          <a:xfrm>
            <a:off x="3348038" y="363538"/>
            <a:ext cx="5848350" cy="566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dirty="0">
                <a:solidFill>
                  <a:schemeClr val="bg1"/>
                </a:solidFill>
              </a:rPr>
              <a:t>THE 1rst MASCARA THAT DOES NOT DRY </a:t>
            </a:r>
            <a:r>
              <a:rPr lang="en-GB" sz="1400" dirty="0" smtClean="0">
                <a:solidFill>
                  <a:schemeClr val="bg1"/>
                </a:solidFill>
              </a:rPr>
              <a:t>OUT</a:t>
            </a:r>
          </a:p>
          <a:p>
            <a:pPr algn="r" defTabSz="1189038"/>
            <a:r>
              <a:rPr lang="en-GB" sz="1600" dirty="0" smtClean="0">
                <a:solidFill>
                  <a:schemeClr val="bg1"/>
                </a:solidFill>
              </a:rPr>
              <a:t>DESIGN</a:t>
            </a:r>
            <a:endParaRPr lang="en-GB" sz="1600" dirty="0">
              <a:solidFill>
                <a:schemeClr val="bg1"/>
              </a:solidFill>
            </a:endParaRPr>
          </a:p>
        </p:txBody>
      </p:sp>
      <p:pic>
        <p:nvPicPr>
          <p:cNvPr id="7" name="Picture 2" descr="C:\Documents and Settings\lea.oppermann\Bureau\REUNIONS LEA 2009 - 2012 HISTORIQUE\REUNIONS\2012\06. JUIN\07. ATELIERS RI\MascaraSurrealistAA_JMa-Simpl.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46" t="10680" r="4063" b="8453"/>
          <a:stretch/>
        </p:blipFill>
        <p:spPr bwMode="auto">
          <a:xfrm>
            <a:off x="0" y="1198606"/>
            <a:ext cx="3383480" cy="5182722"/>
          </a:xfrm>
          <a:prstGeom prst="rect">
            <a:avLst/>
          </a:prstGeom>
          <a:noFill/>
          <a:extLst>
            <a:ext uri="{909E8E84-426E-40DD-AFC4-6F175D3DCCD1}">
              <a14:hiddenFill xmlns:a14="http://schemas.microsoft.com/office/drawing/2010/main">
                <a:solidFill>
                  <a:srgbClr val="FFFFFF"/>
                </a:solidFill>
              </a14:hiddenFill>
            </a:ext>
          </a:extLst>
        </p:spPr>
      </p:pic>
      <p:sp>
        <p:nvSpPr>
          <p:cNvPr id="8" name="Titre 1"/>
          <p:cNvSpPr>
            <a:spLocks noGrp="1"/>
          </p:cNvSpPr>
          <p:nvPr>
            <p:ph type="title"/>
          </p:nvPr>
        </p:nvSpPr>
        <p:spPr>
          <a:xfrm>
            <a:off x="3131840" y="2924944"/>
            <a:ext cx="6179454" cy="1800200"/>
          </a:xfrm>
        </p:spPr>
        <p:txBody>
          <a:bodyPr/>
          <a:lstStyle/>
          <a:p>
            <a:r>
              <a:rPr lang="fr-FR" sz="2000" dirty="0" smtClean="0">
                <a:solidFill>
                  <a:schemeClr val="bg1"/>
                </a:solidFill>
                <a:latin typeface="Century Gothic" pitchFamily="34" charset="0"/>
              </a:rPr>
              <a:t>UNPRECEDENTED LUXURIOUS DESIGN</a:t>
            </a:r>
            <a:r>
              <a:rPr lang="fr-FR" sz="2000" dirty="0">
                <a:solidFill>
                  <a:schemeClr val="bg1"/>
                </a:solidFill>
                <a:latin typeface="Century Gothic" pitchFamily="34" charset="0"/>
              </a:rPr>
              <a:t>.</a:t>
            </a:r>
            <a:r>
              <a:rPr lang="fr-FR" sz="2000" dirty="0" smtClean="0">
                <a:solidFill>
                  <a:schemeClr val="bg1"/>
                </a:solidFill>
                <a:latin typeface="Century Gothic" pitchFamily="34" charset="0"/>
              </a:rPr>
              <a:t/>
            </a:r>
            <a:br>
              <a:rPr lang="fr-FR" sz="2000" dirty="0" smtClean="0">
                <a:solidFill>
                  <a:schemeClr val="bg1"/>
                </a:solidFill>
                <a:latin typeface="Century Gothic" pitchFamily="34" charset="0"/>
              </a:rPr>
            </a:br>
            <a:r>
              <a:rPr lang="fr-FR" sz="2000" dirty="0" smtClean="0">
                <a:solidFill>
                  <a:schemeClr val="bg1"/>
                </a:solidFill>
                <a:latin typeface="Century Gothic" pitchFamily="34" charset="0"/>
              </a:rPr>
              <a:t/>
            </a:r>
            <a:br>
              <a:rPr lang="fr-FR" sz="2000" dirty="0" smtClean="0">
                <a:solidFill>
                  <a:schemeClr val="bg1"/>
                </a:solidFill>
                <a:latin typeface="Century Gothic" pitchFamily="34" charset="0"/>
              </a:rPr>
            </a:br>
            <a:r>
              <a:rPr lang="fr-FR" sz="2000" dirty="0" smtClean="0">
                <a:solidFill>
                  <a:schemeClr val="bg1"/>
                </a:solidFill>
                <a:latin typeface="Century Gothic" pitchFamily="34" charset="0"/>
              </a:rPr>
              <a:t>DROP-SHAPED, LIKE A PRECIOUS INKWELL</a:t>
            </a:r>
            <a:br>
              <a:rPr lang="fr-FR" sz="2000" dirty="0" smtClean="0">
                <a:solidFill>
                  <a:schemeClr val="bg1"/>
                </a:solidFill>
                <a:latin typeface="Century Gothic" pitchFamily="34" charset="0"/>
              </a:rPr>
            </a:br>
            <a:r>
              <a:rPr lang="fr-FR" sz="2000" dirty="0" smtClean="0">
                <a:solidFill>
                  <a:schemeClr val="bg1"/>
                </a:solidFill>
                <a:latin typeface="Century Gothic" pitchFamily="34" charset="0"/>
              </a:rPr>
              <a:t/>
            </a:r>
            <a:br>
              <a:rPr lang="fr-FR" sz="2000" dirty="0" smtClean="0">
                <a:solidFill>
                  <a:schemeClr val="bg1"/>
                </a:solidFill>
                <a:latin typeface="Century Gothic" pitchFamily="34" charset="0"/>
              </a:rPr>
            </a:br>
            <a:r>
              <a:rPr lang="fr-FR" sz="2000" dirty="0" smtClean="0">
                <a:solidFill>
                  <a:schemeClr val="bg1"/>
                </a:solidFill>
                <a:latin typeface="Century Gothic" pitchFamily="34" charset="0"/>
              </a:rPr>
              <a:t>TO REMIND OF THE EVERFRESH TECHNOLOGY.</a:t>
            </a:r>
            <a:endParaRPr lang="fr-FR" sz="2000" dirty="0">
              <a:solidFill>
                <a:schemeClr val="bg1"/>
              </a:solidFill>
              <a:latin typeface="Century Gothic" pitchFamily="34" charset="0"/>
            </a:endParaRPr>
          </a:p>
        </p:txBody>
      </p:sp>
    </p:spTree>
    <p:extLst>
      <p:ext uri="{BB962C8B-B14F-4D97-AF65-F5344CB8AC3E}">
        <p14:creationId xmlns:p14="http://schemas.microsoft.com/office/powerpoint/2010/main" val="10141296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3"/>
          <p:cNvSpPr>
            <a:spLocks noChangeArrowheads="1"/>
          </p:cNvSpPr>
          <p:nvPr/>
        </p:nvSpPr>
        <p:spPr bwMode="auto">
          <a:xfrm>
            <a:off x="4643438" y="3717032"/>
            <a:ext cx="4292600" cy="6572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5" name="Rectangle 42"/>
          <p:cNvSpPr>
            <a:spLocks noChangeArrowheads="1"/>
          </p:cNvSpPr>
          <p:nvPr/>
        </p:nvSpPr>
        <p:spPr bwMode="auto">
          <a:xfrm>
            <a:off x="4652963" y="1393825"/>
            <a:ext cx="4292600" cy="6572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6" name="Rectangle 41"/>
          <p:cNvSpPr>
            <a:spLocks noChangeArrowheads="1"/>
          </p:cNvSpPr>
          <p:nvPr/>
        </p:nvSpPr>
        <p:spPr bwMode="auto">
          <a:xfrm>
            <a:off x="198438" y="3717032"/>
            <a:ext cx="4292600" cy="6572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7" name="Rectangle 37"/>
          <p:cNvSpPr>
            <a:spLocks noChangeArrowheads="1"/>
          </p:cNvSpPr>
          <p:nvPr/>
        </p:nvSpPr>
        <p:spPr bwMode="auto">
          <a:xfrm>
            <a:off x="198438" y="1393825"/>
            <a:ext cx="4292600" cy="65722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8" name="Rectangle 4"/>
          <p:cNvSpPr>
            <a:spLocks noChangeArrowheads="1"/>
          </p:cNvSpPr>
          <p:nvPr/>
        </p:nvSpPr>
        <p:spPr bwMode="auto">
          <a:xfrm>
            <a:off x="193675" y="1389063"/>
            <a:ext cx="4319588" cy="2232025"/>
          </a:xfrm>
          <a:prstGeom prst="rect">
            <a:avLst/>
          </a:prstGeom>
          <a:noFill/>
          <a:ln w="12700">
            <a:solidFill>
              <a:srgbClr val="B5A692"/>
            </a:solidFill>
            <a:miter lim="800000"/>
            <a:headEnd/>
            <a:tailEnd/>
          </a:ln>
          <a:effectLst/>
          <a:extLst>
            <a:ext uri="{909E8E84-426E-40DD-AFC4-6F175D3DCCD1}">
              <a14:hiddenFill xmlns:a14="http://schemas.microsoft.com/office/drawing/2010/main">
                <a:solidFill>
                  <a:srgbClr val="B5A69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9" name="Rectangle 8"/>
          <p:cNvSpPr>
            <a:spLocks noChangeArrowheads="1"/>
          </p:cNvSpPr>
          <p:nvPr/>
        </p:nvSpPr>
        <p:spPr bwMode="auto">
          <a:xfrm>
            <a:off x="193675" y="2049463"/>
            <a:ext cx="4319588" cy="1571625"/>
          </a:xfrm>
          <a:prstGeom prst="rect">
            <a:avLst/>
          </a:prstGeom>
          <a:solidFill>
            <a:srgbClr val="B5A69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10" name="Rectangle 12"/>
          <p:cNvSpPr>
            <a:spLocks noChangeArrowheads="1"/>
          </p:cNvSpPr>
          <p:nvPr/>
        </p:nvSpPr>
        <p:spPr bwMode="auto">
          <a:xfrm>
            <a:off x="179388" y="2332038"/>
            <a:ext cx="4321175"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174625" indent="-174625">
              <a:lnSpc>
                <a:spcPct val="120000"/>
              </a:lnSpc>
              <a:buFontTx/>
              <a:buChar char="•"/>
              <a:defRPr/>
            </a:pPr>
            <a:r>
              <a:rPr lang="fr-FR" sz="1000" dirty="0" err="1">
                <a:solidFill>
                  <a:schemeClr val="bg1"/>
                </a:solidFill>
                <a:latin typeface="Century Gothic" charset="0"/>
                <a:ea typeface="ＭＳ Ｐゴシック" charset="0"/>
                <a:cs typeface="ＭＳ Ｐゴシック" charset="0"/>
              </a:rPr>
              <a:t>Ideal</a:t>
            </a:r>
            <a:r>
              <a:rPr lang="fr-FR" sz="1000" dirty="0">
                <a:solidFill>
                  <a:schemeClr val="bg1"/>
                </a:solidFill>
                <a:latin typeface="Century Gothic" charset="0"/>
                <a:ea typeface="ＭＳ Ｐゴシック" charset="0"/>
                <a:cs typeface="ＭＳ Ｐゴシック" charset="0"/>
              </a:rPr>
              <a:t> </a:t>
            </a:r>
            <a:r>
              <a:rPr lang="fr-FR" sz="1000" dirty="0" err="1">
                <a:solidFill>
                  <a:schemeClr val="bg1"/>
                </a:solidFill>
                <a:latin typeface="Century Gothic" charset="0"/>
                <a:ea typeface="ＭＳ Ｐゴシック" charset="0"/>
                <a:cs typeface="ＭＳ Ｐゴシック" charset="0"/>
              </a:rPr>
              <a:t>fluidity</a:t>
            </a:r>
            <a:r>
              <a:rPr lang="fr-FR" sz="1000" dirty="0">
                <a:solidFill>
                  <a:schemeClr val="bg1"/>
                </a:solidFill>
                <a:latin typeface="Century Gothic" charset="0"/>
                <a:ea typeface="ＭＳ Ｐゴシック" charset="0"/>
                <a:cs typeface="ＭＳ Ｐゴシック" charset="0"/>
              </a:rPr>
              <a:t>			          61% vs 31%</a:t>
            </a:r>
          </a:p>
          <a:p>
            <a:pPr marL="174625" indent="-174625">
              <a:lnSpc>
                <a:spcPct val="120000"/>
              </a:lnSpc>
              <a:buFontTx/>
              <a:buChar char="•"/>
              <a:defRPr/>
            </a:pPr>
            <a:r>
              <a:rPr lang="fr-FR" sz="1000" dirty="0" smtClean="0">
                <a:solidFill>
                  <a:schemeClr val="bg1"/>
                </a:solidFill>
                <a:latin typeface="Century Gothic" charset="0"/>
                <a:ea typeface="ＭＳ Ｐゴシック" charset="0"/>
                <a:cs typeface="ＭＳ Ｐゴシック" charset="0"/>
              </a:rPr>
              <a:t>Glides </a:t>
            </a:r>
            <a:r>
              <a:rPr lang="fr-FR" sz="1000" dirty="0" err="1" smtClean="0">
                <a:solidFill>
                  <a:schemeClr val="bg1"/>
                </a:solidFill>
                <a:latin typeface="Century Gothic" charset="0"/>
                <a:ea typeface="ＭＳ Ｐゴシック" charset="0"/>
                <a:cs typeface="ＭＳ Ｐゴシック" charset="0"/>
              </a:rPr>
              <a:t>very</a:t>
            </a:r>
            <a:r>
              <a:rPr lang="fr-FR" sz="1000" dirty="0" smtClean="0">
                <a:solidFill>
                  <a:schemeClr val="bg1"/>
                </a:solidFill>
                <a:latin typeface="Century Gothic" charset="0"/>
                <a:ea typeface="ＭＳ Ｐゴシック" charset="0"/>
                <a:cs typeface="ＭＳ Ｐゴシック" charset="0"/>
              </a:rPr>
              <a:t> </a:t>
            </a:r>
            <a:r>
              <a:rPr lang="fr-FR" sz="1000" dirty="0" err="1" smtClean="0">
                <a:solidFill>
                  <a:schemeClr val="bg1"/>
                </a:solidFill>
                <a:latin typeface="Century Gothic" charset="0"/>
                <a:ea typeface="ＭＳ Ｐゴシック" charset="0"/>
                <a:cs typeface="ＭＳ Ｐゴシック" charset="0"/>
              </a:rPr>
              <a:t>well</a:t>
            </a:r>
            <a:r>
              <a:rPr lang="fr-FR" sz="1000" dirty="0" smtClean="0">
                <a:solidFill>
                  <a:schemeClr val="bg1"/>
                </a:solidFill>
                <a:latin typeface="Century Gothic" charset="0"/>
                <a:ea typeface="ＭＳ Ｐゴシック" charset="0"/>
                <a:cs typeface="ＭＳ Ｐゴシック" charset="0"/>
              </a:rPr>
              <a:t> on the </a:t>
            </a:r>
            <a:r>
              <a:rPr lang="fr-FR" sz="1000" dirty="0" err="1" smtClean="0">
                <a:solidFill>
                  <a:schemeClr val="bg1"/>
                </a:solidFill>
                <a:latin typeface="Century Gothic" charset="0"/>
                <a:ea typeface="ＭＳ Ｐゴシック" charset="0"/>
                <a:cs typeface="ＭＳ Ｐゴシック" charset="0"/>
              </a:rPr>
              <a:t>lashes</a:t>
            </a:r>
            <a:r>
              <a:rPr lang="fr-FR" sz="1000" dirty="0" smtClean="0">
                <a:solidFill>
                  <a:schemeClr val="bg1"/>
                </a:solidFill>
                <a:latin typeface="Century Gothic" charset="0"/>
                <a:ea typeface="ＭＳ Ｐゴシック" charset="0"/>
                <a:cs typeface="ＭＳ Ｐゴシック" charset="0"/>
              </a:rPr>
              <a:t>	          71% vs 16%</a:t>
            </a:r>
          </a:p>
          <a:p>
            <a:pPr marL="174625" indent="-174625">
              <a:lnSpc>
                <a:spcPct val="120000"/>
              </a:lnSpc>
              <a:buFontTx/>
              <a:buChar char="•"/>
              <a:defRPr/>
            </a:pPr>
            <a:r>
              <a:rPr lang="fr-FR" sz="1000" dirty="0" smtClean="0">
                <a:solidFill>
                  <a:schemeClr val="bg1"/>
                </a:solidFill>
                <a:latin typeface="Century Gothic" charset="0"/>
                <a:ea typeface="ＭＳ Ｐゴシック" charset="0"/>
                <a:cs typeface="ＭＳ Ｐゴシック" charset="0"/>
              </a:rPr>
              <a:t>More </a:t>
            </a:r>
            <a:r>
              <a:rPr lang="fr-FR" sz="1000" dirty="0">
                <a:solidFill>
                  <a:schemeClr val="bg1"/>
                </a:solidFill>
                <a:latin typeface="Century Gothic" charset="0"/>
                <a:ea typeface="ＭＳ Ｐゴシック" charset="0"/>
                <a:cs typeface="ＭＳ Ｐゴシック" charset="0"/>
              </a:rPr>
              <a:t>and more </a:t>
            </a:r>
            <a:r>
              <a:rPr lang="fr-FR" sz="1000" dirty="0" err="1">
                <a:solidFill>
                  <a:schemeClr val="bg1"/>
                </a:solidFill>
                <a:latin typeface="Century Gothic" charset="0"/>
                <a:ea typeface="ＭＳ Ｐゴシック" charset="0"/>
                <a:cs typeface="ＭＳ Ｐゴシック" charset="0"/>
              </a:rPr>
              <a:t>comfortable</a:t>
            </a:r>
            <a:r>
              <a:rPr lang="fr-FR" sz="1000" dirty="0">
                <a:solidFill>
                  <a:schemeClr val="bg1"/>
                </a:solidFill>
                <a:latin typeface="Century Gothic" charset="0"/>
                <a:ea typeface="ＭＳ Ｐゴシック" charset="0"/>
                <a:cs typeface="ＭＳ Ｐゴシック" charset="0"/>
              </a:rPr>
              <a:t> to use 	          27% vs 1%</a:t>
            </a:r>
          </a:p>
          <a:p>
            <a:pPr marL="174625" indent="-174625">
              <a:lnSpc>
                <a:spcPct val="120000"/>
              </a:lnSpc>
              <a:buFontTx/>
              <a:buChar char="•"/>
              <a:defRPr/>
            </a:pPr>
            <a:r>
              <a:rPr lang="fr-FR" sz="1000" dirty="0">
                <a:solidFill>
                  <a:schemeClr val="bg1"/>
                </a:solidFill>
                <a:latin typeface="Century Gothic" charset="0"/>
                <a:ea typeface="ＭＳ Ｐゴシック" charset="0"/>
                <a:cs typeface="ＭＳ Ｐゴシック" charset="0"/>
              </a:rPr>
              <a:t>Texture has not </a:t>
            </a:r>
            <a:r>
              <a:rPr lang="fr-FR" sz="1000" dirty="0" err="1">
                <a:solidFill>
                  <a:schemeClr val="bg1"/>
                </a:solidFill>
                <a:latin typeface="Century Gothic" charset="0"/>
                <a:ea typeface="ＭＳ Ｐゴシック" charset="0"/>
                <a:cs typeface="ＭＳ Ｐゴシック" charset="0"/>
              </a:rPr>
              <a:t>changed</a:t>
            </a:r>
            <a:r>
              <a:rPr lang="fr-FR" sz="1000" dirty="0">
                <a:solidFill>
                  <a:schemeClr val="bg1"/>
                </a:solidFill>
                <a:latin typeface="Century Gothic" charset="0"/>
                <a:ea typeface="ＭＳ Ｐゴシック" charset="0"/>
                <a:cs typeface="ＭＳ Ｐゴシック" charset="0"/>
              </a:rPr>
              <a:t>		          86% vs 35%</a:t>
            </a:r>
          </a:p>
          <a:p>
            <a:pPr marL="174625" indent="-174625">
              <a:lnSpc>
                <a:spcPct val="120000"/>
              </a:lnSpc>
              <a:buFontTx/>
              <a:buChar char="•"/>
              <a:defRPr/>
            </a:pPr>
            <a:r>
              <a:rPr lang="fr-FR" sz="1000" dirty="0" err="1">
                <a:solidFill>
                  <a:schemeClr val="bg1"/>
                </a:solidFill>
                <a:latin typeface="Century Gothic" charset="0"/>
                <a:ea typeface="ＭＳ Ｐゴシック" charset="0"/>
                <a:cs typeface="ＭＳ Ｐゴシック" charset="0"/>
              </a:rPr>
              <a:t>Does</a:t>
            </a:r>
            <a:r>
              <a:rPr lang="fr-FR" sz="1000" dirty="0">
                <a:solidFill>
                  <a:schemeClr val="bg1"/>
                </a:solidFill>
                <a:latin typeface="Century Gothic" charset="0"/>
                <a:ea typeface="ＭＳ Ｐゴシック" charset="0"/>
                <a:cs typeface="ＭＳ Ｐゴシック" charset="0"/>
              </a:rPr>
              <a:t> not dry </a:t>
            </a:r>
            <a:r>
              <a:rPr lang="fr-FR" sz="1000" dirty="0" err="1">
                <a:solidFill>
                  <a:schemeClr val="bg1"/>
                </a:solidFill>
                <a:latin typeface="Century Gothic" charset="0"/>
                <a:ea typeface="ＭＳ Ｐゴシック" charset="0"/>
                <a:cs typeface="ＭＳ Ｐゴシック" charset="0"/>
              </a:rPr>
              <a:t>with</a:t>
            </a:r>
            <a:r>
              <a:rPr lang="fr-FR" sz="1000" dirty="0">
                <a:solidFill>
                  <a:schemeClr val="bg1"/>
                </a:solidFill>
                <a:latin typeface="Century Gothic" charset="0"/>
                <a:ea typeface="ＭＳ Ｐゴシック" charset="0"/>
                <a:cs typeface="ＭＳ Ｐゴシック" charset="0"/>
              </a:rPr>
              <a:t> time 		          60% vs 16%</a:t>
            </a:r>
          </a:p>
          <a:p>
            <a:pPr marL="174625" indent="-174625">
              <a:lnSpc>
                <a:spcPct val="120000"/>
              </a:lnSpc>
              <a:buFontTx/>
              <a:buChar char="•"/>
              <a:defRPr/>
            </a:pPr>
            <a:endParaRPr lang="fr-FR" sz="1000" dirty="0">
              <a:solidFill>
                <a:schemeClr val="bg1"/>
              </a:solidFill>
              <a:latin typeface="Century Gothic" charset="0"/>
              <a:ea typeface="ＭＳ Ｐゴシック" charset="0"/>
              <a:cs typeface="ＭＳ Ｐゴシック" charset="0"/>
            </a:endParaRPr>
          </a:p>
        </p:txBody>
      </p:sp>
      <p:sp>
        <p:nvSpPr>
          <p:cNvPr id="12" name="Rectangle 15"/>
          <p:cNvSpPr>
            <a:spLocks noChangeArrowheads="1"/>
          </p:cNvSpPr>
          <p:nvPr/>
        </p:nvSpPr>
        <p:spPr bwMode="auto">
          <a:xfrm>
            <a:off x="4645025" y="2049463"/>
            <a:ext cx="4319588" cy="1571625"/>
          </a:xfrm>
          <a:prstGeom prst="rect">
            <a:avLst/>
          </a:prstGeom>
          <a:solidFill>
            <a:srgbClr val="B5A69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13" name="Rectangle 17"/>
          <p:cNvSpPr>
            <a:spLocks noChangeArrowheads="1"/>
          </p:cNvSpPr>
          <p:nvPr/>
        </p:nvSpPr>
        <p:spPr bwMode="auto">
          <a:xfrm>
            <a:off x="193675" y="3717032"/>
            <a:ext cx="4319588" cy="2232025"/>
          </a:xfrm>
          <a:prstGeom prst="rect">
            <a:avLst/>
          </a:prstGeom>
          <a:noFill/>
          <a:ln w="12700">
            <a:solidFill>
              <a:srgbClr val="B5A692"/>
            </a:solidFill>
            <a:miter lim="800000"/>
            <a:headEnd/>
            <a:tailEnd/>
          </a:ln>
          <a:effectLst/>
          <a:extLst>
            <a:ext uri="{909E8E84-426E-40DD-AFC4-6F175D3DCCD1}">
              <a14:hiddenFill xmlns:a14="http://schemas.microsoft.com/office/drawing/2010/main">
                <a:solidFill>
                  <a:srgbClr val="B5A69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14" name="Rectangle 18"/>
          <p:cNvSpPr>
            <a:spLocks noChangeArrowheads="1"/>
          </p:cNvSpPr>
          <p:nvPr/>
        </p:nvSpPr>
        <p:spPr bwMode="auto">
          <a:xfrm>
            <a:off x="193675" y="4377432"/>
            <a:ext cx="4319588" cy="1571625"/>
          </a:xfrm>
          <a:prstGeom prst="rect">
            <a:avLst/>
          </a:prstGeom>
          <a:solidFill>
            <a:srgbClr val="B5A69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15" name="Text Box 19"/>
          <p:cNvSpPr txBox="1">
            <a:spLocks noChangeArrowheads="1"/>
          </p:cNvSpPr>
          <p:nvPr/>
        </p:nvSpPr>
        <p:spPr bwMode="auto">
          <a:xfrm>
            <a:off x="244475" y="3717032"/>
            <a:ext cx="2085975"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fr-FR" smtClean="0">
                <a:solidFill>
                  <a:schemeClr val="bg1"/>
                </a:solidFill>
                <a:latin typeface="Century Gothic" charset="0"/>
              </a:rPr>
              <a:t>MAKE-UP RESULTS</a:t>
            </a:r>
          </a:p>
          <a:p>
            <a:pPr eaLnBrk="1" hangingPunct="1">
              <a:lnSpc>
                <a:spcPct val="120000"/>
              </a:lnSpc>
              <a:defRPr/>
            </a:pPr>
            <a:r>
              <a:rPr lang="fr-FR" sz="1200" smtClean="0">
                <a:solidFill>
                  <a:schemeClr val="bg1"/>
                </a:solidFill>
                <a:latin typeface="Century Gothic" charset="0"/>
                <a:cs typeface="ＭＳ Ｐゴシック" charset="0"/>
              </a:rPr>
              <a:t>MULTI-BENEFIT</a:t>
            </a:r>
            <a:endParaRPr lang="fr-FR" smtClean="0">
              <a:solidFill>
                <a:schemeClr val="bg1"/>
              </a:solidFill>
              <a:latin typeface="Century Gothic" charset="0"/>
            </a:endParaRPr>
          </a:p>
        </p:txBody>
      </p:sp>
      <p:sp>
        <p:nvSpPr>
          <p:cNvPr id="18" name="Rectangle 22"/>
          <p:cNvSpPr>
            <a:spLocks noChangeArrowheads="1"/>
          </p:cNvSpPr>
          <p:nvPr/>
        </p:nvSpPr>
        <p:spPr bwMode="auto">
          <a:xfrm>
            <a:off x="4645025" y="4377432"/>
            <a:ext cx="4319588" cy="1571625"/>
          </a:xfrm>
          <a:prstGeom prst="rect">
            <a:avLst/>
          </a:prstGeom>
          <a:solidFill>
            <a:srgbClr val="B5A692">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19" name="Text Box 23"/>
          <p:cNvSpPr txBox="1">
            <a:spLocks noChangeArrowheads="1"/>
          </p:cNvSpPr>
          <p:nvPr/>
        </p:nvSpPr>
        <p:spPr bwMode="auto">
          <a:xfrm>
            <a:off x="4668838" y="3717032"/>
            <a:ext cx="29464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fr-FR" dirty="0" smtClean="0">
                <a:solidFill>
                  <a:schemeClr val="bg1"/>
                </a:solidFill>
                <a:latin typeface="Century Gothic" charset="0"/>
              </a:rPr>
              <a:t>PRODUCT APPRECIATION</a:t>
            </a:r>
          </a:p>
          <a:p>
            <a:pPr eaLnBrk="1" hangingPunct="1">
              <a:lnSpc>
                <a:spcPct val="120000"/>
              </a:lnSpc>
              <a:defRPr/>
            </a:pPr>
            <a:r>
              <a:rPr lang="fr-FR" sz="1200" dirty="0" smtClean="0">
                <a:solidFill>
                  <a:schemeClr val="bg1"/>
                </a:solidFill>
                <a:latin typeface="Century Gothic" charset="0"/>
                <a:cs typeface="ＭＳ Ｐゴシック" charset="0"/>
              </a:rPr>
              <a:t>GLOBAL MARK: 8.3/10</a:t>
            </a:r>
            <a:endParaRPr lang="fr-FR" dirty="0" smtClean="0">
              <a:solidFill>
                <a:schemeClr val="bg1"/>
              </a:solidFill>
              <a:latin typeface="Century Gothic" charset="0"/>
            </a:endParaRPr>
          </a:p>
        </p:txBody>
      </p:sp>
      <p:sp>
        <p:nvSpPr>
          <p:cNvPr id="20" name="Rectangle 24"/>
          <p:cNvSpPr>
            <a:spLocks noChangeArrowheads="1"/>
          </p:cNvSpPr>
          <p:nvPr/>
        </p:nvSpPr>
        <p:spPr bwMode="auto">
          <a:xfrm>
            <a:off x="4608513" y="2353686"/>
            <a:ext cx="4284662"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marL="174625" indent="-174625">
              <a:lnSpc>
                <a:spcPct val="120000"/>
              </a:lnSpc>
              <a:buFontTx/>
              <a:buChar char="•"/>
              <a:defRPr/>
            </a:pPr>
            <a:r>
              <a:rPr lang="en-US" sz="1000" dirty="0">
                <a:solidFill>
                  <a:schemeClr val="bg1"/>
                </a:solidFill>
                <a:latin typeface="Century Gothic" charset="0"/>
                <a:ea typeface="ＭＳ Ｐゴシック" charset="0"/>
                <a:cs typeface="ＭＳ Ｐゴシック" charset="0"/>
              </a:rPr>
              <a:t>Takes the exact right amount of </a:t>
            </a:r>
            <a:r>
              <a:rPr lang="en-US" sz="1000" dirty="0" smtClean="0">
                <a:solidFill>
                  <a:schemeClr val="bg1"/>
                </a:solidFill>
                <a:latin typeface="Century Gothic" charset="0"/>
                <a:ea typeface="ＭＳ Ｐゴシック" charset="0"/>
                <a:cs typeface="ＭＳ Ｐゴシック" charset="0"/>
              </a:rPr>
              <a:t>formula</a:t>
            </a:r>
            <a:endParaRPr lang="en-US" sz="1000" dirty="0">
              <a:solidFill>
                <a:schemeClr val="bg1"/>
              </a:solidFill>
              <a:latin typeface="Century Gothic" charset="0"/>
              <a:ea typeface="ＭＳ Ｐゴシック" charset="0"/>
              <a:cs typeface="ＭＳ Ｐゴシック" charset="0"/>
            </a:endParaRPr>
          </a:p>
          <a:p>
            <a:pPr marL="174625" indent="-174625">
              <a:lnSpc>
                <a:spcPct val="120000"/>
              </a:lnSpc>
              <a:buFontTx/>
              <a:buChar char="•"/>
              <a:defRPr/>
            </a:pPr>
            <a:r>
              <a:rPr lang="en-US" sz="1000" dirty="0">
                <a:solidFill>
                  <a:schemeClr val="bg1"/>
                </a:solidFill>
                <a:latin typeface="Century Gothic" charset="0"/>
                <a:ea typeface="ＭＳ Ｐゴシック" charset="0"/>
                <a:cs typeface="ＭＳ Ｐゴシック" charset="0"/>
              </a:rPr>
              <a:t>Easy make-up of bottom </a:t>
            </a:r>
            <a:r>
              <a:rPr lang="en-US" sz="1000" dirty="0" smtClean="0">
                <a:solidFill>
                  <a:schemeClr val="bg1"/>
                </a:solidFill>
                <a:latin typeface="Century Gothic" charset="0"/>
                <a:ea typeface="ＭＳ Ｐゴシック" charset="0"/>
                <a:cs typeface="ＭＳ Ｐゴシック" charset="0"/>
              </a:rPr>
              <a:t>lashes</a:t>
            </a:r>
          </a:p>
          <a:p>
            <a:pPr marL="174625" indent="-174625">
              <a:lnSpc>
                <a:spcPct val="120000"/>
              </a:lnSpc>
              <a:buFontTx/>
              <a:buChar char="•"/>
              <a:defRPr/>
            </a:pPr>
            <a:r>
              <a:rPr lang="en-US" sz="1000" dirty="0" smtClean="0">
                <a:solidFill>
                  <a:schemeClr val="bg1"/>
                </a:solidFill>
                <a:latin typeface="Century Gothic" charset="0"/>
                <a:ea typeface="ＭＳ Ｐゴシック" charset="0"/>
                <a:cs typeface="ＭＳ Ｐゴシック" charset="0"/>
              </a:rPr>
              <a:t>Allows a precise make-up: 64% </a:t>
            </a:r>
            <a:r>
              <a:rPr lang="en-US" sz="1000" dirty="0" err="1" smtClean="0">
                <a:solidFill>
                  <a:schemeClr val="bg1"/>
                </a:solidFill>
                <a:latin typeface="Century Gothic" charset="0"/>
                <a:ea typeface="ＭＳ Ｐゴシック" charset="0"/>
                <a:cs typeface="ＭＳ Ｐゴシック" charset="0"/>
              </a:rPr>
              <a:t>vs</a:t>
            </a:r>
            <a:r>
              <a:rPr lang="en-US" sz="1000" dirty="0" smtClean="0">
                <a:solidFill>
                  <a:schemeClr val="bg1"/>
                </a:solidFill>
                <a:latin typeface="Century Gothic" charset="0"/>
                <a:ea typeface="ＭＳ Ｐゴシック" charset="0"/>
                <a:cs typeface="ＭＳ Ｐゴシック" charset="0"/>
              </a:rPr>
              <a:t> 36%</a:t>
            </a:r>
            <a:endParaRPr lang="en-US" sz="1000" dirty="0">
              <a:solidFill>
                <a:schemeClr val="bg1"/>
              </a:solidFill>
              <a:latin typeface="Century Gothic" charset="0"/>
              <a:ea typeface="ＭＳ Ｐゴシック" charset="0"/>
              <a:cs typeface="ＭＳ Ｐゴシック" charset="0"/>
            </a:endParaRPr>
          </a:p>
          <a:p>
            <a:pPr marL="174625" indent="-174625">
              <a:lnSpc>
                <a:spcPct val="120000"/>
              </a:lnSpc>
              <a:buFontTx/>
              <a:buChar char="•"/>
              <a:defRPr/>
            </a:pPr>
            <a:r>
              <a:rPr lang="en-US" sz="1000" dirty="0">
                <a:solidFill>
                  <a:schemeClr val="bg1"/>
                </a:solidFill>
                <a:latin typeface="Century Gothic" charset="0"/>
                <a:ea typeface="ＭＳ Ｐゴシック" charset="0"/>
                <a:cs typeface="ＭＳ Ｐゴシック" charset="0"/>
              </a:rPr>
              <a:t>95% of the women found no dried texture at all on the brush after 2 months of use</a:t>
            </a:r>
          </a:p>
        </p:txBody>
      </p:sp>
      <p:sp>
        <p:nvSpPr>
          <p:cNvPr id="22" name="Line 30"/>
          <p:cNvSpPr>
            <a:spLocks noChangeShapeType="1"/>
          </p:cNvSpPr>
          <p:nvPr/>
        </p:nvSpPr>
        <p:spPr bwMode="auto">
          <a:xfrm>
            <a:off x="1403350" y="2470150"/>
            <a:ext cx="1873250" cy="0"/>
          </a:xfrm>
          <a:prstGeom prst="line">
            <a:avLst/>
          </a:prstGeom>
          <a:noFill/>
          <a:ln w="38100">
            <a:solidFill>
              <a:srgbClr val="B5A69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latin typeface="Arial" charset="0"/>
              <a:ea typeface="ＭＳ Ｐゴシック" charset="0"/>
            </a:endParaRPr>
          </a:p>
        </p:txBody>
      </p:sp>
      <p:sp>
        <p:nvSpPr>
          <p:cNvPr id="23" name="Line 32"/>
          <p:cNvSpPr>
            <a:spLocks noChangeShapeType="1"/>
          </p:cNvSpPr>
          <p:nvPr/>
        </p:nvSpPr>
        <p:spPr bwMode="auto">
          <a:xfrm>
            <a:off x="2700338" y="2842961"/>
            <a:ext cx="576262" cy="0"/>
          </a:xfrm>
          <a:prstGeom prst="line">
            <a:avLst/>
          </a:prstGeom>
          <a:noFill/>
          <a:ln w="38100">
            <a:solidFill>
              <a:srgbClr val="B5A69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latin typeface="Arial" charset="0"/>
              <a:ea typeface="ＭＳ Ｐゴシック" charset="0"/>
            </a:endParaRPr>
          </a:p>
        </p:txBody>
      </p:sp>
      <p:sp>
        <p:nvSpPr>
          <p:cNvPr id="24" name="Line 33"/>
          <p:cNvSpPr>
            <a:spLocks noChangeShapeType="1"/>
          </p:cNvSpPr>
          <p:nvPr/>
        </p:nvSpPr>
        <p:spPr bwMode="auto">
          <a:xfrm>
            <a:off x="2051050" y="3021790"/>
            <a:ext cx="1225550" cy="0"/>
          </a:xfrm>
          <a:prstGeom prst="line">
            <a:avLst/>
          </a:prstGeom>
          <a:noFill/>
          <a:ln w="38100">
            <a:solidFill>
              <a:srgbClr val="B5A69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latin typeface="Arial" charset="0"/>
              <a:ea typeface="ＭＳ Ｐゴシック" charset="0"/>
            </a:endParaRPr>
          </a:p>
        </p:txBody>
      </p:sp>
      <p:sp>
        <p:nvSpPr>
          <p:cNvPr id="25" name="Line 34"/>
          <p:cNvSpPr>
            <a:spLocks noChangeShapeType="1"/>
          </p:cNvSpPr>
          <p:nvPr/>
        </p:nvSpPr>
        <p:spPr bwMode="auto">
          <a:xfrm>
            <a:off x="1908175" y="3237690"/>
            <a:ext cx="1368425" cy="0"/>
          </a:xfrm>
          <a:prstGeom prst="line">
            <a:avLst/>
          </a:prstGeom>
          <a:noFill/>
          <a:ln w="38100">
            <a:solidFill>
              <a:srgbClr val="B5A69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latin typeface="Arial" charset="0"/>
              <a:ea typeface="ＭＳ Ｐゴシック" charset="0"/>
            </a:endParaRPr>
          </a:p>
        </p:txBody>
      </p:sp>
      <p:sp>
        <p:nvSpPr>
          <p:cNvPr id="27" name="Text Box 9"/>
          <p:cNvSpPr txBox="1">
            <a:spLocks noChangeArrowheads="1"/>
          </p:cNvSpPr>
          <p:nvPr/>
        </p:nvSpPr>
        <p:spPr bwMode="auto">
          <a:xfrm>
            <a:off x="247650" y="1403350"/>
            <a:ext cx="282000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fr-FR" dirty="0" smtClean="0">
                <a:solidFill>
                  <a:schemeClr val="bg1"/>
                </a:solidFill>
                <a:latin typeface="Century Gothic" charset="0"/>
              </a:rPr>
              <a:t>TEXTURE</a:t>
            </a:r>
          </a:p>
          <a:p>
            <a:pPr eaLnBrk="1" hangingPunct="1">
              <a:lnSpc>
                <a:spcPct val="120000"/>
              </a:lnSpc>
              <a:defRPr/>
            </a:pPr>
            <a:r>
              <a:rPr lang="fr-FR" sz="1200" dirty="0" smtClean="0">
                <a:solidFill>
                  <a:schemeClr val="bg1"/>
                </a:solidFill>
                <a:latin typeface="Century Gothic" charset="0"/>
                <a:cs typeface="ＭＳ Ｐゴシック" charset="0"/>
              </a:rPr>
              <a:t>SMOOTH, LIGHT, EASILY APPLICABLE</a:t>
            </a:r>
            <a:endParaRPr lang="fr-FR" dirty="0" smtClean="0">
              <a:solidFill>
                <a:schemeClr val="bg1"/>
              </a:solidFill>
              <a:latin typeface="Century Gothic" charset="0"/>
            </a:endParaRPr>
          </a:p>
        </p:txBody>
      </p:sp>
      <p:sp>
        <p:nvSpPr>
          <p:cNvPr id="29" name="Rectangle 14"/>
          <p:cNvSpPr>
            <a:spLocks noChangeArrowheads="1"/>
          </p:cNvSpPr>
          <p:nvPr/>
        </p:nvSpPr>
        <p:spPr bwMode="auto">
          <a:xfrm>
            <a:off x="4645025" y="1389063"/>
            <a:ext cx="4319588" cy="2232025"/>
          </a:xfrm>
          <a:prstGeom prst="rect">
            <a:avLst/>
          </a:prstGeom>
          <a:noFill/>
          <a:ln w="12700">
            <a:solidFill>
              <a:srgbClr val="B5A692"/>
            </a:solidFill>
            <a:miter lim="800000"/>
            <a:headEnd/>
            <a:tailEnd/>
          </a:ln>
          <a:effectLst/>
          <a:extLst>
            <a:ext uri="{909E8E84-426E-40DD-AFC4-6F175D3DCCD1}">
              <a14:hiddenFill xmlns:a14="http://schemas.microsoft.com/office/drawing/2010/main">
                <a:solidFill>
                  <a:srgbClr val="B5A69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
        <p:nvSpPr>
          <p:cNvPr id="33" name="Text Box 31"/>
          <p:cNvSpPr txBox="1">
            <a:spLocks noChangeArrowheads="1"/>
          </p:cNvSpPr>
          <p:nvPr/>
        </p:nvSpPr>
        <p:spPr bwMode="auto">
          <a:xfrm>
            <a:off x="6948488" y="6165304"/>
            <a:ext cx="2239962"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hangingPunct="1">
              <a:defRPr/>
            </a:pPr>
            <a:r>
              <a:rPr lang="fr-FR" sz="900" dirty="0" smtClean="0">
                <a:solidFill>
                  <a:schemeClr val="bg1"/>
                </a:solidFill>
                <a:latin typeface="Century Gothic" pitchFamily="34" charset="0"/>
              </a:rPr>
              <a:t>2 </a:t>
            </a:r>
            <a:r>
              <a:rPr lang="fr-FR" sz="900" dirty="0" err="1" smtClean="0">
                <a:solidFill>
                  <a:schemeClr val="bg1"/>
                </a:solidFill>
                <a:latin typeface="Century Gothic" pitchFamily="34" charset="0"/>
              </a:rPr>
              <a:t>month</a:t>
            </a:r>
            <a:r>
              <a:rPr lang="fr-FR" sz="900" dirty="0" smtClean="0">
                <a:solidFill>
                  <a:schemeClr val="bg1"/>
                </a:solidFill>
                <a:latin typeface="Century Gothic" pitchFamily="34" charset="0"/>
              </a:rPr>
              <a:t>-use test in </a:t>
            </a:r>
            <a:r>
              <a:rPr lang="fr-FR" sz="900" dirty="0" err="1" smtClean="0">
                <a:solidFill>
                  <a:schemeClr val="bg1"/>
                </a:solidFill>
                <a:latin typeface="Century Gothic" pitchFamily="34" charset="0"/>
              </a:rPr>
              <a:t>Italy</a:t>
            </a:r>
            <a:r>
              <a:rPr lang="fr-FR" sz="900" dirty="0" smtClean="0">
                <a:solidFill>
                  <a:schemeClr val="bg1"/>
                </a:solidFill>
                <a:latin typeface="Century Gothic" pitchFamily="34" charset="0"/>
              </a:rPr>
              <a:t> – 140 </a:t>
            </a:r>
            <a:r>
              <a:rPr lang="fr-FR" sz="900" dirty="0" err="1" smtClean="0">
                <a:solidFill>
                  <a:schemeClr val="bg1"/>
                </a:solidFill>
                <a:latin typeface="Century Gothic" pitchFamily="34" charset="0"/>
              </a:rPr>
              <a:t>women</a:t>
            </a:r>
            <a:endParaRPr lang="fr-FR" sz="900" dirty="0" smtClean="0">
              <a:solidFill>
                <a:schemeClr val="bg1"/>
              </a:solidFill>
              <a:latin typeface="Century Gothic" pitchFamily="34" charset="0"/>
            </a:endParaRPr>
          </a:p>
        </p:txBody>
      </p:sp>
      <p:pic>
        <p:nvPicPr>
          <p:cNvPr id="34" name="Image 3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bwMode="auto">
          <a:xfrm flipH="1">
            <a:off x="3562421" y="1403349"/>
            <a:ext cx="939146" cy="646113"/>
          </a:xfrm>
          <a:prstGeom prst="rect">
            <a:avLst/>
          </a:prstGeom>
          <a:ln w="228600" cap="sq" cmpd="thickThin">
            <a:no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893806" y="3727782"/>
            <a:ext cx="618332" cy="65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2" descr="C:\Documents and Settings\lea.oppermann\Bureau\REUNIONS LEA 2009 - 2012 HISTORIQUE\REUNIONS\2012\06. JUIN\07. ATELIERS RI\MascaraSurrealistAA_JMa-Simpl.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505896" y="3722618"/>
            <a:ext cx="464867" cy="644165"/>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0" descr="Brosse_Blanche_sur_fond_noir_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52948" y="1423251"/>
            <a:ext cx="1011540" cy="478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 Box 16"/>
          <p:cNvSpPr txBox="1">
            <a:spLocks noChangeArrowheads="1"/>
          </p:cNvSpPr>
          <p:nvPr/>
        </p:nvSpPr>
        <p:spPr bwMode="auto">
          <a:xfrm>
            <a:off x="4662488" y="1420813"/>
            <a:ext cx="3473450"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fr-FR" dirty="0" smtClean="0">
                <a:solidFill>
                  <a:schemeClr val="bg1"/>
                </a:solidFill>
                <a:latin typeface="Century Gothic" charset="0"/>
              </a:rPr>
              <a:t>BRUSH</a:t>
            </a:r>
          </a:p>
          <a:p>
            <a:pPr eaLnBrk="1" hangingPunct="1">
              <a:lnSpc>
                <a:spcPct val="110000"/>
              </a:lnSpc>
              <a:defRPr/>
            </a:pPr>
            <a:r>
              <a:rPr lang="fr-FR" sz="1200" dirty="0" smtClean="0">
                <a:solidFill>
                  <a:schemeClr val="bg1"/>
                </a:solidFill>
                <a:latin typeface="Century Gothic" charset="0"/>
                <a:cs typeface="ＭＳ Ｐゴシック" charset="0"/>
              </a:rPr>
              <a:t>INNOVATIVE, PRACTICAL, UNIFORM MAKE-UP</a:t>
            </a:r>
          </a:p>
        </p:txBody>
      </p:sp>
      <p:sp>
        <p:nvSpPr>
          <p:cNvPr id="38" name="Rectangle 20"/>
          <p:cNvSpPr>
            <a:spLocks noChangeArrowheads="1"/>
          </p:cNvSpPr>
          <p:nvPr/>
        </p:nvSpPr>
        <p:spPr bwMode="auto">
          <a:xfrm>
            <a:off x="177800" y="4664848"/>
            <a:ext cx="437515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74625" indent="-174625" algn="l">
              <a:lnSpc>
                <a:spcPct val="120000"/>
              </a:lnSpc>
              <a:buFontTx/>
              <a:buChar char="•"/>
            </a:pPr>
            <a:r>
              <a:rPr lang="fr-FR" sz="1000" dirty="0">
                <a:solidFill>
                  <a:schemeClr val="bg1"/>
                </a:solidFill>
                <a:latin typeface="Century Gothic" pitchFamily="34" charset="0"/>
                <a:ea typeface="ＭＳ Ｐゴシック" pitchFamily="34" charset="-128"/>
              </a:rPr>
              <a:t>No </a:t>
            </a:r>
            <a:r>
              <a:rPr lang="fr-FR" sz="1000" dirty="0" err="1">
                <a:solidFill>
                  <a:schemeClr val="bg1"/>
                </a:solidFill>
                <a:latin typeface="Century Gothic" pitchFamily="34" charset="0"/>
                <a:ea typeface="ＭＳ Ｐゴシック" pitchFamily="34" charset="-128"/>
              </a:rPr>
              <a:t>clumps</a:t>
            </a:r>
            <a:r>
              <a:rPr lang="fr-FR" sz="1000" dirty="0">
                <a:solidFill>
                  <a:schemeClr val="bg1"/>
                </a:solidFill>
                <a:latin typeface="Century Gothic" pitchFamily="34" charset="0"/>
                <a:ea typeface="ＭＳ Ｐゴシック" pitchFamily="34" charset="-128"/>
              </a:rPr>
              <a:t>: 72% vs 24</a:t>
            </a:r>
            <a:r>
              <a:rPr lang="fr-FR" sz="1000" dirty="0" smtClean="0">
                <a:solidFill>
                  <a:schemeClr val="bg1"/>
                </a:solidFill>
                <a:latin typeface="Century Gothic" pitchFamily="34" charset="0"/>
                <a:ea typeface="ＭＳ Ｐゴシック" pitchFamily="34" charset="-128"/>
              </a:rPr>
              <a:t>%</a:t>
            </a:r>
            <a:endParaRPr lang="fr-FR" sz="1000" dirty="0">
              <a:solidFill>
                <a:schemeClr val="bg1"/>
              </a:solidFill>
              <a:latin typeface="Century Gothic" pitchFamily="34" charset="0"/>
              <a:ea typeface="ＭＳ Ｐゴシック" pitchFamily="34" charset="-128"/>
            </a:endParaRPr>
          </a:p>
          <a:p>
            <a:pPr marL="174625" indent="-174625" algn="l">
              <a:lnSpc>
                <a:spcPct val="120000"/>
              </a:lnSpc>
              <a:buFontTx/>
              <a:buChar char="•"/>
            </a:pPr>
            <a:r>
              <a:rPr lang="fr-FR" sz="1000" dirty="0">
                <a:solidFill>
                  <a:schemeClr val="bg1"/>
                </a:solidFill>
                <a:latin typeface="Century Gothic" pitchFamily="34" charset="0"/>
                <a:ea typeface="ＭＳ Ｐゴシック" pitchFamily="34" charset="-128"/>
              </a:rPr>
              <a:t>No </a:t>
            </a:r>
            <a:r>
              <a:rPr lang="fr-FR" sz="1000" dirty="0" err="1">
                <a:solidFill>
                  <a:schemeClr val="bg1"/>
                </a:solidFill>
                <a:latin typeface="Century Gothic" pitchFamily="34" charset="0"/>
                <a:ea typeface="ＭＳ Ｐゴシック" pitchFamily="34" charset="-128"/>
              </a:rPr>
              <a:t>sticky</a:t>
            </a:r>
            <a:r>
              <a:rPr lang="fr-FR" sz="1000" dirty="0">
                <a:solidFill>
                  <a:schemeClr val="bg1"/>
                </a:solidFill>
                <a:latin typeface="Century Gothic" pitchFamily="34" charset="0"/>
                <a:ea typeface="ＭＳ Ｐゴシック" pitchFamily="34" charset="-128"/>
              </a:rPr>
              <a:t> </a:t>
            </a:r>
            <a:r>
              <a:rPr lang="fr-FR" sz="1000" dirty="0" err="1" smtClean="0">
                <a:solidFill>
                  <a:schemeClr val="bg1"/>
                </a:solidFill>
                <a:latin typeface="Century Gothic" pitchFamily="34" charset="0"/>
                <a:ea typeface="ＭＳ Ｐゴシック" pitchFamily="34" charset="-128"/>
              </a:rPr>
              <a:t>effect</a:t>
            </a:r>
            <a:r>
              <a:rPr lang="fr-FR" sz="1000" dirty="0" smtClean="0">
                <a:solidFill>
                  <a:schemeClr val="bg1"/>
                </a:solidFill>
                <a:latin typeface="Century Gothic" pitchFamily="34" charset="0"/>
                <a:ea typeface="ＭＳ Ｐゴシック" pitchFamily="34" charset="-128"/>
              </a:rPr>
              <a:t>: </a:t>
            </a:r>
            <a:r>
              <a:rPr lang="fr-FR" sz="1000" dirty="0">
                <a:solidFill>
                  <a:schemeClr val="bg1"/>
                </a:solidFill>
                <a:latin typeface="Century Gothic" pitchFamily="34" charset="0"/>
                <a:ea typeface="ＭＳ Ｐゴシック" pitchFamily="34" charset="-128"/>
              </a:rPr>
              <a:t>69% vs 35</a:t>
            </a:r>
            <a:r>
              <a:rPr lang="fr-FR" sz="1000" dirty="0" smtClean="0">
                <a:solidFill>
                  <a:schemeClr val="bg1"/>
                </a:solidFill>
                <a:latin typeface="Century Gothic" pitchFamily="34" charset="0"/>
                <a:ea typeface="ＭＳ Ｐゴシック" pitchFamily="34" charset="-128"/>
              </a:rPr>
              <a:t>%</a:t>
            </a:r>
          </a:p>
          <a:p>
            <a:pPr marL="174625" indent="-174625" algn="l">
              <a:lnSpc>
                <a:spcPct val="120000"/>
              </a:lnSpc>
              <a:buFontTx/>
              <a:buChar char="•"/>
            </a:pPr>
            <a:r>
              <a:rPr lang="fr-FR" sz="1000" dirty="0" err="1" smtClean="0">
                <a:solidFill>
                  <a:schemeClr val="bg1"/>
                </a:solidFill>
                <a:latin typeface="Century Gothic" pitchFamily="34" charset="0"/>
                <a:ea typeface="ＭＳ Ｐゴシック" pitchFamily="34" charset="-128"/>
              </a:rPr>
              <a:t>Does</a:t>
            </a:r>
            <a:r>
              <a:rPr lang="fr-FR" sz="1000" dirty="0" smtClean="0">
                <a:solidFill>
                  <a:schemeClr val="bg1"/>
                </a:solidFill>
                <a:latin typeface="Century Gothic" pitchFamily="34" charset="0"/>
                <a:ea typeface="ＭＳ Ｐゴシック" pitchFamily="34" charset="-128"/>
              </a:rPr>
              <a:t> not </a:t>
            </a:r>
            <a:r>
              <a:rPr lang="fr-FR" sz="1000" dirty="0" err="1" smtClean="0">
                <a:solidFill>
                  <a:schemeClr val="bg1"/>
                </a:solidFill>
                <a:latin typeface="Century Gothic" pitchFamily="34" charset="0"/>
                <a:ea typeface="ＭＳ Ｐゴシック" pitchFamily="34" charset="-128"/>
              </a:rPr>
              <a:t>crump</a:t>
            </a:r>
            <a:r>
              <a:rPr lang="fr-FR" sz="1000" dirty="0" smtClean="0">
                <a:solidFill>
                  <a:schemeClr val="bg1"/>
                </a:solidFill>
                <a:latin typeface="Century Gothic" pitchFamily="34" charset="0"/>
                <a:ea typeface="ＭＳ Ｐゴシック" pitchFamily="34" charset="-128"/>
              </a:rPr>
              <a:t> </a:t>
            </a:r>
            <a:r>
              <a:rPr lang="fr-FR" sz="1000" dirty="0" err="1" smtClean="0">
                <a:solidFill>
                  <a:schemeClr val="bg1"/>
                </a:solidFill>
                <a:latin typeface="Century Gothic" pitchFamily="34" charset="0"/>
                <a:ea typeface="ＭＳ Ｐゴシック" pitchFamily="34" charset="-128"/>
              </a:rPr>
              <a:t>during</a:t>
            </a:r>
            <a:r>
              <a:rPr lang="fr-FR" sz="1000" dirty="0" smtClean="0">
                <a:solidFill>
                  <a:schemeClr val="bg1"/>
                </a:solidFill>
                <a:latin typeface="Century Gothic" pitchFamily="34" charset="0"/>
                <a:ea typeface="ＭＳ Ｐゴシック" pitchFamily="34" charset="-128"/>
              </a:rPr>
              <a:t> the </a:t>
            </a:r>
            <a:r>
              <a:rPr lang="fr-FR" sz="1000" dirty="0" err="1" smtClean="0">
                <a:solidFill>
                  <a:schemeClr val="bg1"/>
                </a:solidFill>
                <a:latin typeface="Century Gothic" pitchFamily="34" charset="0"/>
                <a:ea typeface="ＭＳ Ｐゴシック" pitchFamily="34" charset="-128"/>
              </a:rPr>
              <a:t>day</a:t>
            </a:r>
            <a:r>
              <a:rPr lang="fr-FR" sz="1000" dirty="0">
                <a:solidFill>
                  <a:schemeClr val="bg1"/>
                </a:solidFill>
                <a:latin typeface="Century Gothic" pitchFamily="34" charset="0"/>
                <a:ea typeface="ＭＳ Ｐゴシック" pitchFamily="34" charset="-128"/>
              </a:rPr>
              <a:t> </a:t>
            </a:r>
            <a:r>
              <a:rPr lang="fr-FR" sz="1000" dirty="0" smtClean="0">
                <a:solidFill>
                  <a:schemeClr val="bg1"/>
                </a:solidFill>
                <a:latin typeface="Century Gothic" pitchFamily="34" charset="0"/>
                <a:ea typeface="ＭＳ Ｐゴシック" pitchFamily="34" charset="-128"/>
              </a:rPr>
              <a:t>(no « panda-</a:t>
            </a:r>
            <a:r>
              <a:rPr lang="fr-FR" sz="1000" dirty="0" err="1" smtClean="0">
                <a:solidFill>
                  <a:schemeClr val="bg1"/>
                </a:solidFill>
                <a:latin typeface="Century Gothic" pitchFamily="34" charset="0"/>
                <a:ea typeface="ＭＳ Ｐゴシック" pitchFamily="34" charset="-128"/>
              </a:rPr>
              <a:t>eyes</a:t>
            </a:r>
            <a:r>
              <a:rPr lang="fr-FR" sz="1000" dirty="0" smtClean="0">
                <a:solidFill>
                  <a:schemeClr val="bg1"/>
                </a:solidFill>
                <a:latin typeface="Century Gothic" pitchFamily="34" charset="0"/>
                <a:ea typeface="ＭＳ Ｐゴシック" pitchFamily="34" charset="-128"/>
              </a:rPr>
              <a:t> » </a:t>
            </a:r>
            <a:r>
              <a:rPr lang="fr-FR" sz="1000" dirty="0" err="1" smtClean="0">
                <a:solidFill>
                  <a:schemeClr val="bg1"/>
                </a:solidFill>
                <a:latin typeface="Century Gothic" pitchFamily="34" charset="0"/>
                <a:ea typeface="ＭＳ Ｐゴシック" pitchFamily="34" charset="-128"/>
              </a:rPr>
              <a:t>effect</a:t>
            </a:r>
            <a:r>
              <a:rPr lang="fr-FR" sz="1000" dirty="0" smtClean="0">
                <a:solidFill>
                  <a:schemeClr val="bg1"/>
                </a:solidFill>
                <a:latin typeface="Century Gothic" pitchFamily="34" charset="0"/>
                <a:ea typeface="ＭＳ Ｐゴシック" pitchFamily="34" charset="-128"/>
              </a:rPr>
              <a:t>): 63% vs 31%</a:t>
            </a:r>
            <a:endParaRPr lang="fr-FR" sz="1000" dirty="0">
              <a:solidFill>
                <a:schemeClr val="bg1"/>
              </a:solidFill>
              <a:latin typeface="Century Gothic" pitchFamily="34" charset="0"/>
              <a:ea typeface="ＭＳ Ｐゴシック" pitchFamily="34" charset="-128"/>
            </a:endParaRPr>
          </a:p>
          <a:p>
            <a:pPr marL="174625" indent="-174625" algn="l">
              <a:lnSpc>
                <a:spcPct val="120000"/>
              </a:lnSpc>
              <a:buFontTx/>
              <a:buChar char="•"/>
            </a:pPr>
            <a:r>
              <a:rPr lang="fr-FR" sz="1000" dirty="0" err="1">
                <a:solidFill>
                  <a:schemeClr val="bg1"/>
                </a:solidFill>
                <a:latin typeface="Century Gothic" pitchFamily="34" charset="0"/>
                <a:ea typeface="ＭＳ Ｐゴシック" pitchFamily="34" charset="-128"/>
              </a:rPr>
              <a:t>Even</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better</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with</a:t>
            </a:r>
            <a:r>
              <a:rPr lang="fr-FR" sz="1000" dirty="0">
                <a:solidFill>
                  <a:schemeClr val="bg1"/>
                </a:solidFill>
                <a:latin typeface="Century Gothic" pitchFamily="34" charset="0"/>
                <a:ea typeface="ＭＳ Ｐゴシック" pitchFamily="34" charset="-128"/>
              </a:rPr>
              <a:t> time: 18% vs 1% </a:t>
            </a:r>
            <a:r>
              <a:rPr lang="fr-FR" sz="1000" dirty="0" err="1" smtClean="0">
                <a:solidFill>
                  <a:schemeClr val="bg1"/>
                </a:solidFill>
                <a:latin typeface="Century Gothic" pitchFamily="34" charset="0"/>
                <a:ea typeface="ＭＳ Ｐゴシック" pitchFamily="34" charset="-128"/>
              </a:rPr>
              <a:t>usual</a:t>
            </a:r>
            <a:r>
              <a:rPr lang="fr-FR" sz="1000" dirty="0" smtClean="0">
                <a:solidFill>
                  <a:schemeClr val="bg1"/>
                </a:solidFill>
                <a:latin typeface="Century Gothic" pitchFamily="34" charset="0"/>
                <a:ea typeface="ＭＳ Ｐゴシック" pitchFamily="34" charset="-128"/>
              </a:rPr>
              <a:t> mascara</a:t>
            </a:r>
            <a:endParaRPr lang="fr-FR" sz="1000" dirty="0">
              <a:solidFill>
                <a:schemeClr val="bg1"/>
              </a:solidFill>
              <a:latin typeface="Century Gothic" pitchFamily="34" charset="0"/>
              <a:ea typeface="ＭＳ Ｐゴシック" pitchFamily="34" charset="-128"/>
            </a:endParaRPr>
          </a:p>
        </p:txBody>
      </p:sp>
      <p:sp>
        <p:nvSpPr>
          <p:cNvPr id="39" name="Rectangle 25"/>
          <p:cNvSpPr>
            <a:spLocks noChangeArrowheads="1"/>
          </p:cNvSpPr>
          <p:nvPr/>
        </p:nvSpPr>
        <p:spPr bwMode="auto">
          <a:xfrm>
            <a:off x="4624388" y="4509195"/>
            <a:ext cx="4392612"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74625" indent="-174625" algn="l">
              <a:lnSpc>
                <a:spcPct val="120000"/>
              </a:lnSpc>
              <a:buFontTx/>
              <a:buChar char="•"/>
            </a:pPr>
            <a:r>
              <a:rPr lang="fr-FR" sz="1000" dirty="0">
                <a:solidFill>
                  <a:schemeClr val="bg1"/>
                </a:solidFill>
                <a:latin typeface="Century Gothic" pitchFamily="34" charset="0"/>
                <a:ea typeface="ＭＳ Ｐゴシック" pitchFamily="34" charset="-128"/>
              </a:rPr>
              <a:t>All the </a:t>
            </a:r>
            <a:r>
              <a:rPr lang="fr-FR" sz="1000" dirty="0" err="1">
                <a:solidFill>
                  <a:schemeClr val="bg1"/>
                </a:solidFill>
                <a:latin typeface="Century Gothic" pitchFamily="34" charset="0"/>
                <a:ea typeface="ＭＳ Ｐゴシック" pitchFamily="34" charset="-128"/>
              </a:rPr>
              <a:t>tested</a:t>
            </a:r>
            <a:r>
              <a:rPr lang="fr-FR" sz="1000" dirty="0">
                <a:solidFill>
                  <a:schemeClr val="bg1"/>
                </a:solidFill>
                <a:latin typeface="Century Gothic" pitchFamily="34" charset="0"/>
                <a:ea typeface="ＭＳ Ｐゴシック" pitchFamily="34" charset="-128"/>
              </a:rPr>
              <a:t> items &gt; </a:t>
            </a:r>
            <a:r>
              <a:rPr lang="fr-FR" sz="1000" dirty="0" err="1">
                <a:solidFill>
                  <a:schemeClr val="bg1"/>
                </a:solidFill>
                <a:latin typeface="Century Gothic" pitchFamily="34" charset="0"/>
                <a:ea typeface="ＭＳ Ｐゴシック" pitchFamily="34" charset="-128"/>
              </a:rPr>
              <a:t>usual</a:t>
            </a:r>
            <a:r>
              <a:rPr lang="fr-FR" sz="1000" dirty="0">
                <a:solidFill>
                  <a:schemeClr val="bg1"/>
                </a:solidFill>
                <a:latin typeface="Century Gothic" pitchFamily="34" charset="0"/>
                <a:ea typeface="ＭＳ Ｐゴシック" pitchFamily="34" charset="-128"/>
              </a:rPr>
              <a:t> mascara</a:t>
            </a:r>
          </a:p>
          <a:p>
            <a:pPr marL="174625" indent="-174625" algn="l">
              <a:lnSpc>
                <a:spcPct val="120000"/>
              </a:lnSpc>
              <a:buFontTx/>
              <a:buChar char="•"/>
            </a:pPr>
            <a:endParaRPr lang="fr-FR" sz="1000" dirty="0">
              <a:solidFill>
                <a:schemeClr val="bg1"/>
              </a:solidFill>
              <a:latin typeface="Century Gothic" pitchFamily="34" charset="0"/>
              <a:ea typeface="ＭＳ Ｐゴシック" pitchFamily="34" charset="-128"/>
            </a:endParaRPr>
          </a:p>
          <a:p>
            <a:pPr marL="174625" indent="-174625" algn="l">
              <a:lnSpc>
                <a:spcPct val="120000"/>
              </a:lnSpc>
              <a:buFontTx/>
              <a:buChar char="•"/>
            </a:pPr>
            <a:r>
              <a:rPr lang="fr-FR" sz="1000" dirty="0">
                <a:solidFill>
                  <a:schemeClr val="bg1"/>
                </a:solidFill>
                <a:latin typeface="Century Gothic" pitchFamily="34" charset="0"/>
                <a:ea typeface="ＭＳ Ｐゴシック" pitchFamily="34" charset="-128"/>
              </a:rPr>
              <a:t>4</a:t>
            </a:r>
            <a:r>
              <a:rPr lang="fr-FR" sz="1000" dirty="0" smtClean="0">
                <a:solidFill>
                  <a:schemeClr val="bg1"/>
                </a:solidFill>
                <a:latin typeface="Century Gothic" pitchFamily="34" charset="0"/>
                <a:ea typeface="ＭＳ Ｐゴシック" pitchFamily="34" charset="-128"/>
              </a:rPr>
              <a:t>9</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find</a:t>
            </a:r>
            <a:r>
              <a:rPr lang="fr-FR" sz="1000" dirty="0">
                <a:solidFill>
                  <a:schemeClr val="bg1"/>
                </a:solidFill>
                <a:latin typeface="Century Gothic" pitchFamily="34" charset="0"/>
                <a:ea typeface="ＭＳ Ｐゴシック" pitchFamily="34" charset="-128"/>
              </a:rPr>
              <a:t> </a:t>
            </a:r>
            <a:r>
              <a:rPr lang="fr-FR" sz="1000" dirty="0" smtClean="0">
                <a:solidFill>
                  <a:schemeClr val="bg1"/>
                </a:solidFill>
                <a:latin typeface="Century Gothic" pitchFamily="34" charset="0"/>
                <a:ea typeface="ＭＳ Ｐゴシック" pitchFamily="34" charset="-128"/>
              </a:rPr>
              <a:t>SURREALIST EVERFRESH MASCARA </a:t>
            </a:r>
            <a:r>
              <a:rPr lang="fr-FR" sz="1000" dirty="0" err="1">
                <a:solidFill>
                  <a:schemeClr val="bg1"/>
                </a:solidFill>
                <a:latin typeface="Century Gothic" pitchFamily="34" charset="0"/>
                <a:ea typeface="ＭＳ Ｐゴシック" pitchFamily="34" charset="-128"/>
              </a:rPr>
              <a:t>better</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than</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their</a:t>
            </a:r>
            <a:r>
              <a:rPr lang="fr-FR" sz="1000" dirty="0">
                <a:solidFill>
                  <a:schemeClr val="bg1"/>
                </a:solidFill>
                <a:latin typeface="Century Gothic" pitchFamily="34" charset="0"/>
                <a:ea typeface="ＭＳ Ｐゴシック" pitchFamily="34" charset="-128"/>
              </a:rPr>
              <a:t> </a:t>
            </a:r>
            <a:r>
              <a:rPr lang="fr-FR" sz="1000" dirty="0" err="1">
                <a:solidFill>
                  <a:schemeClr val="bg1"/>
                </a:solidFill>
                <a:latin typeface="Century Gothic" pitchFamily="34" charset="0"/>
                <a:ea typeface="ＭＳ Ｐゴシック" pitchFamily="34" charset="-128"/>
              </a:rPr>
              <a:t>usual</a:t>
            </a:r>
            <a:r>
              <a:rPr lang="fr-FR" sz="1000" dirty="0">
                <a:solidFill>
                  <a:schemeClr val="bg1"/>
                </a:solidFill>
                <a:latin typeface="Century Gothic" pitchFamily="34" charset="0"/>
                <a:ea typeface="ＭＳ Ｐゴシック" pitchFamily="34" charset="-128"/>
              </a:rPr>
              <a:t> and favorite </a:t>
            </a:r>
            <a:r>
              <a:rPr lang="fr-FR" sz="1000" dirty="0" smtClean="0">
                <a:solidFill>
                  <a:schemeClr val="bg1"/>
                </a:solidFill>
                <a:latin typeface="Century Gothic" pitchFamily="34" charset="0"/>
                <a:ea typeface="ＭＳ Ｐゴシック" pitchFamily="34" charset="-128"/>
              </a:rPr>
              <a:t>mascara (19%)*</a:t>
            </a:r>
          </a:p>
          <a:p>
            <a:pPr marL="174625" indent="-174625" algn="l">
              <a:lnSpc>
                <a:spcPct val="120000"/>
              </a:lnSpc>
              <a:buFontTx/>
              <a:buChar char="•"/>
            </a:pPr>
            <a:endParaRPr lang="fr-FR" sz="1000" dirty="0">
              <a:solidFill>
                <a:schemeClr val="bg1"/>
              </a:solidFill>
              <a:latin typeface="Century Gothic" pitchFamily="34" charset="0"/>
              <a:ea typeface="ＭＳ Ｐゴシック" pitchFamily="34" charset="-128"/>
            </a:endParaRPr>
          </a:p>
          <a:p>
            <a:pPr marL="174625" indent="-174625" algn="l">
              <a:lnSpc>
                <a:spcPct val="120000"/>
              </a:lnSpc>
              <a:buFontTx/>
              <a:buChar char="•"/>
            </a:pPr>
            <a:endParaRPr lang="fr-FR" sz="1000" dirty="0" smtClean="0">
              <a:solidFill>
                <a:schemeClr val="bg1"/>
              </a:solidFill>
              <a:latin typeface="Century Gothic" pitchFamily="34" charset="0"/>
              <a:ea typeface="ＭＳ Ｐゴシック" pitchFamily="34" charset="-128"/>
            </a:endParaRPr>
          </a:p>
          <a:p>
            <a:pPr algn="l">
              <a:lnSpc>
                <a:spcPct val="120000"/>
              </a:lnSpc>
            </a:pPr>
            <a:r>
              <a:rPr lang="fr-FR" sz="800" i="1" dirty="0" smtClean="0">
                <a:solidFill>
                  <a:schemeClr val="bg1"/>
                </a:solidFill>
                <a:latin typeface="Century Gothic" pitchFamily="34" charset="0"/>
                <a:ea typeface="ＭＳ Ｐゴシック" pitchFamily="34" charset="-128"/>
              </a:rPr>
              <a:t>*31% have no </a:t>
            </a:r>
            <a:r>
              <a:rPr lang="fr-FR" sz="800" i="1" dirty="0" err="1" smtClean="0">
                <a:solidFill>
                  <a:schemeClr val="bg1"/>
                </a:solidFill>
                <a:latin typeface="Century Gothic" pitchFamily="34" charset="0"/>
                <a:ea typeface="ＭＳ Ｐゴシック" pitchFamily="34" charset="-128"/>
              </a:rPr>
              <a:t>significant</a:t>
            </a:r>
            <a:r>
              <a:rPr lang="fr-FR" sz="800" i="1" dirty="0" smtClean="0">
                <a:solidFill>
                  <a:schemeClr val="bg1"/>
                </a:solidFill>
                <a:latin typeface="Century Gothic" pitchFamily="34" charset="0"/>
                <a:ea typeface="ＭＳ Ｐゴシック" pitchFamily="34" charset="-128"/>
              </a:rPr>
              <a:t> </a:t>
            </a:r>
            <a:r>
              <a:rPr lang="fr-FR" sz="800" i="1" dirty="0" err="1" smtClean="0">
                <a:solidFill>
                  <a:schemeClr val="bg1"/>
                </a:solidFill>
                <a:latin typeface="Century Gothic" pitchFamily="34" charset="0"/>
                <a:ea typeface="ＭＳ Ｐゴシック" pitchFamily="34" charset="-128"/>
              </a:rPr>
              <a:t>preference</a:t>
            </a:r>
            <a:endParaRPr lang="fr-FR" sz="800" i="1" dirty="0">
              <a:solidFill>
                <a:schemeClr val="bg1"/>
              </a:solidFill>
              <a:latin typeface="Century Gothic" pitchFamily="34" charset="0"/>
              <a:ea typeface="ＭＳ Ｐゴシック" pitchFamily="34" charset="-128"/>
            </a:endParaRPr>
          </a:p>
        </p:txBody>
      </p:sp>
      <p:sp>
        <p:nvSpPr>
          <p:cNvPr id="40" name="Line 33"/>
          <p:cNvSpPr>
            <a:spLocks noChangeShapeType="1"/>
          </p:cNvSpPr>
          <p:nvPr/>
        </p:nvSpPr>
        <p:spPr bwMode="auto">
          <a:xfrm>
            <a:off x="2339975" y="2661626"/>
            <a:ext cx="936625" cy="0"/>
          </a:xfrm>
          <a:prstGeom prst="line">
            <a:avLst/>
          </a:prstGeom>
          <a:noFill/>
          <a:ln w="38100">
            <a:solidFill>
              <a:srgbClr val="B5A69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fr-FR">
              <a:latin typeface="Arial" charset="0"/>
              <a:ea typeface="ＭＳ Ｐゴシック" charset="0"/>
            </a:endParaRPr>
          </a:p>
        </p:txBody>
      </p:sp>
      <p:sp>
        <p:nvSpPr>
          <p:cNvPr id="41" name="Rectangle 7"/>
          <p:cNvSpPr>
            <a:spLocks noChangeArrowheads="1"/>
          </p:cNvSpPr>
          <p:nvPr/>
        </p:nvSpPr>
        <p:spPr bwMode="auto">
          <a:xfrm>
            <a:off x="2699792" y="127000"/>
            <a:ext cx="640928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defTabSz="1189038"/>
            <a:r>
              <a:rPr lang="en-GB" sz="2800" dirty="0">
                <a:solidFill>
                  <a:srgbClr val="B5A692"/>
                </a:solidFill>
                <a:latin typeface="Century Gothic" pitchFamily="34" charset="0"/>
              </a:rPr>
              <a:t>SURREALIST </a:t>
            </a:r>
            <a:r>
              <a:rPr lang="en-GB" sz="2800" dirty="0" smtClean="0">
                <a:solidFill>
                  <a:srgbClr val="B5A692"/>
                </a:solidFill>
                <a:latin typeface="Century Gothic" pitchFamily="34" charset="0"/>
              </a:rPr>
              <a:t>EVERFRESH</a:t>
            </a:r>
            <a:endParaRPr lang="en-GB" sz="2800" dirty="0">
              <a:solidFill>
                <a:srgbClr val="B5A692"/>
              </a:solidFill>
              <a:latin typeface="Century Gothic" pitchFamily="34" charset="0"/>
            </a:endParaRPr>
          </a:p>
        </p:txBody>
      </p:sp>
      <p:sp>
        <p:nvSpPr>
          <p:cNvPr id="42" name="Rectangle 10"/>
          <p:cNvSpPr>
            <a:spLocks/>
          </p:cNvSpPr>
          <p:nvPr/>
        </p:nvSpPr>
        <p:spPr bwMode="auto">
          <a:xfrm>
            <a:off x="3554413" y="125760"/>
            <a:ext cx="55800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9" tIns="45685" rIns="91369" bIns="45685" anchor="ctr"/>
          <a:lstStyle/>
          <a:p>
            <a:pPr algn="r" defTabSz="1189038"/>
            <a:r>
              <a:rPr lang="fr-FR" sz="1200" dirty="0" smtClean="0">
                <a:solidFill>
                  <a:schemeClr val="bg1"/>
                </a:solidFill>
                <a:latin typeface="Century Gothic" pitchFamily="34" charset="0"/>
              </a:rPr>
              <a:t>CUT RESULTS IN ITALY AFTER 2 MONTHS – 140 WOMEN TESTED</a:t>
            </a:r>
            <a:endParaRPr lang="fr-FR" sz="1200" dirty="0">
              <a:solidFill>
                <a:schemeClr val="bg1"/>
              </a:solidFill>
              <a:latin typeface="Century Gothic" pitchFamily="34" charset="0"/>
            </a:endParaRPr>
          </a:p>
        </p:txBody>
      </p:sp>
      <p:sp>
        <p:nvSpPr>
          <p:cNvPr id="17" name="Rectangle 21"/>
          <p:cNvSpPr>
            <a:spLocks noChangeArrowheads="1"/>
          </p:cNvSpPr>
          <p:nvPr/>
        </p:nvSpPr>
        <p:spPr bwMode="auto">
          <a:xfrm>
            <a:off x="4645025" y="3717032"/>
            <a:ext cx="4319588" cy="2232025"/>
          </a:xfrm>
          <a:prstGeom prst="rect">
            <a:avLst/>
          </a:prstGeom>
          <a:noFill/>
          <a:ln w="12700">
            <a:solidFill>
              <a:srgbClr val="B5A692"/>
            </a:solidFill>
            <a:miter lim="800000"/>
            <a:headEnd/>
            <a:tailEnd/>
          </a:ln>
          <a:effectLst/>
          <a:extLst>
            <a:ext uri="{909E8E84-426E-40DD-AFC4-6F175D3DCCD1}">
              <a14:hiddenFill xmlns:a14="http://schemas.microsoft.com/office/drawing/2010/main">
                <a:solidFill>
                  <a:srgbClr val="B5A692"/>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fr-FR">
              <a:latin typeface="Arial" charset="0"/>
              <a:ea typeface="ＭＳ Ｐゴシック"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30723" name="Rectangle 117"/>
          <p:cNvSpPr>
            <a:spLocks noChangeArrowheads="1"/>
          </p:cNvSpPr>
          <p:nvPr/>
        </p:nvSpPr>
        <p:spPr bwMode="auto">
          <a:xfrm>
            <a:off x="3348038" y="363538"/>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30724" name="Rectangle 10"/>
          <p:cNvSpPr>
            <a:spLocks/>
          </p:cNvSpPr>
          <p:nvPr/>
        </p:nvSpPr>
        <p:spPr bwMode="auto">
          <a:xfrm>
            <a:off x="3554413" y="269875"/>
            <a:ext cx="55800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9" tIns="45685" rIns="91369" bIns="45685" anchor="ctr"/>
          <a:lstStyle/>
          <a:p>
            <a:pPr algn="r" defTabSz="1189038"/>
            <a:r>
              <a:rPr lang="fr-FR" sz="1400" dirty="0">
                <a:solidFill>
                  <a:schemeClr val="bg1"/>
                </a:solidFill>
              </a:rPr>
              <a:t>SURREALIST IN </a:t>
            </a:r>
            <a:r>
              <a:rPr lang="fr-FR" sz="1400" dirty="0" smtClean="0">
                <a:solidFill>
                  <a:schemeClr val="bg1"/>
                </a:solidFill>
              </a:rPr>
              <a:t>THE INTERNATIONAL </a:t>
            </a:r>
            <a:r>
              <a:rPr lang="fr-FR" sz="1400" dirty="0">
                <a:solidFill>
                  <a:schemeClr val="bg1"/>
                </a:solidFill>
              </a:rPr>
              <a:t>HR MASCARA OFFER</a:t>
            </a:r>
          </a:p>
        </p:txBody>
      </p:sp>
      <p:sp>
        <p:nvSpPr>
          <p:cNvPr id="5" name="AutoShape 59"/>
          <p:cNvSpPr>
            <a:spLocks/>
          </p:cNvSpPr>
          <p:nvPr/>
        </p:nvSpPr>
        <p:spPr bwMode="auto">
          <a:xfrm rot="5400000">
            <a:off x="4781550" y="2952751"/>
            <a:ext cx="287337" cy="5414962"/>
          </a:xfrm>
          <a:prstGeom prst="rightBrace">
            <a:avLst>
              <a:gd name="adj1" fmla="val 166991"/>
              <a:gd name="adj2" fmla="val 50000"/>
            </a:avLst>
          </a:prstGeom>
          <a:noFill/>
          <a:ln w="19050">
            <a:solidFill>
              <a:srgbClr val="B5A69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6" name="Rectangle 25"/>
          <p:cNvSpPr>
            <a:spLocks noChangeArrowheads="1"/>
          </p:cNvSpPr>
          <p:nvPr/>
        </p:nvSpPr>
        <p:spPr bwMode="auto">
          <a:xfrm>
            <a:off x="539750" y="1616075"/>
            <a:ext cx="1606550" cy="433388"/>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fr-FR" sz="1200">
                <a:solidFill>
                  <a:srgbClr val="FFFFFF"/>
                </a:solidFill>
                <a:latin typeface="Century Gothic" pitchFamily="34" charset="0"/>
              </a:rPr>
              <a:t>Length</a:t>
            </a:r>
          </a:p>
        </p:txBody>
      </p:sp>
      <p:sp>
        <p:nvSpPr>
          <p:cNvPr id="7" name="Rectangle 13"/>
          <p:cNvSpPr>
            <a:spLocks noChangeArrowheads="1"/>
          </p:cNvSpPr>
          <p:nvPr/>
        </p:nvSpPr>
        <p:spPr bwMode="auto">
          <a:xfrm>
            <a:off x="1290638" y="2500313"/>
            <a:ext cx="885825"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SPECTACULAR </a:t>
            </a:r>
            <a:br>
              <a:rPr lang="en-US" sz="800">
                <a:solidFill>
                  <a:srgbClr val="B5A692"/>
                </a:solidFill>
                <a:latin typeface="Century Gothic" pitchFamily="34" charset="0"/>
              </a:rPr>
            </a:br>
            <a:r>
              <a:rPr lang="en-US" sz="800">
                <a:solidFill>
                  <a:srgbClr val="B5A692"/>
                </a:solidFill>
                <a:latin typeface="Century Gothic" pitchFamily="34" charset="0"/>
              </a:rPr>
              <a:t>EXTENSION </a:t>
            </a:r>
          </a:p>
        </p:txBody>
      </p:sp>
      <p:sp>
        <p:nvSpPr>
          <p:cNvPr id="8" name="Rectangle 28"/>
          <p:cNvSpPr>
            <a:spLocks noChangeArrowheads="1"/>
          </p:cNvSpPr>
          <p:nvPr/>
        </p:nvSpPr>
        <p:spPr bwMode="auto">
          <a:xfrm>
            <a:off x="1323975" y="2517775"/>
            <a:ext cx="804863" cy="2957513"/>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pic>
        <p:nvPicPr>
          <p:cNvPr id="9" name="Picture 31" descr="SPECTACUL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3363" y="3068638"/>
            <a:ext cx="40481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5"/>
          <p:cNvSpPr txBox="1">
            <a:spLocks noChangeArrowheads="1"/>
          </p:cNvSpPr>
          <p:nvPr/>
        </p:nvSpPr>
        <p:spPr bwMode="auto">
          <a:xfrm>
            <a:off x="1198563" y="5046663"/>
            <a:ext cx="10699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en-US" sz="600" b="1">
                <a:solidFill>
                  <a:srgbClr val="FFFFFF"/>
                </a:solidFill>
                <a:latin typeface="Century Gothic" pitchFamily="34" charset="0"/>
              </a:rPr>
              <a:t>LENGTHENING</a:t>
            </a:r>
            <a:br>
              <a:rPr lang="en-US" sz="600" b="1">
                <a:solidFill>
                  <a:srgbClr val="FFFFFF"/>
                </a:solidFill>
                <a:latin typeface="Century Gothic" pitchFamily="34" charset="0"/>
              </a:rPr>
            </a:br>
            <a:r>
              <a:rPr lang="en-US" sz="600" b="1">
                <a:solidFill>
                  <a:srgbClr val="FFFFFF"/>
                </a:solidFill>
                <a:latin typeface="Century Gothic" pitchFamily="34" charset="0"/>
              </a:rPr>
              <a:t>FORTIFYING EFFECT</a:t>
            </a:r>
          </a:p>
        </p:txBody>
      </p:sp>
      <p:sp>
        <p:nvSpPr>
          <p:cNvPr id="11" name="Rectangle 13"/>
          <p:cNvSpPr>
            <a:spLocks noChangeArrowheads="1"/>
          </p:cNvSpPr>
          <p:nvPr/>
        </p:nvSpPr>
        <p:spPr bwMode="auto">
          <a:xfrm>
            <a:off x="468313" y="2500313"/>
            <a:ext cx="755650"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LONG LASH</a:t>
            </a:r>
          </a:p>
        </p:txBody>
      </p:sp>
      <p:pic>
        <p:nvPicPr>
          <p:cNvPr id="12" name="Picture 30" descr="long lash"/>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39750" y="2838450"/>
            <a:ext cx="608013" cy="201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5"/>
          <p:cNvSpPr txBox="1">
            <a:spLocks noChangeArrowheads="1"/>
          </p:cNvSpPr>
          <p:nvPr/>
        </p:nvSpPr>
        <p:spPr bwMode="auto">
          <a:xfrm>
            <a:off x="323850" y="5046663"/>
            <a:ext cx="11017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en-US" sz="600" b="1">
                <a:solidFill>
                  <a:srgbClr val="FFFFFF"/>
                </a:solidFill>
                <a:latin typeface="Century Gothic" pitchFamily="34" charset="0"/>
              </a:rPr>
              <a:t>NATURAL</a:t>
            </a:r>
          </a:p>
          <a:p>
            <a:pPr algn="ctr"/>
            <a:r>
              <a:rPr lang="en-US" sz="600" b="1">
                <a:solidFill>
                  <a:srgbClr val="FFFFFF"/>
                </a:solidFill>
                <a:latin typeface="Century Gothic" pitchFamily="34" charset="0"/>
              </a:rPr>
              <a:t>LENGTHENING</a:t>
            </a:r>
          </a:p>
          <a:p>
            <a:pPr algn="ctr"/>
            <a:r>
              <a:rPr lang="en-US" sz="600" b="1">
                <a:solidFill>
                  <a:srgbClr val="FFFFFF"/>
                </a:solidFill>
                <a:latin typeface="Century Gothic" pitchFamily="34" charset="0"/>
              </a:rPr>
              <a:t>&amp; SEPARATION</a:t>
            </a:r>
          </a:p>
        </p:txBody>
      </p:sp>
      <p:sp>
        <p:nvSpPr>
          <p:cNvPr id="14" name="Rectangle 23"/>
          <p:cNvSpPr>
            <a:spLocks noChangeArrowheads="1"/>
          </p:cNvSpPr>
          <p:nvPr/>
        </p:nvSpPr>
        <p:spPr bwMode="auto">
          <a:xfrm>
            <a:off x="539750" y="2520950"/>
            <a:ext cx="671513" cy="2954338"/>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15" name="Rectangle 13"/>
          <p:cNvSpPr>
            <a:spLocks noChangeArrowheads="1"/>
          </p:cNvSpPr>
          <p:nvPr/>
        </p:nvSpPr>
        <p:spPr bwMode="auto">
          <a:xfrm>
            <a:off x="7700963" y="2500313"/>
            <a:ext cx="10017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p>
            <a:pPr algn="ctr"/>
            <a:r>
              <a:rPr lang="en-US" sz="800">
                <a:solidFill>
                  <a:srgbClr val="B5A692"/>
                </a:solidFill>
                <a:latin typeface="Century Gothic" pitchFamily="34" charset="0"/>
              </a:rPr>
              <a:t>SURREALIST</a:t>
            </a:r>
          </a:p>
          <a:p>
            <a:pPr algn="ctr"/>
            <a:r>
              <a:rPr lang="en-US" sz="800">
                <a:solidFill>
                  <a:srgbClr val="B5A692"/>
                </a:solidFill>
                <a:latin typeface="Century Gothic" pitchFamily="34" charset="0"/>
              </a:rPr>
              <a:t>EVERFRESH</a:t>
            </a:r>
          </a:p>
        </p:txBody>
      </p:sp>
      <p:sp>
        <p:nvSpPr>
          <p:cNvPr id="16" name="Rectangle 43"/>
          <p:cNvSpPr>
            <a:spLocks noChangeArrowheads="1"/>
          </p:cNvSpPr>
          <p:nvPr/>
        </p:nvSpPr>
        <p:spPr bwMode="auto">
          <a:xfrm>
            <a:off x="7700963" y="1616075"/>
            <a:ext cx="1001712" cy="420688"/>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fr-FR" sz="1200">
                <a:solidFill>
                  <a:srgbClr val="FFFFFF"/>
                </a:solidFill>
                <a:latin typeface="Century Gothic" pitchFamily="34" charset="0"/>
              </a:rPr>
              <a:t>Multi-benefit</a:t>
            </a:r>
          </a:p>
        </p:txBody>
      </p:sp>
      <p:sp>
        <p:nvSpPr>
          <p:cNvPr id="17" name="Rectangle 44"/>
          <p:cNvSpPr>
            <a:spLocks noChangeArrowheads="1"/>
          </p:cNvSpPr>
          <p:nvPr/>
        </p:nvSpPr>
        <p:spPr bwMode="auto">
          <a:xfrm>
            <a:off x="7700963" y="2522538"/>
            <a:ext cx="996950" cy="2952750"/>
          </a:xfrm>
          <a:prstGeom prst="rect">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18" name="Text Box 5"/>
          <p:cNvSpPr txBox="1">
            <a:spLocks noChangeArrowheads="1"/>
          </p:cNvSpPr>
          <p:nvPr/>
        </p:nvSpPr>
        <p:spPr bwMode="auto">
          <a:xfrm>
            <a:off x="7524750" y="5046663"/>
            <a:ext cx="1320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en-US" sz="600" b="1">
                <a:solidFill>
                  <a:srgbClr val="FFFFFF"/>
                </a:solidFill>
                <a:latin typeface="Century Gothic" pitchFamily="34" charset="0"/>
              </a:rPr>
              <a:t>DEPLOYED</a:t>
            </a:r>
          </a:p>
          <a:p>
            <a:pPr algn="ctr"/>
            <a:r>
              <a:rPr lang="en-US" sz="600" b="1">
                <a:solidFill>
                  <a:srgbClr val="FFFFFF"/>
                </a:solidFill>
                <a:latin typeface="Century Gothic" pitchFamily="34" charset="0"/>
              </a:rPr>
              <a:t>VOLUME-LENGTH-CURVES</a:t>
            </a:r>
          </a:p>
          <a:p>
            <a:pPr algn="ctr"/>
            <a:endParaRPr lang="en-US" sz="600" b="1">
              <a:solidFill>
                <a:srgbClr val="FFFFFF"/>
              </a:solidFill>
              <a:latin typeface="Century Gothic" pitchFamily="34" charset="0"/>
            </a:endParaRPr>
          </a:p>
        </p:txBody>
      </p:sp>
      <p:sp>
        <p:nvSpPr>
          <p:cNvPr id="19" name="Text Box 60"/>
          <p:cNvSpPr txBox="1">
            <a:spLocks noChangeArrowheads="1"/>
          </p:cNvSpPr>
          <p:nvPr/>
        </p:nvSpPr>
        <p:spPr bwMode="auto">
          <a:xfrm>
            <a:off x="3911600" y="5803900"/>
            <a:ext cx="19097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eaLnBrk="1" hangingPunct="1"/>
            <a:r>
              <a:rPr lang="fr-FR" sz="1400">
                <a:solidFill>
                  <a:srgbClr val="B5A692"/>
                </a:solidFill>
                <a:latin typeface="Century Gothic" pitchFamily="34" charset="0"/>
              </a:rPr>
              <a:t>LASH QUEEN FAMILY</a:t>
            </a:r>
          </a:p>
        </p:txBody>
      </p:sp>
      <p:sp>
        <p:nvSpPr>
          <p:cNvPr id="20" name="Rectangle 2"/>
          <p:cNvSpPr>
            <a:spLocks noChangeArrowheads="1"/>
          </p:cNvSpPr>
          <p:nvPr/>
        </p:nvSpPr>
        <p:spPr bwMode="auto">
          <a:xfrm>
            <a:off x="2217738" y="1616075"/>
            <a:ext cx="5414962" cy="433388"/>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fr-FR" sz="1200">
                <a:solidFill>
                  <a:srgbClr val="FFFFFF"/>
                </a:solidFill>
                <a:latin typeface="Century Gothic" pitchFamily="34" charset="0"/>
              </a:rPr>
              <a:t>Volume</a:t>
            </a:r>
          </a:p>
        </p:txBody>
      </p:sp>
      <p:sp>
        <p:nvSpPr>
          <p:cNvPr id="21" name="Rectangle 3"/>
          <p:cNvSpPr>
            <a:spLocks noChangeArrowheads="1"/>
          </p:cNvSpPr>
          <p:nvPr/>
        </p:nvSpPr>
        <p:spPr bwMode="auto">
          <a:xfrm>
            <a:off x="3190875" y="2135188"/>
            <a:ext cx="960438"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INTENSE</a:t>
            </a:r>
            <a:endParaRPr lang="en-US" sz="500">
              <a:solidFill>
                <a:srgbClr val="FFFFFF"/>
              </a:solidFill>
              <a:latin typeface="Century Gothic" pitchFamily="34" charset="0"/>
            </a:endParaRPr>
          </a:p>
        </p:txBody>
      </p:sp>
      <p:sp>
        <p:nvSpPr>
          <p:cNvPr id="22" name="Rectangle 8"/>
          <p:cNvSpPr>
            <a:spLocks noChangeArrowheads="1"/>
          </p:cNvSpPr>
          <p:nvPr/>
        </p:nvSpPr>
        <p:spPr bwMode="auto">
          <a:xfrm>
            <a:off x="2217738" y="2500313"/>
            <a:ext cx="8826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p>
            <a:pPr algn="ctr"/>
            <a:r>
              <a:rPr lang="en-US" sz="800">
                <a:solidFill>
                  <a:srgbClr val="B5A692"/>
                </a:solidFill>
                <a:latin typeface="Century Gothic" pitchFamily="34" charset="0"/>
              </a:rPr>
              <a:t>LASH QUEEN </a:t>
            </a:r>
          </a:p>
        </p:txBody>
      </p:sp>
      <p:sp>
        <p:nvSpPr>
          <p:cNvPr id="23" name="Rectangle 5"/>
          <p:cNvSpPr>
            <a:spLocks noChangeArrowheads="1"/>
          </p:cNvSpPr>
          <p:nvPr/>
        </p:nvSpPr>
        <p:spPr bwMode="auto">
          <a:xfrm>
            <a:off x="2217738" y="2516188"/>
            <a:ext cx="882650" cy="295910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24" name="Rectangle 6"/>
          <p:cNvSpPr>
            <a:spLocks noChangeArrowheads="1"/>
          </p:cNvSpPr>
          <p:nvPr/>
        </p:nvSpPr>
        <p:spPr bwMode="auto">
          <a:xfrm>
            <a:off x="2217738" y="2135188"/>
            <a:ext cx="911225"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LENGTH</a:t>
            </a:r>
          </a:p>
        </p:txBody>
      </p:sp>
      <p:sp>
        <p:nvSpPr>
          <p:cNvPr id="25" name="Rectangle 8"/>
          <p:cNvSpPr>
            <a:spLocks noChangeArrowheads="1"/>
          </p:cNvSpPr>
          <p:nvPr/>
        </p:nvSpPr>
        <p:spPr bwMode="auto">
          <a:xfrm>
            <a:off x="3189288" y="2522538"/>
            <a:ext cx="962025" cy="295275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26" name="Rectangle 10"/>
          <p:cNvSpPr>
            <a:spLocks noChangeArrowheads="1"/>
          </p:cNvSpPr>
          <p:nvPr/>
        </p:nvSpPr>
        <p:spPr bwMode="auto">
          <a:xfrm>
            <a:off x="4211638" y="2135188"/>
            <a:ext cx="792162"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DEFINITION</a:t>
            </a:r>
            <a:endParaRPr lang="en-US" sz="700">
              <a:solidFill>
                <a:srgbClr val="FFFFFF"/>
              </a:solidFill>
              <a:latin typeface="Century Gothic" pitchFamily="34" charset="0"/>
            </a:endParaRPr>
          </a:p>
        </p:txBody>
      </p:sp>
      <p:sp>
        <p:nvSpPr>
          <p:cNvPr id="27" name="Rectangle 13"/>
          <p:cNvSpPr>
            <a:spLocks noChangeArrowheads="1"/>
          </p:cNvSpPr>
          <p:nvPr/>
        </p:nvSpPr>
        <p:spPr bwMode="auto">
          <a:xfrm>
            <a:off x="5032375" y="2500313"/>
            <a:ext cx="8350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p>
            <a:pPr algn="ctr"/>
            <a:r>
              <a:rPr lang="en-US" sz="800">
                <a:solidFill>
                  <a:srgbClr val="B5A692"/>
                </a:solidFill>
                <a:latin typeface="Century Gothic" pitchFamily="34" charset="0"/>
              </a:rPr>
              <a:t>LASH QUEEN</a:t>
            </a:r>
          </a:p>
          <a:p>
            <a:pPr algn="ctr"/>
            <a:r>
              <a:rPr lang="en-US" sz="800">
                <a:solidFill>
                  <a:srgbClr val="B5A692"/>
                </a:solidFill>
                <a:latin typeface="Century Gothic" pitchFamily="34" charset="0"/>
              </a:rPr>
              <a:t>SEXY BLACKS </a:t>
            </a:r>
          </a:p>
        </p:txBody>
      </p:sp>
      <p:sp>
        <p:nvSpPr>
          <p:cNvPr id="28" name="Rectangle 17"/>
          <p:cNvSpPr>
            <a:spLocks noChangeArrowheads="1"/>
          </p:cNvSpPr>
          <p:nvPr/>
        </p:nvSpPr>
        <p:spPr bwMode="auto">
          <a:xfrm>
            <a:off x="5062538" y="2135188"/>
            <a:ext cx="792162"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CURL</a:t>
            </a:r>
            <a:endParaRPr lang="fr-FR" sz="800">
              <a:solidFill>
                <a:srgbClr val="FFFFFF"/>
              </a:solidFill>
              <a:latin typeface="Century Gothic" pitchFamily="34" charset="0"/>
            </a:endParaRPr>
          </a:p>
        </p:txBody>
      </p:sp>
      <p:pic>
        <p:nvPicPr>
          <p:cNvPr id="29" name="Picture 18" descr="PLUME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95788" y="2838450"/>
            <a:ext cx="4318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4"/>
          <p:cNvPicPr>
            <a:picLocks noChangeAspect="1" noChangeArrowheads="1"/>
          </p:cNvPicPr>
          <p:nvPr/>
        </p:nvPicPr>
        <p:blipFill>
          <a:blip r:embed="rId6" cstate="print">
            <a:clrChange>
              <a:clrFrom>
                <a:srgbClr val="020608"/>
              </a:clrFrom>
              <a:clrTo>
                <a:srgbClr val="020608">
                  <a:alpha val="0"/>
                </a:srgbClr>
              </a:clrTo>
            </a:clrChange>
            <a:extLst>
              <a:ext uri="{28A0092B-C50C-407E-A947-70E740481C1C}">
                <a14:useLocalDpi xmlns:a14="http://schemas.microsoft.com/office/drawing/2010/main" val="0"/>
              </a:ext>
            </a:extLst>
          </a:blip>
          <a:srcRect r="102"/>
          <a:stretch>
            <a:fillRect/>
          </a:stretch>
        </p:blipFill>
        <p:spPr bwMode="auto">
          <a:xfrm>
            <a:off x="2443163" y="3068638"/>
            <a:ext cx="492125"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0" descr="LASH QUEEN FELINE BLACKS"/>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41675" y="3068638"/>
            <a:ext cx="427038"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Rectangle 13"/>
          <p:cNvSpPr>
            <a:spLocks noChangeArrowheads="1"/>
          </p:cNvSpPr>
          <p:nvPr/>
        </p:nvSpPr>
        <p:spPr bwMode="auto">
          <a:xfrm>
            <a:off x="4221163" y="2500313"/>
            <a:ext cx="7937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LASH QUEEN</a:t>
            </a:r>
          </a:p>
          <a:p>
            <a:pPr algn="ctr"/>
            <a:r>
              <a:rPr lang="en-US" sz="800">
                <a:solidFill>
                  <a:srgbClr val="B5A692"/>
                </a:solidFill>
                <a:latin typeface="Century Gothic" pitchFamily="34" charset="0"/>
              </a:rPr>
              <a:t>FEATHER </a:t>
            </a:r>
          </a:p>
        </p:txBody>
      </p:sp>
      <p:pic>
        <p:nvPicPr>
          <p:cNvPr id="33" name="Picture 22" descr="LASH QUEEN SEXY BLACKS-HR_B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92725" y="3068638"/>
            <a:ext cx="319088"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 Box 5"/>
          <p:cNvSpPr txBox="1">
            <a:spLocks noChangeArrowheads="1"/>
          </p:cNvSpPr>
          <p:nvPr/>
        </p:nvSpPr>
        <p:spPr bwMode="auto">
          <a:xfrm>
            <a:off x="2217738" y="5046663"/>
            <a:ext cx="922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fr-FR" sz="600" b="1">
                <a:solidFill>
                  <a:srgbClr val="FFFFFF"/>
                </a:solidFill>
                <a:latin typeface="Century Gothic" pitchFamily="34" charset="0"/>
              </a:rPr>
              <a:t>VOLUME</a:t>
            </a:r>
          </a:p>
          <a:p>
            <a:pPr algn="ctr"/>
            <a:r>
              <a:rPr lang="fr-FR" sz="600" b="1">
                <a:solidFill>
                  <a:srgbClr val="FFFFFF"/>
                </a:solidFill>
                <a:latin typeface="Century Gothic" pitchFamily="34" charset="0"/>
              </a:rPr>
              <a:t>LENGTHENING</a:t>
            </a:r>
          </a:p>
        </p:txBody>
      </p:sp>
      <p:sp>
        <p:nvSpPr>
          <p:cNvPr id="35" name="Text Box 5"/>
          <p:cNvSpPr txBox="1">
            <a:spLocks noChangeArrowheads="1"/>
          </p:cNvSpPr>
          <p:nvPr/>
        </p:nvSpPr>
        <p:spPr bwMode="auto">
          <a:xfrm>
            <a:off x="5915025" y="5046663"/>
            <a:ext cx="771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fr-FR" sz="600" b="1">
                <a:solidFill>
                  <a:srgbClr val="FFFFFF"/>
                </a:solidFill>
                <a:latin typeface="Century Gothic" pitchFamily="34" charset="0"/>
              </a:rPr>
              <a:t>VOLUME</a:t>
            </a:r>
          </a:p>
          <a:p>
            <a:pPr algn="ctr"/>
            <a:r>
              <a:rPr lang="fr-FR" sz="600" b="1">
                <a:solidFill>
                  <a:srgbClr val="FFFFFF"/>
                </a:solidFill>
                <a:latin typeface="Century Gothic" pitchFamily="34" charset="0"/>
              </a:rPr>
              <a:t>LIFTED LAHES</a:t>
            </a:r>
          </a:p>
          <a:p>
            <a:pPr algn="ctr"/>
            <a:endParaRPr lang="fr-FR" sz="600" b="1">
              <a:solidFill>
                <a:srgbClr val="FFFFFF"/>
              </a:solidFill>
              <a:latin typeface="Century Gothic" pitchFamily="34" charset="0"/>
            </a:endParaRPr>
          </a:p>
        </p:txBody>
      </p:sp>
      <p:sp>
        <p:nvSpPr>
          <p:cNvPr id="36" name="Text Box 5"/>
          <p:cNvSpPr txBox="1">
            <a:spLocks noChangeArrowheads="1"/>
          </p:cNvSpPr>
          <p:nvPr/>
        </p:nvSpPr>
        <p:spPr bwMode="auto">
          <a:xfrm>
            <a:off x="3190875" y="5046663"/>
            <a:ext cx="960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fr-FR" sz="600" b="1">
                <a:solidFill>
                  <a:srgbClr val="FFFFFF"/>
                </a:solidFill>
                <a:latin typeface="Century Gothic" pitchFamily="34" charset="0"/>
              </a:rPr>
              <a:t>INTENSE VOLUME</a:t>
            </a:r>
          </a:p>
          <a:p>
            <a:pPr algn="ctr"/>
            <a:r>
              <a:rPr lang="fr-FR" sz="600" b="1">
                <a:solidFill>
                  <a:srgbClr val="FFFFFF"/>
                </a:solidFill>
                <a:latin typeface="Century Gothic" pitchFamily="34" charset="0"/>
              </a:rPr>
              <a:t>&amp; LENGTHENING</a:t>
            </a:r>
          </a:p>
          <a:p>
            <a:pPr algn="ctr"/>
            <a:endParaRPr lang="fr-FR" sz="600" b="1">
              <a:solidFill>
                <a:srgbClr val="FFFFFF"/>
              </a:solidFill>
              <a:latin typeface="Century Gothic" pitchFamily="34" charset="0"/>
            </a:endParaRPr>
          </a:p>
        </p:txBody>
      </p:sp>
      <p:sp>
        <p:nvSpPr>
          <p:cNvPr id="37" name="Text Box 5"/>
          <p:cNvSpPr txBox="1">
            <a:spLocks noChangeArrowheads="1"/>
          </p:cNvSpPr>
          <p:nvPr/>
        </p:nvSpPr>
        <p:spPr bwMode="auto">
          <a:xfrm>
            <a:off x="4211638" y="5046663"/>
            <a:ext cx="7921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fr-FR" sz="600" b="1">
                <a:solidFill>
                  <a:srgbClr val="FFFFFF"/>
                </a:solidFill>
                <a:latin typeface="Century Gothic" pitchFamily="34" charset="0"/>
              </a:rPr>
              <a:t>LIGHT VOLUME</a:t>
            </a:r>
          </a:p>
          <a:p>
            <a:pPr algn="ctr"/>
            <a:r>
              <a:rPr lang="fr-FR" sz="600" b="1">
                <a:solidFill>
                  <a:srgbClr val="FFFFFF"/>
                </a:solidFill>
                <a:latin typeface="Century Gothic" pitchFamily="34" charset="0"/>
              </a:rPr>
              <a:t>(NO CLUMPS)</a:t>
            </a:r>
          </a:p>
        </p:txBody>
      </p:sp>
      <p:sp>
        <p:nvSpPr>
          <p:cNvPr id="38" name="Text Box 5"/>
          <p:cNvSpPr txBox="1">
            <a:spLocks noChangeArrowheads="1"/>
          </p:cNvSpPr>
          <p:nvPr/>
        </p:nvSpPr>
        <p:spPr bwMode="auto">
          <a:xfrm>
            <a:off x="5062538" y="5046663"/>
            <a:ext cx="806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en-US" sz="600" b="1">
                <a:solidFill>
                  <a:srgbClr val="FFFFFF"/>
                </a:solidFill>
                <a:latin typeface="Century Gothic" pitchFamily="34" charset="0"/>
              </a:rPr>
              <a:t>VOLUME</a:t>
            </a:r>
            <a:br>
              <a:rPr lang="en-US" sz="600" b="1">
                <a:solidFill>
                  <a:srgbClr val="FFFFFF"/>
                </a:solidFill>
                <a:latin typeface="Century Gothic" pitchFamily="34" charset="0"/>
              </a:rPr>
            </a:br>
            <a:r>
              <a:rPr lang="en-US" sz="600" b="1">
                <a:solidFill>
                  <a:srgbClr val="FFFFFF"/>
                </a:solidFill>
                <a:latin typeface="Century Gothic" pitchFamily="34" charset="0"/>
              </a:rPr>
              <a:t>CURVES</a:t>
            </a:r>
          </a:p>
        </p:txBody>
      </p:sp>
      <p:sp>
        <p:nvSpPr>
          <p:cNvPr id="39" name="Rectangle 46"/>
          <p:cNvSpPr>
            <a:spLocks noChangeArrowheads="1"/>
          </p:cNvSpPr>
          <p:nvPr/>
        </p:nvSpPr>
        <p:spPr bwMode="auto">
          <a:xfrm>
            <a:off x="5915025" y="2516188"/>
            <a:ext cx="779463" cy="295910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40" name="Rectangle 13"/>
          <p:cNvSpPr>
            <a:spLocks noChangeArrowheads="1"/>
          </p:cNvSpPr>
          <p:nvPr/>
        </p:nvSpPr>
        <p:spPr bwMode="auto">
          <a:xfrm>
            <a:off x="5868988" y="2500313"/>
            <a:ext cx="876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LASH QUEEN</a:t>
            </a:r>
          </a:p>
          <a:p>
            <a:pPr algn="ctr"/>
            <a:r>
              <a:rPr lang="en-US" sz="800">
                <a:solidFill>
                  <a:srgbClr val="B5A692"/>
                </a:solidFill>
                <a:latin typeface="Century Gothic" pitchFamily="34" charset="0"/>
              </a:rPr>
              <a:t>FATAL BLACKS</a:t>
            </a:r>
          </a:p>
        </p:txBody>
      </p:sp>
      <p:sp>
        <p:nvSpPr>
          <p:cNvPr id="41" name="Rectangle 48"/>
          <p:cNvSpPr>
            <a:spLocks noChangeArrowheads="1"/>
          </p:cNvSpPr>
          <p:nvPr/>
        </p:nvSpPr>
        <p:spPr bwMode="auto">
          <a:xfrm>
            <a:off x="5911850" y="2135188"/>
            <a:ext cx="792163"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EYE-OPENING</a:t>
            </a:r>
            <a:endParaRPr lang="en-US" sz="500">
              <a:solidFill>
                <a:srgbClr val="FFFFFF"/>
              </a:solidFill>
              <a:latin typeface="Century Gothic" pitchFamily="34" charset="0"/>
            </a:endParaRPr>
          </a:p>
        </p:txBody>
      </p:sp>
      <p:pic>
        <p:nvPicPr>
          <p:cNvPr id="42" name="Picture 49" descr="mascara-Ferme"/>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975350" y="3141663"/>
            <a:ext cx="655638"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47" descr="LASH QUEEN_FE¦üLINE EXTRAGANZA_ferme¦ü"/>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424238" y="3008313"/>
            <a:ext cx="881062"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11"/>
          <p:cNvSpPr>
            <a:spLocks noChangeArrowheads="1"/>
          </p:cNvSpPr>
          <p:nvPr/>
        </p:nvSpPr>
        <p:spPr bwMode="auto">
          <a:xfrm>
            <a:off x="3132138" y="2500313"/>
            <a:ext cx="11207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LASH QUEEN</a:t>
            </a:r>
          </a:p>
          <a:p>
            <a:pPr algn="ctr"/>
            <a:r>
              <a:rPr lang="en-US" sz="800">
                <a:solidFill>
                  <a:srgbClr val="B5A692"/>
                </a:solidFill>
                <a:latin typeface="Century Gothic" pitchFamily="34" charset="0"/>
              </a:rPr>
              <a:t>FELINE BLACKS</a:t>
            </a:r>
          </a:p>
          <a:p>
            <a:pPr algn="ctr"/>
            <a:r>
              <a:rPr lang="en-US" sz="800">
                <a:solidFill>
                  <a:srgbClr val="B5A692"/>
                </a:solidFill>
                <a:latin typeface="Century Gothic" pitchFamily="34" charset="0"/>
              </a:rPr>
              <a:t>&amp; EXTRAVAGANZA </a:t>
            </a:r>
          </a:p>
        </p:txBody>
      </p:sp>
      <p:sp>
        <p:nvSpPr>
          <p:cNvPr id="45" name="Rectangle 46"/>
          <p:cNvSpPr>
            <a:spLocks noChangeArrowheads="1"/>
          </p:cNvSpPr>
          <p:nvPr/>
        </p:nvSpPr>
        <p:spPr bwMode="auto">
          <a:xfrm>
            <a:off x="5062538" y="2516188"/>
            <a:ext cx="792162" cy="295910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46" name="Rectangle 46"/>
          <p:cNvSpPr>
            <a:spLocks noChangeArrowheads="1"/>
          </p:cNvSpPr>
          <p:nvPr/>
        </p:nvSpPr>
        <p:spPr bwMode="auto">
          <a:xfrm>
            <a:off x="4211638" y="2516188"/>
            <a:ext cx="792162" cy="295910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47" name="Rectangle 6"/>
          <p:cNvSpPr>
            <a:spLocks noChangeArrowheads="1"/>
          </p:cNvSpPr>
          <p:nvPr/>
        </p:nvSpPr>
        <p:spPr bwMode="auto">
          <a:xfrm>
            <a:off x="6756400" y="2135188"/>
            <a:ext cx="876300"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BUILDABLE</a:t>
            </a:r>
          </a:p>
        </p:txBody>
      </p:sp>
      <p:sp>
        <p:nvSpPr>
          <p:cNvPr id="48" name="Rectangle 8"/>
          <p:cNvSpPr>
            <a:spLocks noChangeArrowheads="1"/>
          </p:cNvSpPr>
          <p:nvPr/>
        </p:nvSpPr>
        <p:spPr bwMode="auto">
          <a:xfrm>
            <a:off x="6786563" y="2500313"/>
            <a:ext cx="846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60" tIns="45680" rIns="91360" bIns="45680">
            <a:spAutoFit/>
          </a:bodyPr>
          <a:lstStyle/>
          <a:p>
            <a:pPr algn="ctr"/>
            <a:r>
              <a:rPr lang="en-US" sz="800">
                <a:solidFill>
                  <a:srgbClr val="B5A692"/>
                </a:solidFill>
                <a:latin typeface="Century Gothic" pitchFamily="34" charset="0"/>
              </a:rPr>
              <a:t>LASH QUEEN</a:t>
            </a:r>
          </a:p>
          <a:p>
            <a:pPr algn="ctr"/>
            <a:r>
              <a:rPr lang="en-US" sz="800">
                <a:solidFill>
                  <a:srgbClr val="B5A692"/>
                </a:solidFill>
                <a:latin typeface="Century Gothic" pitchFamily="34" charset="0"/>
              </a:rPr>
              <a:t>CELEBRATION</a:t>
            </a:r>
          </a:p>
        </p:txBody>
      </p:sp>
      <p:sp>
        <p:nvSpPr>
          <p:cNvPr id="49" name="Rectangle 5"/>
          <p:cNvSpPr>
            <a:spLocks noChangeArrowheads="1"/>
          </p:cNvSpPr>
          <p:nvPr/>
        </p:nvSpPr>
        <p:spPr bwMode="auto">
          <a:xfrm>
            <a:off x="6756400" y="2516188"/>
            <a:ext cx="876300" cy="2959100"/>
          </a:xfrm>
          <a:prstGeom prst="rect">
            <a:avLst/>
          </a:prstGeom>
          <a:noFill/>
          <a:ln w="3175">
            <a:solidFill>
              <a:srgbClr val="B5A69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solidFill>
                <a:srgbClr val="000000"/>
              </a:solidFill>
            </a:endParaRPr>
          </a:p>
        </p:txBody>
      </p:sp>
      <p:sp>
        <p:nvSpPr>
          <p:cNvPr id="50" name="Rectangle 6"/>
          <p:cNvSpPr>
            <a:spLocks noChangeArrowheads="1"/>
          </p:cNvSpPr>
          <p:nvPr/>
        </p:nvSpPr>
        <p:spPr bwMode="auto">
          <a:xfrm>
            <a:off x="539750" y="2135188"/>
            <a:ext cx="679450"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NATURAL</a:t>
            </a:r>
          </a:p>
        </p:txBody>
      </p:sp>
      <p:sp>
        <p:nvSpPr>
          <p:cNvPr id="51" name="Rectangle 6"/>
          <p:cNvSpPr>
            <a:spLocks noChangeArrowheads="1"/>
          </p:cNvSpPr>
          <p:nvPr/>
        </p:nvSpPr>
        <p:spPr bwMode="auto">
          <a:xfrm>
            <a:off x="1331913" y="2135188"/>
            <a:ext cx="814387"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a:solidFill>
                  <a:srgbClr val="FFFFFF"/>
                </a:solidFill>
                <a:latin typeface="Century Gothic" pitchFamily="34" charset="0"/>
              </a:rPr>
              <a:t> DEFINITION</a:t>
            </a:r>
          </a:p>
        </p:txBody>
      </p:sp>
      <p:sp>
        <p:nvSpPr>
          <p:cNvPr id="52" name="Rectangle 6"/>
          <p:cNvSpPr>
            <a:spLocks noChangeArrowheads="1"/>
          </p:cNvSpPr>
          <p:nvPr/>
        </p:nvSpPr>
        <p:spPr bwMode="auto">
          <a:xfrm>
            <a:off x="7700963" y="2135188"/>
            <a:ext cx="996950" cy="311150"/>
          </a:xfrm>
          <a:prstGeom prst="rect">
            <a:avLst/>
          </a:prstGeom>
          <a:solidFill>
            <a:srgbClr val="8A7E70">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369" tIns="45685" rIns="91369" bIns="45685" anchor="ctr"/>
          <a:lstStyle/>
          <a:p>
            <a:pPr algn="ctr"/>
            <a:r>
              <a:rPr lang="en-US" sz="800" dirty="0">
                <a:solidFill>
                  <a:srgbClr val="FFFFFF"/>
                </a:solidFill>
                <a:latin typeface="Century Gothic" pitchFamily="34" charset="0"/>
              </a:rPr>
              <a:t>VOLUME, LENGTH </a:t>
            </a:r>
          </a:p>
          <a:p>
            <a:pPr algn="ctr"/>
            <a:r>
              <a:rPr lang="en-US" sz="800" dirty="0">
                <a:solidFill>
                  <a:srgbClr val="FFFFFF"/>
                </a:solidFill>
                <a:latin typeface="Century Gothic" pitchFamily="34" charset="0"/>
              </a:rPr>
              <a:t>&amp; </a:t>
            </a:r>
            <a:r>
              <a:rPr lang="en-US" sz="800" dirty="0" smtClean="0">
                <a:solidFill>
                  <a:srgbClr val="FFFFFF"/>
                </a:solidFill>
                <a:latin typeface="Century Gothic" pitchFamily="34" charset="0"/>
              </a:rPr>
              <a:t>CURVE</a:t>
            </a:r>
            <a:endParaRPr lang="en-US" sz="800" dirty="0">
              <a:solidFill>
                <a:srgbClr val="FFFFFF"/>
              </a:solidFill>
              <a:latin typeface="Century Gothic" pitchFamily="34" charset="0"/>
            </a:endParaRPr>
          </a:p>
        </p:txBody>
      </p:sp>
      <p:pic>
        <p:nvPicPr>
          <p:cNvPr id="53" name="Picture 2" descr="C:\Documents and Settings\Faustine.LEGRAND\Bureau\PACK SEUL LASHQUEEN CELEBRATION.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08775" y="3100388"/>
            <a:ext cx="684213" cy="182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56" descr="C:\Documents and Settings\lea.oppermann\Bureau\SURREALIST FERM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988300" y="3130550"/>
            <a:ext cx="382588"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 Box 5"/>
          <p:cNvSpPr txBox="1">
            <a:spLocks noChangeArrowheads="1"/>
          </p:cNvSpPr>
          <p:nvPr/>
        </p:nvSpPr>
        <p:spPr bwMode="auto">
          <a:xfrm>
            <a:off x="6599238" y="5033963"/>
            <a:ext cx="1193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0" tIns="45680" rIns="91360" bIns="45680">
            <a:spAutoFit/>
          </a:bodyPr>
          <a:lstStyle>
            <a:lvl1pPr eaLnBrk="0" hangingPunct="0">
              <a:defRPr>
                <a:solidFill>
                  <a:schemeClr val="tx1"/>
                </a:solidFill>
                <a:latin typeface="Arial" charset="0"/>
                <a:ea typeface="ＭＳ Ｐゴシック" pitchFamily="50" charset="-128"/>
              </a:defRPr>
            </a:lvl1pPr>
            <a:lvl2pPr marL="742950" indent="-285750" eaLnBrk="0" hangingPunct="0">
              <a:defRPr>
                <a:solidFill>
                  <a:schemeClr val="tx1"/>
                </a:solidFill>
                <a:latin typeface="Arial" charset="0"/>
                <a:ea typeface="ＭＳ Ｐゴシック" pitchFamily="50" charset="-128"/>
              </a:defRPr>
            </a:lvl2pPr>
            <a:lvl3pPr marL="1143000" indent="-228600" eaLnBrk="0" hangingPunct="0">
              <a:defRPr>
                <a:solidFill>
                  <a:schemeClr val="tx1"/>
                </a:solidFill>
                <a:latin typeface="Arial" charset="0"/>
                <a:ea typeface="ＭＳ Ｐゴシック" pitchFamily="50" charset="-128"/>
              </a:defRPr>
            </a:lvl3pPr>
            <a:lvl4pPr marL="1600200" indent="-228600" eaLnBrk="0" hangingPunct="0">
              <a:defRPr>
                <a:solidFill>
                  <a:schemeClr val="tx1"/>
                </a:solidFill>
                <a:latin typeface="Arial" charset="0"/>
                <a:ea typeface="ＭＳ Ｐゴシック" pitchFamily="50" charset="-128"/>
              </a:defRPr>
            </a:lvl4pPr>
            <a:lvl5pPr marL="2057400" indent="-228600" eaLnBrk="0" hangingPunct="0">
              <a:defRPr>
                <a:solidFill>
                  <a:schemeClr val="tx1"/>
                </a:solidFill>
                <a:latin typeface="Arial" charset="0"/>
                <a:ea typeface="ＭＳ Ｐゴシック" pitchFamily="50"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50"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50"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50"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50" charset="-128"/>
              </a:defRPr>
            </a:lvl9pPr>
          </a:lstStyle>
          <a:p>
            <a:pPr algn="ctr"/>
            <a:r>
              <a:rPr lang="fr-FR" sz="600" b="1">
                <a:solidFill>
                  <a:srgbClr val="FFFFFF"/>
                </a:solidFill>
                <a:latin typeface="Century Gothic" pitchFamily="34" charset="0"/>
              </a:rPr>
              <a:t>TAILOR-MADE </a:t>
            </a:r>
          </a:p>
          <a:p>
            <a:pPr algn="ctr"/>
            <a:r>
              <a:rPr lang="fr-FR" sz="600" b="1">
                <a:solidFill>
                  <a:srgbClr val="FFFFFF"/>
                </a:solidFill>
                <a:latin typeface="Century Gothic" pitchFamily="34" charset="0"/>
              </a:rPr>
              <a:t>VOLUME</a:t>
            </a:r>
          </a:p>
          <a:p>
            <a:pPr algn="ctr"/>
            <a:r>
              <a:rPr lang="fr-FR" sz="600" b="1">
                <a:solidFill>
                  <a:srgbClr val="FFFFFF"/>
                </a:solidFill>
                <a:latin typeface="Century Gothic" pitchFamily="34" charset="0"/>
              </a:rPr>
              <a:t>EXTREME DEFINITION</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129208" y="2369344"/>
            <a:ext cx="914400" cy="1106424"/>
          </a:xfrm>
          <a:prstGeom prst="ellipse">
            <a:avLst/>
          </a:prstGeom>
          <a:solidFill>
            <a:schemeClr val="bg1"/>
          </a:solidFill>
          <a:ln>
            <a:solidFill>
              <a:schemeClr val="bg1"/>
            </a:solid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Text Box 16"/>
          <p:cNvSpPr txBox="1">
            <a:spLocks noChangeArrowheads="1"/>
          </p:cNvSpPr>
          <p:nvPr/>
        </p:nvSpPr>
        <p:spPr bwMode="auto">
          <a:xfrm>
            <a:off x="1619672" y="4713288"/>
            <a:ext cx="17795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dirty="0" smtClean="0">
                <a:ln>
                  <a:solidFill>
                    <a:schemeClr val="bg1"/>
                  </a:solidFill>
                </a:ln>
                <a:solidFill>
                  <a:srgbClr val="FF0000"/>
                </a:solidFill>
                <a:latin typeface="Century Gothic" pitchFamily="34" charset="0"/>
              </a:rPr>
              <a:t>THE  SURREALIST       :</a:t>
            </a:r>
          </a:p>
        </p:txBody>
      </p:sp>
      <p:sp>
        <p:nvSpPr>
          <p:cNvPr id="31746"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31747" name="Rectangle 117"/>
          <p:cNvSpPr>
            <a:spLocks noChangeArrowheads="1"/>
          </p:cNvSpPr>
          <p:nvPr/>
        </p:nvSpPr>
        <p:spPr bwMode="auto">
          <a:xfrm>
            <a:off x="3348038" y="363538"/>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31748" name="Rectangle 10"/>
          <p:cNvSpPr>
            <a:spLocks/>
          </p:cNvSpPr>
          <p:nvPr/>
        </p:nvSpPr>
        <p:spPr bwMode="auto">
          <a:xfrm>
            <a:off x="3554413" y="269875"/>
            <a:ext cx="55800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9" tIns="45685" rIns="91369" bIns="45685" anchor="ctr"/>
          <a:lstStyle/>
          <a:p>
            <a:pPr algn="r" defTabSz="1189038"/>
            <a:r>
              <a:rPr lang="fr-FR" sz="1400">
                <a:solidFill>
                  <a:schemeClr val="bg1"/>
                </a:solidFill>
              </a:rPr>
              <a:t>SURREALIST vs COMPETITORS</a:t>
            </a:r>
          </a:p>
        </p:txBody>
      </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3942" y="2711987"/>
            <a:ext cx="774602" cy="20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0666" y="2720030"/>
            <a:ext cx="774602" cy="203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C:\Documents and Settings\stephanie.peirelloh\Bureau\SURREALIST POUR VALIDATION MARKET EN COURS JUILLET 12\Packshot concu détourés\Diorshow\DIORSHOW 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14593" y="2572408"/>
            <a:ext cx="1440558" cy="216477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Documents and Settings\stephanie.peirelloh\Bureau\SURREALIST POUR VALIDATION MARKET EN COURS JUILLET 12\Packshot concu détourés\Diorshow\Diorshow 2.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32528"/>
          <a:stretch/>
        </p:blipFill>
        <p:spPr bwMode="auto">
          <a:xfrm>
            <a:off x="7519081" y="2549777"/>
            <a:ext cx="971970" cy="216477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Documents and Settings\stephanie.peirelloh\Bureau\SURREALIST POUR VALIDATION MARKET EN COURS JUILLET 12\Packshot concu détourés\CHANEL\CHANEL 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3758" r="30645"/>
          <a:stretch/>
        </p:blipFill>
        <p:spPr bwMode="auto">
          <a:xfrm>
            <a:off x="6833121" y="2246999"/>
            <a:ext cx="993700" cy="2546033"/>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C:\Documents and Settings\stephanie.peirelloh\Bureau\SURREALIST POUR VALIDATION MARKET EN COURS JUILLET 12\Packshot concu détourés\YSL\YSL bros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89560" y="2393348"/>
            <a:ext cx="1857053" cy="2311476"/>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12"/>
          <p:cNvSpPr txBox="1">
            <a:spLocks noChangeArrowheads="1"/>
          </p:cNvSpPr>
          <p:nvPr/>
        </p:nvSpPr>
        <p:spPr bwMode="auto">
          <a:xfrm>
            <a:off x="-252536" y="1196752"/>
            <a:ext cx="208823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HR</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SURREALIST EVERFRESH</a:t>
            </a:r>
          </a:p>
        </p:txBody>
      </p:sp>
      <p:sp>
        <p:nvSpPr>
          <p:cNvPr id="27" name="Line 28"/>
          <p:cNvSpPr>
            <a:spLocks noChangeShapeType="1"/>
          </p:cNvSpPr>
          <p:nvPr/>
        </p:nvSpPr>
        <p:spPr bwMode="auto">
          <a:xfrm>
            <a:off x="3132138" y="1712913"/>
            <a:ext cx="0" cy="3214687"/>
          </a:xfrm>
          <a:prstGeom prst="line">
            <a:avLst/>
          </a:prstGeom>
          <a:noFill/>
          <a:ln w="3175">
            <a:solidFill>
              <a:srgbClr val="DFC195">
                <a:alpha val="64706"/>
              </a:srgbClr>
            </a:solidFill>
            <a:round/>
            <a:headEnd/>
            <a:tailEnd/>
          </a:ln>
        </p:spPr>
        <p:txBody>
          <a:bodyPr/>
          <a:lstStyle/>
          <a:p>
            <a:pPr fontAlgn="auto">
              <a:spcBef>
                <a:spcPts val="0"/>
              </a:spcBef>
              <a:spcAft>
                <a:spcPts val="0"/>
              </a:spcAft>
              <a:defRPr/>
            </a:pPr>
            <a:endParaRPr lang="fr-FR">
              <a:ln>
                <a:solidFill>
                  <a:schemeClr val="bg1"/>
                </a:solidFill>
              </a:ln>
              <a:latin typeface="+mn-lt"/>
            </a:endParaRPr>
          </a:p>
        </p:txBody>
      </p:sp>
      <p:sp>
        <p:nvSpPr>
          <p:cNvPr id="28" name="Text Box 16"/>
          <p:cNvSpPr txBox="1">
            <a:spLocks noChangeArrowheads="1"/>
          </p:cNvSpPr>
          <p:nvPr/>
        </p:nvSpPr>
        <p:spPr bwMode="auto">
          <a:xfrm>
            <a:off x="179388" y="4713288"/>
            <a:ext cx="95646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smtClean="0">
                <a:ln>
                  <a:solidFill>
                    <a:schemeClr val="bg1"/>
                  </a:solidFill>
                </a:ln>
                <a:solidFill>
                  <a:srgbClr val="FFFFFF"/>
                </a:solidFill>
                <a:latin typeface="Century Gothic" pitchFamily="34" charset="0"/>
              </a:rPr>
              <a:t>THE  HR</a:t>
            </a:r>
          </a:p>
        </p:txBody>
      </p:sp>
      <p:sp>
        <p:nvSpPr>
          <p:cNvPr id="29" name="Rectangle 16"/>
          <p:cNvSpPr>
            <a:spLocks noChangeArrowheads="1"/>
          </p:cNvSpPr>
          <p:nvPr/>
        </p:nvSpPr>
        <p:spPr bwMode="auto">
          <a:xfrm>
            <a:off x="816149" y="4646613"/>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smtClean="0">
                <a:ln>
                  <a:solidFill>
                    <a:schemeClr val="bg1"/>
                  </a:solidFill>
                </a:ln>
                <a:solidFill>
                  <a:srgbClr val="FFFFFF"/>
                </a:solidFill>
                <a:latin typeface="Century Gothic" pitchFamily="34" charset="0"/>
              </a:rPr>
              <a:t>+</a:t>
            </a:r>
            <a:endParaRPr lang="en-US" sz="1600">
              <a:ln>
                <a:solidFill>
                  <a:schemeClr val="bg1"/>
                </a:solidFill>
              </a:ln>
              <a:solidFill>
                <a:srgbClr val="000000"/>
              </a:solidFill>
              <a:latin typeface="Arial" charset="0"/>
            </a:endParaRPr>
          </a:p>
        </p:txBody>
      </p:sp>
      <p:sp>
        <p:nvSpPr>
          <p:cNvPr id="30" name="Rectangle 16"/>
          <p:cNvSpPr>
            <a:spLocks noChangeArrowheads="1"/>
          </p:cNvSpPr>
          <p:nvPr/>
        </p:nvSpPr>
        <p:spPr bwMode="auto">
          <a:xfrm>
            <a:off x="2699792" y="4662002"/>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dirty="0" smtClean="0">
                <a:ln>
                  <a:solidFill>
                    <a:schemeClr val="bg1"/>
                  </a:solidFill>
                </a:ln>
                <a:solidFill>
                  <a:srgbClr val="FFFFFF"/>
                </a:solidFill>
                <a:latin typeface="Century Gothic" pitchFamily="34" charset="0"/>
              </a:rPr>
              <a:t>+</a:t>
            </a:r>
            <a:endParaRPr lang="en-US" sz="1600" dirty="0">
              <a:ln>
                <a:solidFill>
                  <a:schemeClr val="bg1"/>
                </a:solidFill>
              </a:ln>
              <a:solidFill>
                <a:srgbClr val="000000"/>
              </a:solidFill>
              <a:latin typeface="Arial" charset="0"/>
            </a:endParaRPr>
          </a:p>
        </p:txBody>
      </p:sp>
      <p:sp>
        <p:nvSpPr>
          <p:cNvPr id="31" name="Rectangle 30"/>
          <p:cNvSpPr/>
          <p:nvPr/>
        </p:nvSpPr>
        <p:spPr>
          <a:xfrm>
            <a:off x="155575" y="5035550"/>
            <a:ext cx="1392238" cy="8477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32" name="Rectangle 31"/>
          <p:cNvSpPr/>
          <p:nvPr/>
        </p:nvSpPr>
        <p:spPr>
          <a:xfrm>
            <a:off x="3165475" y="5035550"/>
            <a:ext cx="1476375" cy="8477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33" name="Rectangle 32"/>
          <p:cNvSpPr/>
          <p:nvPr/>
        </p:nvSpPr>
        <p:spPr>
          <a:xfrm>
            <a:off x="1611313" y="5035550"/>
            <a:ext cx="1490662" cy="8477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34" name="Rectangle 33"/>
          <p:cNvSpPr/>
          <p:nvPr/>
        </p:nvSpPr>
        <p:spPr>
          <a:xfrm>
            <a:off x="4735513" y="5035550"/>
            <a:ext cx="1379537" cy="8477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35" name="Rectangle 34"/>
          <p:cNvSpPr/>
          <p:nvPr/>
        </p:nvSpPr>
        <p:spPr>
          <a:xfrm>
            <a:off x="6176963" y="5035550"/>
            <a:ext cx="1458912" cy="8477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36" name="Line 28"/>
          <p:cNvSpPr>
            <a:spLocks noChangeShapeType="1"/>
          </p:cNvSpPr>
          <p:nvPr/>
        </p:nvSpPr>
        <p:spPr bwMode="auto">
          <a:xfrm>
            <a:off x="6156325" y="1712913"/>
            <a:ext cx="0" cy="3214687"/>
          </a:xfrm>
          <a:prstGeom prst="line">
            <a:avLst/>
          </a:prstGeom>
          <a:noFill/>
          <a:ln w="3175">
            <a:solidFill>
              <a:srgbClr val="DFC195">
                <a:alpha val="64706"/>
              </a:srgbClr>
            </a:solidFill>
            <a:round/>
            <a:headEnd/>
            <a:tailEnd/>
          </a:ln>
        </p:spPr>
        <p:txBody>
          <a:bodyPr/>
          <a:lstStyle/>
          <a:p>
            <a:pPr fontAlgn="auto">
              <a:spcBef>
                <a:spcPts val="0"/>
              </a:spcBef>
              <a:spcAft>
                <a:spcPts val="0"/>
              </a:spcAft>
              <a:defRPr/>
            </a:pPr>
            <a:endParaRPr lang="fr-FR">
              <a:ln>
                <a:solidFill>
                  <a:schemeClr val="bg1"/>
                </a:solidFill>
              </a:ln>
              <a:latin typeface="+mn-lt"/>
            </a:endParaRPr>
          </a:p>
        </p:txBody>
      </p:sp>
      <p:sp>
        <p:nvSpPr>
          <p:cNvPr id="37" name="Line 28"/>
          <p:cNvSpPr>
            <a:spLocks noChangeShapeType="1"/>
          </p:cNvSpPr>
          <p:nvPr/>
        </p:nvSpPr>
        <p:spPr bwMode="auto">
          <a:xfrm>
            <a:off x="1619250" y="1712913"/>
            <a:ext cx="0" cy="3214687"/>
          </a:xfrm>
          <a:prstGeom prst="line">
            <a:avLst/>
          </a:prstGeom>
          <a:noFill/>
          <a:ln w="3175">
            <a:solidFill>
              <a:srgbClr val="DFC195">
                <a:alpha val="64706"/>
              </a:srgbClr>
            </a:solidFill>
            <a:round/>
            <a:headEnd/>
            <a:tailEnd/>
          </a:ln>
        </p:spPr>
        <p:txBody>
          <a:bodyPr/>
          <a:lstStyle/>
          <a:p>
            <a:pPr fontAlgn="auto">
              <a:spcBef>
                <a:spcPts val="0"/>
              </a:spcBef>
              <a:spcAft>
                <a:spcPts val="0"/>
              </a:spcAft>
              <a:defRPr/>
            </a:pPr>
            <a:endParaRPr lang="fr-FR">
              <a:ln>
                <a:solidFill>
                  <a:schemeClr val="bg1"/>
                </a:solidFill>
              </a:ln>
              <a:latin typeface="+mn-lt"/>
            </a:endParaRPr>
          </a:p>
        </p:txBody>
      </p:sp>
      <p:sp>
        <p:nvSpPr>
          <p:cNvPr id="45" name="Line 28"/>
          <p:cNvSpPr>
            <a:spLocks noChangeShapeType="1"/>
          </p:cNvSpPr>
          <p:nvPr/>
        </p:nvSpPr>
        <p:spPr bwMode="auto">
          <a:xfrm>
            <a:off x="7667625" y="1700213"/>
            <a:ext cx="0" cy="3214687"/>
          </a:xfrm>
          <a:prstGeom prst="line">
            <a:avLst/>
          </a:prstGeom>
          <a:noFill/>
          <a:ln w="3175">
            <a:solidFill>
              <a:srgbClr val="DFC195">
                <a:alpha val="64706"/>
              </a:srgbClr>
            </a:solidFill>
            <a:round/>
            <a:headEnd/>
            <a:tailEnd/>
          </a:ln>
        </p:spPr>
        <p:txBody>
          <a:bodyPr/>
          <a:lstStyle/>
          <a:p>
            <a:pPr fontAlgn="auto">
              <a:spcBef>
                <a:spcPts val="0"/>
              </a:spcBef>
              <a:spcAft>
                <a:spcPts val="0"/>
              </a:spcAft>
              <a:defRPr/>
            </a:pPr>
            <a:endParaRPr lang="fr-FR">
              <a:ln>
                <a:solidFill>
                  <a:schemeClr val="bg1"/>
                </a:solidFill>
              </a:ln>
              <a:latin typeface="+mn-lt"/>
            </a:endParaRPr>
          </a:p>
        </p:txBody>
      </p:sp>
      <p:sp>
        <p:nvSpPr>
          <p:cNvPr id="46" name="Rectangle 45"/>
          <p:cNvSpPr/>
          <p:nvPr/>
        </p:nvSpPr>
        <p:spPr>
          <a:xfrm>
            <a:off x="7688263" y="5022850"/>
            <a:ext cx="1347787" cy="860425"/>
          </a:xfrm>
          <a:prstGeom prst="rect">
            <a:avLst/>
          </a:prstGeom>
          <a:noFill/>
          <a:ln w="9525" cap="flat" cmpd="sng" algn="ctr">
            <a:solidFill>
              <a:srgbClr val="DFC195">
                <a:alpha val="64706"/>
              </a:srgbClr>
            </a:solidFill>
            <a:prstDash val="solid"/>
          </a:ln>
          <a:effectLst/>
        </p:spPr>
        <p:txBody>
          <a:bodyPr anchor="ctr"/>
          <a:lstStyle/>
          <a:p>
            <a:pPr algn="ctr" fontAlgn="auto">
              <a:spcBef>
                <a:spcPts val="0"/>
              </a:spcBef>
              <a:spcAft>
                <a:spcPts val="0"/>
              </a:spcAft>
              <a:defRPr/>
            </a:pPr>
            <a:endParaRPr lang="en-US" sz="1200" kern="0">
              <a:ln>
                <a:solidFill>
                  <a:schemeClr val="bg1"/>
                </a:solidFill>
              </a:ln>
              <a:solidFill>
                <a:sysClr val="window" lastClr="FFFFFF"/>
              </a:solidFill>
              <a:latin typeface="Calibri"/>
            </a:endParaRPr>
          </a:p>
        </p:txBody>
      </p:sp>
      <p:sp>
        <p:nvSpPr>
          <p:cNvPr id="49" name="Line 28"/>
          <p:cNvSpPr>
            <a:spLocks noChangeShapeType="1"/>
          </p:cNvSpPr>
          <p:nvPr/>
        </p:nvSpPr>
        <p:spPr bwMode="auto">
          <a:xfrm>
            <a:off x="4716463" y="1712913"/>
            <a:ext cx="0" cy="3214687"/>
          </a:xfrm>
          <a:prstGeom prst="line">
            <a:avLst/>
          </a:prstGeom>
          <a:noFill/>
          <a:ln w="3175">
            <a:solidFill>
              <a:srgbClr val="DFC195">
                <a:alpha val="64706"/>
              </a:srgbClr>
            </a:solidFill>
            <a:round/>
            <a:headEnd/>
            <a:tailEnd/>
          </a:ln>
        </p:spPr>
        <p:txBody>
          <a:bodyPr/>
          <a:lstStyle/>
          <a:p>
            <a:pPr fontAlgn="auto">
              <a:spcBef>
                <a:spcPts val="0"/>
              </a:spcBef>
              <a:spcAft>
                <a:spcPts val="0"/>
              </a:spcAft>
              <a:defRPr/>
            </a:pPr>
            <a:endParaRPr lang="fr-FR">
              <a:ln>
                <a:solidFill>
                  <a:schemeClr val="bg1"/>
                </a:solidFill>
              </a:ln>
              <a:latin typeface="+mn-lt"/>
            </a:endParaRPr>
          </a:p>
        </p:txBody>
      </p:sp>
      <p:sp>
        <p:nvSpPr>
          <p:cNvPr id="2" name="ZoneTexte 1"/>
          <p:cNvSpPr txBox="1"/>
          <p:nvPr/>
        </p:nvSpPr>
        <p:spPr>
          <a:xfrm>
            <a:off x="1619672" y="5085184"/>
            <a:ext cx="1726827" cy="553998"/>
          </a:xfrm>
          <a:prstGeom prst="rect">
            <a:avLst/>
          </a:prstGeom>
          <a:noFill/>
        </p:spPr>
        <p:txBody>
          <a:bodyPr wrap="square" rtlCol="0">
            <a:spAutoFit/>
          </a:bodyPr>
          <a:lstStyle/>
          <a:p>
            <a:r>
              <a:rPr lang="en-US" sz="1000" smtClean="0">
                <a:solidFill>
                  <a:schemeClr val="bg1"/>
                </a:solidFill>
                <a:latin typeface="Century Gothic" pitchFamily="34" charset="0"/>
              </a:rPr>
              <a:t>- Instant volume  +++</a:t>
            </a:r>
          </a:p>
          <a:p>
            <a:r>
              <a:rPr lang="en-US" sz="1000" smtClean="0">
                <a:solidFill>
                  <a:schemeClr val="bg1"/>
                </a:solidFill>
                <a:latin typeface="Century Gothic" pitchFamily="34" charset="0"/>
              </a:rPr>
              <a:t>- Curve +++</a:t>
            </a:r>
          </a:p>
          <a:p>
            <a:r>
              <a:rPr lang="en-US" sz="1000" smtClean="0">
                <a:solidFill>
                  <a:schemeClr val="bg1"/>
                </a:solidFill>
                <a:latin typeface="Century Gothic" pitchFamily="34" charset="0"/>
              </a:rPr>
              <a:t>- Graphic length ++</a:t>
            </a:r>
            <a:endParaRPr lang="en-US" sz="1000">
              <a:solidFill>
                <a:schemeClr val="bg1"/>
              </a:solidFill>
              <a:latin typeface="Century Gothic" pitchFamily="34" charset="0"/>
            </a:endParaRPr>
          </a:p>
        </p:txBody>
      </p:sp>
      <p:sp>
        <p:nvSpPr>
          <p:cNvPr id="51" name="ZoneTexte 50"/>
          <p:cNvSpPr txBox="1"/>
          <p:nvPr/>
        </p:nvSpPr>
        <p:spPr>
          <a:xfrm>
            <a:off x="3133205" y="5079550"/>
            <a:ext cx="1726827" cy="553998"/>
          </a:xfrm>
          <a:prstGeom prst="rect">
            <a:avLst/>
          </a:prstGeom>
          <a:noFill/>
        </p:spPr>
        <p:txBody>
          <a:bodyPr wrap="square" rtlCol="0">
            <a:spAutoFit/>
          </a:bodyPr>
          <a:lstStyle/>
          <a:p>
            <a:r>
              <a:rPr lang="en-US" sz="1000" smtClean="0">
                <a:solidFill>
                  <a:schemeClr val="bg1"/>
                </a:solidFill>
                <a:latin typeface="Century Gothic" pitchFamily="34" charset="0"/>
              </a:rPr>
              <a:t>- Instant volume  +++</a:t>
            </a:r>
          </a:p>
          <a:p>
            <a:r>
              <a:rPr lang="en-US" sz="1000" smtClean="0">
                <a:solidFill>
                  <a:schemeClr val="bg1"/>
                </a:solidFill>
                <a:latin typeface="Century Gothic" pitchFamily="34" charset="0"/>
              </a:rPr>
              <a:t>- Graphic length +++</a:t>
            </a:r>
          </a:p>
          <a:p>
            <a:r>
              <a:rPr lang="en-US" sz="1000" smtClean="0">
                <a:solidFill>
                  <a:schemeClr val="bg1"/>
                </a:solidFill>
                <a:latin typeface="Century Gothic" pitchFamily="34" charset="0"/>
              </a:rPr>
              <a:t>- Sophisticated ++</a:t>
            </a:r>
            <a:endParaRPr lang="en-US" sz="1000">
              <a:solidFill>
                <a:schemeClr val="bg1"/>
              </a:solidFill>
              <a:latin typeface="Century Gothic" pitchFamily="34" charset="0"/>
            </a:endParaRPr>
          </a:p>
        </p:txBody>
      </p:sp>
      <p:sp>
        <p:nvSpPr>
          <p:cNvPr id="52" name="ZoneTexte 51"/>
          <p:cNvSpPr txBox="1"/>
          <p:nvPr/>
        </p:nvSpPr>
        <p:spPr>
          <a:xfrm>
            <a:off x="4717381" y="5079550"/>
            <a:ext cx="1726827" cy="553998"/>
          </a:xfrm>
          <a:prstGeom prst="rect">
            <a:avLst/>
          </a:prstGeom>
          <a:noFill/>
        </p:spPr>
        <p:txBody>
          <a:bodyPr wrap="square" rtlCol="0">
            <a:spAutoFit/>
          </a:bodyPr>
          <a:lstStyle/>
          <a:p>
            <a:r>
              <a:rPr lang="en-US" sz="1000" smtClean="0">
                <a:solidFill>
                  <a:schemeClr val="bg1"/>
                </a:solidFill>
                <a:latin typeface="Century Gothic" pitchFamily="34" charset="0"/>
              </a:rPr>
              <a:t>- Instant volume  +++</a:t>
            </a:r>
          </a:p>
          <a:p>
            <a:r>
              <a:rPr lang="en-US" sz="1000" smtClean="0">
                <a:solidFill>
                  <a:schemeClr val="bg1"/>
                </a:solidFill>
                <a:latin typeface="Century Gothic" pitchFamily="34" charset="0"/>
              </a:rPr>
              <a:t>- Graphic length +++</a:t>
            </a:r>
          </a:p>
          <a:p>
            <a:r>
              <a:rPr lang="en-US" sz="1000" smtClean="0">
                <a:solidFill>
                  <a:schemeClr val="bg1"/>
                </a:solidFill>
                <a:latin typeface="Century Gothic" pitchFamily="34" charset="0"/>
              </a:rPr>
              <a:t>- Curve +</a:t>
            </a:r>
            <a:endParaRPr lang="en-US" sz="1000">
              <a:solidFill>
                <a:schemeClr val="bg1"/>
              </a:solidFill>
              <a:latin typeface="Century Gothic" pitchFamily="34" charset="0"/>
            </a:endParaRPr>
          </a:p>
        </p:txBody>
      </p:sp>
      <p:sp>
        <p:nvSpPr>
          <p:cNvPr id="53" name="ZoneTexte 52"/>
          <p:cNvSpPr txBox="1"/>
          <p:nvPr/>
        </p:nvSpPr>
        <p:spPr>
          <a:xfrm>
            <a:off x="6157541" y="5075267"/>
            <a:ext cx="1726827" cy="707886"/>
          </a:xfrm>
          <a:prstGeom prst="rect">
            <a:avLst/>
          </a:prstGeom>
          <a:noFill/>
        </p:spPr>
        <p:txBody>
          <a:bodyPr wrap="square" rtlCol="0">
            <a:spAutoFit/>
          </a:bodyPr>
          <a:lstStyle/>
          <a:p>
            <a:r>
              <a:rPr lang="en-US" sz="1000" smtClean="0">
                <a:solidFill>
                  <a:schemeClr val="bg1"/>
                </a:solidFill>
                <a:latin typeface="Century Gothic" pitchFamily="34" charset="0"/>
              </a:rPr>
              <a:t>- Instant volume  +++</a:t>
            </a:r>
          </a:p>
          <a:p>
            <a:r>
              <a:rPr lang="en-US" sz="1000" smtClean="0">
                <a:solidFill>
                  <a:schemeClr val="bg1"/>
                </a:solidFill>
                <a:latin typeface="Century Gothic" pitchFamily="34" charset="0"/>
              </a:rPr>
              <a:t>- Graphic length +++</a:t>
            </a:r>
          </a:p>
          <a:p>
            <a:r>
              <a:rPr lang="en-US" sz="1000" smtClean="0">
                <a:solidFill>
                  <a:schemeClr val="bg1"/>
                </a:solidFill>
                <a:latin typeface="Century Gothic" pitchFamily="34" charset="0"/>
              </a:rPr>
              <a:t>- Sophisticated + </a:t>
            </a:r>
          </a:p>
          <a:p>
            <a:r>
              <a:rPr lang="en-US" sz="1000" smtClean="0">
                <a:solidFill>
                  <a:schemeClr val="bg1"/>
                </a:solidFill>
                <a:latin typeface="Century Gothic" pitchFamily="34" charset="0"/>
              </a:rPr>
              <a:t>- Curve +</a:t>
            </a:r>
            <a:endParaRPr lang="en-US" sz="1000">
              <a:solidFill>
                <a:schemeClr val="bg1"/>
              </a:solidFill>
              <a:latin typeface="Century Gothic" pitchFamily="34" charset="0"/>
            </a:endParaRPr>
          </a:p>
        </p:txBody>
      </p:sp>
      <p:sp>
        <p:nvSpPr>
          <p:cNvPr id="54" name="ZoneTexte 53"/>
          <p:cNvSpPr txBox="1"/>
          <p:nvPr/>
        </p:nvSpPr>
        <p:spPr>
          <a:xfrm>
            <a:off x="7669709" y="5085184"/>
            <a:ext cx="1726827" cy="707886"/>
          </a:xfrm>
          <a:prstGeom prst="rect">
            <a:avLst/>
          </a:prstGeom>
          <a:noFill/>
        </p:spPr>
        <p:txBody>
          <a:bodyPr wrap="square" rtlCol="0">
            <a:spAutoFit/>
          </a:bodyPr>
          <a:lstStyle/>
          <a:p>
            <a:r>
              <a:rPr lang="en-US" sz="1000" smtClean="0">
                <a:solidFill>
                  <a:schemeClr val="bg1"/>
                </a:solidFill>
                <a:latin typeface="Century Gothic" pitchFamily="34" charset="0"/>
              </a:rPr>
              <a:t>- Instant volume  +++</a:t>
            </a:r>
          </a:p>
          <a:p>
            <a:r>
              <a:rPr lang="en-US" sz="1000" smtClean="0">
                <a:solidFill>
                  <a:schemeClr val="bg1"/>
                </a:solidFill>
                <a:latin typeface="Century Gothic" pitchFamily="34" charset="0"/>
              </a:rPr>
              <a:t>- Graphic length ++</a:t>
            </a:r>
          </a:p>
          <a:p>
            <a:r>
              <a:rPr lang="en-US" sz="1000" smtClean="0">
                <a:solidFill>
                  <a:schemeClr val="bg1"/>
                </a:solidFill>
                <a:latin typeface="Century Gothic" pitchFamily="34" charset="0"/>
              </a:rPr>
              <a:t>- Sophisticated + </a:t>
            </a:r>
          </a:p>
          <a:p>
            <a:r>
              <a:rPr lang="en-US" sz="1000" smtClean="0">
                <a:solidFill>
                  <a:schemeClr val="bg1"/>
                </a:solidFill>
                <a:latin typeface="Century Gothic" pitchFamily="34" charset="0"/>
              </a:rPr>
              <a:t>- Curve +</a:t>
            </a:r>
            <a:endParaRPr lang="en-US" sz="1000">
              <a:solidFill>
                <a:schemeClr val="bg1"/>
              </a:solidFill>
              <a:latin typeface="Century Gothic" pitchFamily="34" charset="0"/>
            </a:endParaRPr>
          </a:p>
        </p:txBody>
      </p:sp>
      <p:sp>
        <p:nvSpPr>
          <p:cNvPr id="55" name="ZoneTexte 54"/>
          <p:cNvSpPr txBox="1"/>
          <p:nvPr/>
        </p:nvSpPr>
        <p:spPr>
          <a:xfrm>
            <a:off x="107504" y="5056609"/>
            <a:ext cx="1726827" cy="553998"/>
          </a:xfrm>
          <a:prstGeom prst="rect">
            <a:avLst/>
          </a:prstGeom>
          <a:noFill/>
        </p:spPr>
        <p:txBody>
          <a:bodyPr wrap="square" rtlCol="0">
            <a:spAutoFit/>
          </a:bodyPr>
          <a:lstStyle/>
          <a:p>
            <a:pPr eaLnBrk="1" hangingPunct="1"/>
            <a:r>
              <a:rPr lang="en-US" sz="1000" dirty="0" smtClean="0">
                <a:solidFill>
                  <a:schemeClr val="bg1"/>
                </a:solidFill>
                <a:latin typeface="Century Gothic" pitchFamily="34" charset="0"/>
              </a:rPr>
              <a:t>- Volume </a:t>
            </a:r>
            <a:r>
              <a:rPr lang="en-US" sz="1000" dirty="0">
                <a:solidFill>
                  <a:schemeClr val="bg1"/>
                </a:solidFill>
                <a:latin typeface="Century Gothic" pitchFamily="34" charset="0"/>
              </a:rPr>
              <a:t>deployed</a:t>
            </a:r>
          </a:p>
          <a:p>
            <a:pPr eaLnBrk="1" hangingPunct="1"/>
            <a:r>
              <a:rPr lang="en-US" sz="1000" dirty="0" smtClean="0">
                <a:solidFill>
                  <a:schemeClr val="bg1"/>
                </a:solidFill>
                <a:latin typeface="Century Gothic" pitchFamily="34" charset="0"/>
              </a:rPr>
              <a:t>- Graphic </a:t>
            </a:r>
            <a:r>
              <a:rPr lang="en-US" sz="1000" dirty="0">
                <a:solidFill>
                  <a:schemeClr val="bg1"/>
                </a:solidFill>
                <a:latin typeface="Century Gothic" pitchFamily="34" charset="0"/>
              </a:rPr>
              <a:t>length</a:t>
            </a:r>
          </a:p>
          <a:p>
            <a:pPr eaLnBrk="1" hangingPunct="1"/>
            <a:r>
              <a:rPr lang="en-US" sz="1000" dirty="0" smtClean="0">
                <a:solidFill>
                  <a:schemeClr val="bg1"/>
                </a:solidFill>
                <a:latin typeface="Century Gothic" pitchFamily="34" charset="0"/>
              </a:rPr>
              <a:t>- Sumptuous </a:t>
            </a:r>
            <a:r>
              <a:rPr lang="en-US" sz="1000" dirty="0">
                <a:solidFill>
                  <a:schemeClr val="bg1"/>
                </a:solidFill>
                <a:latin typeface="Century Gothic" pitchFamily="34" charset="0"/>
              </a:rPr>
              <a:t>curves</a:t>
            </a:r>
          </a:p>
        </p:txBody>
      </p:sp>
      <p:pic>
        <p:nvPicPr>
          <p:cNvPr id="1026" name="Picture 2"/>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8601" r="55493"/>
          <a:stretch/>
        </p:blipFill>
        <p:spPr bwMode="auto">
          <a:xfrm>
            <a:off x="376466" y="2273193"/>
            <a:ext cx="510625" cy="2568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Text Box 16"/>
          <p:cNvSpPr txBox="1">
            <a:spLocks noChangeArrowheads="1"/>
          </p:cNvSpPr>
          <p:nvPr/>
        </p:nvSpPr>
        <p:spPr bwMode="auto">
          <a:xfrm>
            <a:off x="3152453" y="4728805"/>
            <a:ext cx="17795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dirty="0" smtClean="0">
                <a:ln>
                  <a:solidFill>
                    <a:schemeClr val="bg1"/>
                  </a:solidFill>
                </a:ln>
                <a:solidFill>
                  <a:srgbClr val="FF0000"/>
                </a:solidFill>
                <a:latin typeface="Century Gothic" pitchFamily="34" charset="0"/>
              </a:rPr>
              <a:t>THE  SURREALIST       :</a:t>
            </a:r>
          </a:p>
        </p:txBody>
      </p:sp>
      <p:sp>
        <p:nvSpPr>
          <p:cNvPr id="56" name="Rectangle 16"/>
          <p:cNvSpPr>
            <a:spLocks noChangeArrowheads="1"/>
          </p:cNvSpPr>
          <p:nvPr/>
        </p:nvSpPr>
        <p:spPr bwMode="auto">
          <a:xfrm>
            <a:off x="4232573" y="4677519"/>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dirty="0" smtClean="0">
                <a:ln>
                  <a:solidFill>
                    <a:schemeClr val="bg1"/>
                  </a:solidFill>
                </a:ln>
                <a:solidFill>
                  <a:srgbClr val="FFFFFF"/>
                </a:solidFill>
                <a:latin typeface="Century Gothic" pitchFamily="34" charset="0"/>
              </a:rPr>
              <a:t>+</a:t>
            </a:r>
            <a:endParaRPr lang="en-US" sz="1600" dirty="0">
              <a:ln>
                <a:solidFill>
                  <a:schemeClr val="bg1"/>
                </a:solidFill>
              </a:ln>
              <a:solidFill>
                <a:srgbClr val="000000"/>
              </a:solidFill>
              <a:latin typeface="Arial" charset="0"/>
            </a:endParaRPr>
          </a:p>
        </p:txBody>
      </p:sp>
      <p:sp>
        <p:nvSpPr>
          <p:cNvPr id="57" name="Text Box 16"/>
          <p:cNvSpPr txBox="1">
            <a:spLocks noChangeArrowheads="1"/>
          </p:cNvSpPr>
          <p:nvPr/>
        </p:nvSpPr>
        <p:spPr bwMode="auto">
          <a:xfrm>
            <a:off x="4736629" y="4713288"/>
            <a:ext cx="17795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dirty="0" smtClean="0">
                <a:ln>
                  <a:solidFill>
                    <a:schemeClr val="bg1"/>
                  </a:solidFill>
                </a:ln>
                <a:solidFill>
                  <a:srgbClr val="FF0000"/>
                </a:solidFill>
                <a:latin typeface="Century Gothic" pitchFamily="34" charset="0"/>
              </a:rPr>
              <a:t>THE  SURREALIST       :</a:t>
            </a:r>
          </a:p>
        </p:txBody>
      </p:sp>
      <p:sp>
        <p:nvSpPr>
          <p:cNvPr id="58" name="Rectangle 16"/>
          <p:cNvSpPr>
            <a:spLocks noChangeArrowheads="1"/>
          </p:cNvSpPr>
          <p:nvPr/>
        </p:nvSpPr>
        <p:spPr bwMode="auto">
          <a:xfrm>
            <a:off x="5816749" y="4662002"/>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dirty="0" smtClean="0">
                <a:ln>
                  <a:solidFill>
                    <a:schemeClr val="bg1"/>
                  </a:solidFill>
                </a:ln>
                <a:solidFill>
                  <a:srgbClr val="FFFFFF"/>
                </a:solidFill>
                <a:latin typeface="Century Gothic" pitchFamily="34" charset="0"/>
              </a:rPr>
              <a:t>+</a:t>
            </a:r>
            <a:endParaRPr lang="en-US" sz="1600" dirty="0">
              <a:ln>
                <a:solidFill>
                  <a:schemeClr val="bg1"/>
                </a:solidFill>
              </a:ln>
              <a:solidFill>
                <a:srgbClr val="000000"/>
              </a:solidFill>
              <a:latin typeface="Arial" charset="0"/>
            </a:endParaRPr>
          </a:p>
        </p:txBody>
      </p:sp>
      <p:sp>
        <p:nvSpPr>
          <p:cNvPr id="59" name="Text Box 16"/>
          <p:cNvSpPr txBox="1">
            <a:spLocks noChangeArrowheads="1"/>
          </p:cNvSpPr>
          <p:nvPr/>
        </p:nvSpPr>
        <p:spPr bwMode="auto">
          <a:xfrm>
            <a:off x="6176789" y="4704422"/>
            <a:ext cx="17795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dirty="0" smtClean="0">
                <a:ln>
                  <a:solidFill>
                    <a:schemeClr val="bg1"/>
                  </a:solidFill>
                </a:ln>
                <a:solidFill>
                  <a:srgbClr val="FF0000"/>
                </a:solidFill>
                <a:latin typeface="Century Gothic" pitchFamily="34" charset="0"/>
              </a:rPr>
              <a:t>THE  SURREALIST       :</a:t>
            </a:r>
          </a:p>
        </p:txBody>
      </p:sp>
      <p:sp>
        <p:nvSpPr>
          <p:cNvPr id="60" name="Rectangle 16"/>
          <p:cNvSpPr>
            <a:spLocks noChangeArrowheads="1"/>
          </p:cNvSpPr>
          <p:nvPr/>
        </p:nvSpPr>
        <p:spPr bwMode="auto">
          <a:xfrm>
            <a:off x="7256909" y="4653136"/>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dirty="0" smtClean="0">
                <a:ln>
                  <a:solidFill>
                    <a:schemeClr val="bg1"/>
                  </a:solidFill>
                </a:ln>
                <a:solidFill>
                  <a:srgbClr val="FFFFFF"/>
                </a:solidFill>
                <a:latin typeface="Century Gothic" pitchFamily="34" charset="0"/>
              </a:rPr>
              <a:t>+</a:t>
            </a:r>
            <a:endParaRPr lang="en-US" sz="1600" dirty="0">
              <a:ln>
                <a:solidFill>
                  <a:schemeClr val="bg1"/>
                </a:solidFill>
              </a:ln>
              <a:solidFill>
                <a:srgbClr val="000000"/>
              </a:solidFill>
              <a:latin typeface="Arial" charset="0"/>
            </a:endParaRPr>
          </a:p>
        </p:txBody>
      </p:sp>
      <p:sp>
        <p:nvSpPr>
          <p:cNvPr id="61" name="Text Box 16"/>
          <p:cNvSpPr txBox="1">
            <a:spLocks noChangeArrowheads="1"/>
          </p:cNvSpPr>
          <p:nvPr/>
        </p:nvSpPr>
        <p:spPr bwMode="auto">
          <a:xfrm>
            <a:off x="7688957" y="4704422"/>
            <a:ext cx="177958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n-US" sz="1050" dirty="0" smtClean="0">
                <a:ln>
                  <a:solidFill>
                    <a:schemeClr val="bg1"/>
                  </a:solidFill>
                </a:ln>
                <a:solidFill>
                  <a:srgbClr val="FF0000"/>
                </a:solidFill>
                <a:latin typeface="Century Gothic" pitchFamily="34" charset="0"/>
              </a:rPr>
              <a:t>THE  SURREALIST       :</a:t>
            </a:r>
          </a:p>
        </p:txBody>
      </p:sp>
      <p:sp>
        <p:nvSpPr>
          <p:cNvPr id="62" name="Rectangle 16"/>
          <p:cNvSpPr>
            <a:spLocks noChangeArrowheads="1"/>
          </p:cNvSpPr>
          <p:nvPr/>
        </p:nvSpPr>
        <p:spPr bwMode="auto">
          <a:xfrm>
            <a:off x="8769077" y="4653136"/>
            <a:ext cx="3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sz="1600" dirty="0" smtClean="0">
                <a:ln>
                  <a:solidFill>
                    <a:schemeClr val="bg1"/>
                  </a:solidFill>
                </a:ln>
                <a:solidFill>
                  <a:srgbClr val="FFFFFF"/>
                </a:solidFill>
                <a:latin typeface="Century Gothic" pitchFamily="34" charset="0"/>
              </a:rPr>
              <a:t>+</a:t>
            </a:r>
            <a:endParaRPr lang="en-US" sz="1600" dirty="0">
              <a:ln>
                <a:solidFill>
                  <a:schemeClr val="bg1"/>
                </a:solidFill>
              </a:ln>
              <a:solidFill>
                <a:srgbClr val="000000"/>
              </a:solidFill>
              <a:latin typeface="Arial" charset="0"/>
            </a:endParaRPr>
          </a:p>
        </p:txBody>
      </p:sp>
      <p:sp>
        <p:nvSpPr>
          <p:cNvPr id="63" name="Text Box 12"/>
          <p:cNvSpPr txBox="1">
            <a:spLocks noChangeArrowheads="1"/>
          </p:cNvSpPr>
          <p:nvPr/>
        </p:nvSpPr>
        <p:spPr bwMode="auto">
          <a:xfrm>
            <a:off x="1331640" y="1196752"/>
            <a:ext cx="208823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LANCÔME</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DOLL EYES</a:t>
            </a:r>
          </a:p>
        </p:txBody>
      </p:sp>
      <p:sp>
        <p:nvSpPr>
          <p:cNvPr id="64" name="Text Box 12"/>
          <p:cNvSpPr txBox="1">
            <a:spLocks noChangeArrowheads="1"/>
          </p:cNvSpPr>
          <p:nvPr/>
        </p:nvSpPr>
        <p:spPr bwMode="auto">
          <a:xfrm>
            <a:off x="2843808" y="1196752"/>
            <a:ext cx="208823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YSL</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SINGULIER</a:t>
            </a:r>
          </a:p>
        </p:txBody>
      </p:sp>
      <p:sp>
        <p:nvSpPr>
          <p:cNvPr id="65" name="Text Box 12"/>
          <p:cNvSpPr txBox="1">
            <a:spLocks noChangeArrowheads="1"/>
          </p:cNvSpPr>
          <p:nvPr/>
        </p:nvSpPr>
        <p:spPr bwMode="auto">
          <a:xfrm>
            <a:off x="4283968" y="1196752"/>
            <a:ext cx="2088232"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SISLEY</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PHYTO MASCARA</a:t>
            </a:r>
          </a:p>
          <a:p>
            <a:pPr algn="ctr" eaLnBrk="1" hangingPunct="1">
              <a:spcBef>
                <a:spcPct val="50000"/>
              </a:spcBef>
              <a:defRPr/>
            </a:pPr>
            <a:r>
              <a:rPr lang="fr-FR" sz="900" dirty="0" smtClean="0">
                <a:ln>
                  <a:solidFill>
                    <a:schemeClr val="bg1"/>
                  </a:solidFill>
                </a:ln>
                <a:solidFill>
                  <a:srgbClr val="FFFFFF"/>
                </a:solidFill>
                <a:latin typeface="Century Gothic" pitchFamily="34" charset="0"/>
              </a:rPr>
              <a:t>ULTRA-STRECH</a:t>
            </a:r>
          </a:p>
        </p:txBody>
      </p:sp>
      <p:sp>
        <p:nvSpPr>
          <p:cNvPr id="66" name="Text Box 12"/>
          <p:cNvSpPr txBox="1">
            <a:spLocks noChangeArrowheads="1"/>
          </p:cNvSpPr>
          <p:nvPr/>
        </p:nvSpPr>
        <p:spPr bwMode="auto">
          <a:xfrm>
            <a:off x="5940152" y="1196752"/>
            <a:ext cx="208823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CHANEL</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INIMITABLE  INTENSE</a:t>
            </a:r>
          </a:p>
        </p:txBody>
      </p:sp>
      <p:sp>
        <p:nvSpPr>
          <p:cNvPr id="67" name="Text Box 12"/>
          <p:cNvSpPr txBox="1">
            <a:spLocks noChangeArrowheads="1"/>
          </p:cNvSpPr>
          <p:nvPr/>
        </p:nvSpPr>
        <p:spPr bwMode="auto">
          <a:xfrm>
            <a:off x="7380312" y="1196752"/>
            <a:ext cx="208823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defRPr/>
            </a:pPr>
            <a:r>
              <a:rPr lang="fr-FR" sz="1100" dirty="0" smtClean="0">
                <a:ln>
                  <a:solidFill>
                    <a:schemeClr val="bg1"/>
                  </a:solidFill>
                </a:ln>
                <a:solidFill>
                  <a:srgbClr val="FFFFFF"/>
                </a:solidFill>
                <a:latin typeface="Century Gothic" pitchFamily="34" charset="0"/>
              </a:rPr>
              <a:t>DIOR</a:t>
            </a:r>
            <a:endParaRPr lang="fr-FR" sz="900" dirty="0" smtClean="0">
              <a:ln>
                <a:solidFill>
                  <a:schemeClr val="bg1"/>
                </a:solidFill>
              </a:ln>
              <a:solidFill>
                <a:srgbClr val="FFFFFF"/>
              </a:solidFill>
              <a:latin typeface="Century Gothic" pitchFamily="34" charset="0"/>
            </a:endParaRPr>
          </a:p>
          <a:p>
            <a:pPr algn="ctr" eaLnBrk="1" hangingPunct="1">
              <a:spcBef>
                <a:spcPct val="50000"/>
              </a:spcBef>
              <a:defRPr/>
            </a:pPr>
            <a:r>
              <a:rPr lang="fr-FR" sz="900" dirty="0" smtClean="0">
                <a:ln>
                  <a:solidFill>
                    <a:schemeClr val="bg1"/>
                  </a:solidFill>
                </a:ln>
                <a:solidFill>
                  <a:srgbClr val="FFFFFF"/>
                </a:solidFill>
                <a:latin typeface="Century Gothic" pitchFamily="34" charset="0"/>
              </a:rPr>
              <a:t>DIORSHOW</a:t>
            </a:r>
          </a:p>
        </p:txBody>
      </p:sp>
      <p:pic>
        <p:nvPicPr>
          <p:cNvPr id="68" name="Picture 7" descr="C:\Documents and Settings\stephanie.peirelloh\Bureau\SURREALIST POUR VALIDATION MARKET EN COURS JUILLET 12\Packshot concu détourés\Hypnose\HYPNOSE flacon.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573667" y="2797930"/>
            <a:ext cx="654970" cy="183782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8" descr="C:\Documents and Settings\stephanie.peirelloh\Bureau\SURREALIST POUR VALIDATION MARKET EN COURS JUILLET 12\Packshot concu détourés\Hypnose\HYPNOSE Brosse.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686734" y="2801675"/>
            <a:ext cx="654970" cy="1837825"/>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4" descr="C:\Documents and Settings\stephanie.peirelloh\Bureau\SURREALIST POUR VALIDATION MARKET EN COURS JUILLET 12\Packshot concu détourés\YSL\YSL.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078002" y="2575060"/>
            <a:ext cx="1688230" cy="2101342"/>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23795" y="2413375"/>
            <a:ext cx="483681" cy="223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 name="Picture 11" descr="C:\Documents and Settings\stephanie.peirelloh\Bureau\SURREALIST POUR VALIDATION MARKET EN COURS JUILLET 12\Packshot concu détourés\CHANEL\CHANEL 1.png"/>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43840" r="31612"/>
          <a:stretch/>
        </p:blipFill>
        <p:spPr bwMode="auto">
          <a:xfrm>
            <a:off x="6360752" y="2295587"/>
            <a:ext cx="534978" cy="2546033"/>
          </a:xfrm>
          <a:prstGeom prst="rect">
            <a:avLst/>
          </a:prstGeom>
          <a:noFill/>
          <a:extLst>
            <a:ext uri="{909E8E84-426E-40DD-AFC4-6F175D3DCCD1}">
              <a14:hiddenFill xmlns:a14="http://schemas.microsoft.com/office/drawing/2010/main">
                <a:solidFill>
                  <a:srgbClr val="FFFFFF"/>
                </a:solidFill>
              </a14:hiddenFill>
            </a:ext>
          </a:extLst>
        </p:spPr>
      </p:pic>
      <p:sp>
        <p:nvSpPr>
          <p:cNvPr id="71" name="ZoneTexte 70"/>
          <p:cNvSpPr txBox="1"/>
          <p:nvPr/>
        </p:nvSpPr>
        <p:spPr>
          <a:xfrm>
            <a:off x="131254" y="1670741"/>
            <a:ext cx="1234633" cy="707886"/>
          </a:xfrm>
          <a:prstGeom prst="rect">
            <a:avLst/>
          </a:prstGeom>
          <a:noFill/>
        </p:spPr>
        <p:txBody>
          <a:bodyPr wrap="none" rtlCol="0">
            <a:spAutoFit/>
          </a:bodyPr>
          <a:lstStyle/>
          <a:p>
            <a:pPr algn="ctr"/>
            <a:r>
              <a:rPr lang="en-US" sz="800" dirty="0" smtClean="0">
                <a:solidFill>
                  <a:schemeClr val="bg1"/>
                </a:solidFill>
                <a:latin typeface="Century Gothic" pitchFamily="34" charset="0"/>
              </a:rPr>
              <a:t>The 1</a:t>
            </a:r>
            <a:r>
              <a:rPr lang="en-US" sz="800" baseline="30000" dirty="0" smtClean="0">
                <a:solidFill>
                  <a:schemeClr val="bg1"/>
                </a:solidFill>
                <a:latin typeface="Century Gothic" pitchFamily="34" charset="0"/>
              </a:rPr>
              <a:t>st</a:t>
            </a:r>
            <a:r>
              <a:rPr lang="en-US" sz="800" dirty="0" smtClean="0">
                <a:solidFill>
                  <a:schemeClr val="bg1"/>
                </a:solidFill>
                <a:latin typeface="Century Gothic" pitchFamily="34" charset="0"/>
              </a:rPr>
              <a:t> mascara </a:t>
            </a:r>
          </a:p>
          <a:p>
            <a:pPr algn="ctr"/>
            <a:r>
              <a:rPr lang="en-US" sz="800" dirty="0" smtClean="0">
                <a:solidFill>
                  <a:schemeClr val="bg1"/>
                </a:solidFill>
                <a:latin typeface="Century Gothic" pitchFamily="34" charset="0"/>
              </a:rPr>
              <a:t>that does not dry out</a:t>
            </a:r>
          </a:p>
          <a:p>
            <a:pPr algn="ctr"/>
            <a:r>
              <a:rPr lang="en-US" sz="800" dirty="0" smtClean="0">
                <a:solidFill>
                  <a:schemeClr val="bg1"/>
                </a:solidFill>
                <a:latin typeface="Century Gothic" pitchFamily="34" charset="0"/>
              </a:rPr>
              <a:t>Deployed volume</a:t>
            </a:r>
          </a:p>
          <a:p>
            <a:pPr algn="ctr"/>
            <a:r>
              <a:rPr lang="en-US" sz="800" dirty="0" smtClean="0">
                <a:solidFill>
                  <a:schemeClr val="bg1"/>
                </a:solidFill>
                <a:latin typeface="Century Gothic" pitchFamily="34" charset="0"/>
              </a:rPr>
              <a:t>Length &amp; Curves</a:t>
            </a:r>
          </a:p>
          <a:p>
            <a:pPr algn="ctr"/>
            <a:r>
              <a:rPr lang="en-US" sz="800" dirty="0" smtClean="0">
                <a:solidFill>
                  <a:schemeClr val="bg1"/>
                </a:solidFill>
                <a:latin typeface="Century Gothic" pitchFamily="34" charset="0"/>
              </a:rPr>
              <a:t>Day after day</a:t>
            </a:r>
            <a:endParaRPr lang="en-US" sz="800" dirty="0">
              <a:solidFill>
                <a:schemeClr val="bg1"/>
              </a:solidFill>
              <a:latin typeface="Century Gothic" pitchFamily="34" charset="0"/>
            </a:endParaRPr>
          </a:p>
        </p:txBody>
      </p:sp>
      <p:sp>
        <p:nvSpPr>
          <p:cNvPr id="74" name="ZoneTexte 73"/>
          <p:cNvSpPr txBox="1"/>
          <p:nvPr/>
        </p:nvSpPr>
        <p:spPr>
          <a:xfrm>
            <a:off x="1817776" y="1793852"/>
            <a:ext cx="1154483" cy="461665"/>
          </a:xfrm>
          <a:prstGeom prst="rect">
            <a:avLst/>
          </a:prstGeom>
          <a:noFill/>
        </p:spPr>
        <p:txBody>
          <a:bodyPr wrap="none" rtlCol="0">
            <a:spAutoFit/>
          </a:bodyPr>
          <a:lstStyle/>
          <a:p>
            <a:pPr algn="ctr"/>
            <a:r>
              <a:rPr lang="en-US" sz="800" dirty="0" smtClean="0">
                <a:solidFill>
                  <a:schemeClr val="bg1"/>
                </a:solidFill>
                <a:latin typeface="Century Gothic" pitchFamily="34" charset="0"/>
              </a:rPr>
              <a:t>Doll lash effect</a:t>
            </a:r>
          </a:p>
          <a:p>
            <a:pPr algn="ctr"/>
            <a:r>
              <a:rPr lang="en-US" sz="800" dirty="0" smtClean="0">
                <a:solidFill>
                  <a:schemeClr val="bg1"/>
                </a:solidFill>
                <a:latin typeface="Century Gothic" pitchFamily="34" charset="0"/>
              </a:rPr>
              <a:t>Wide-eye look</a:t>
            </a:r>
          </a:p>
          <a:p>
            <a:pPr algn="ctr"/>
            <a:r>
              <a:rPr lang="en-US" sz="800" dirty="0" err="1" smtClean="0">
                <a:solidFill>
                  <a:schemeClr val="bg1"/>
                </a:solidFill>
                <a:latin typeface="Century Gothic" pitchFamily="34" charset="0"/>
              </a:rPr>
              <a:t>Volumize</a:t>
            </a:r>
            <a:r>
              <a:rPr lang="en-US" sz="800" dirty="0" smtClean="0">
                <a:solidFill>
                  <a:schemeClr val="bg1"/>
                </a:solidFill>
                <a:latin typeface="Century Gothic" pitchFamily="34" charset="0"/>
              </a:rPr>
              <a:t> lift extend</a:t>
            </a:r>
            <a:endParaRPr lang="en-US" sz="800" dirty="0">
              <a:solidFill>
                <a:schemeClr val="bg1"/>
              </a:solidFill>
              <a:latin typeface="Century Gothic" pitchFamily="34" charset="0"/>
            </a:endParaRPr>
          </a:p>
        </p:txBody>
      </p:sp>
      <p:sp>
        <p:nvSpPr>
          <p:cNvPr id="75" name="ZoneTexte 74"/>
          <p:cNvSpPr txBox="1"/>
          <p:nvPr/>
        </p:nvSpPr>
        <p:spPr>
          <a:xfrm>
            <a:off x="3338296" y="1855407"/>
            <a:ext cx="1168910" cy="338554"/>
          </a:xfrm>
          <a:prstGeom prst="rect">
            <a:avLst/>
          </a:prstGeom>
          <a:noFill/>
        </p:spPr>
        <p:txBody>
          <a:bodyPr wrap="none" rtlCol="0">
            <a:spAutoFit/>
          </a:bodyPr>
          <a:lstStyle/>
          <a:p>
            <a:pPr algn="ctr"/>
            <a:r>
              <a:rPr lang="en-US" sz="800" dirty="0" smtClean="0">
                <a:solidFill>
                  <a:schemeClr val="bg1"/>
                </a:solidFill>
                <a:latin typeface="Century Gothic" pitchFamily="34" charset="0"/>
              </a:rPr>
              <a:t>Exaggerated lashes</a:t>
            </a:r>
          </a:p>
          <a:p>
            <a:pPr algn="ctr"/>
            <a:r>
              <a:rPr lang="en-US" sz="800" dirty="0" smtClean="0">
                <a:solidFill>
                  <a:schemeClr val="bg1"/>
                </a:solidFill>
                <a:latin typeface="Century Gothic" pitchFamily="34" charset="0"/>
              </a:rPr>
              <a:t>Dramatic styling</a:t>
            </a:r>
            <a:endParaRPr lang="en-US" sz="800" dirty="0">
              <a:solidFill>
                <a:schemeClr val="bg1"/>
              </a:solidFill>
              <a:latin typeface="Century Gothic" pitchFamily="34" charset="0"/>
            </a:endParaRPr>
          </a:p>
        </p:txBody>
      </p:sp>
      <p:sp>
        <p:nvSpPr>
          <p:cNvPr id="76" name="ZoneTexte 75"/>
          <p:cNvSpPr txBox="1"/>
          <p:nvPr/>
        </p:nvSpPr>
        <p:spPr>
          <a:xfrm>
            <a:off x="6385879" y="1670741"/>
            <a:ext cx="1140056" cy="707886"/>
          </a:xfrm>
          <a:prstGeom prst="rect">
            <a:avLst/>
          </a:prstGeom>
          <a:noFill/>
        </p:spPr>
        <p:txBody>
          <a:bodyPr wrap="none" rtlCol="0">
            <a:spAutoFit/>
          </a:bodyPr>
          <a:lstStyle/>
          <a:p>
            <a:pPr algn="ctr"/>
            <a:r>
              <a:rPr lang="en-US" sz="800" dirty="0" smtClean="0">
                <a:solidFill>
                  <a:schemeClr val="bg1"/>
                </a:solidFill>
                <a:latin typeface="Century Gothic" pitchFamily="34" charset="0"/>
              </a:rPr>
              <a:t>Mascara </a:t>
            </a:r>
          </a:p>
          <a:p>
            <a:pPr algn="ctr"/>
            <a:r>
              <a:rPr lang="en-US" sz="800" dirty="0" smtClean="0">
                <a:solidFill>
                  <a:schemeClr val="bg1"/>
                </a:solidFill>
                <a:latin typeface="Century Gothic" pitchFamily="34" charset="0"/>
              </a:rPr>
              <a:t>Multi-</a:t>
            </a:r>
            <a:r>
              <a:rPr lang="en-US" sz="800" dirty="0" err="1" smtClean="0">
                <a:solidFill>
                  <a:schemeClr val="bg1"/>
                </a:solidFill>
                <a:latin typeface="Century Gothic" pitchFamily="34" charset="0"/>
              </a:rPr>
              <a:t>dimensionnel</a:t>
            </a:r>
            <a:r>
              <a:rPr lang="en-US" sz="800" dirty="0" smtClean="0">
                <a:solidFill>
                  <a:schemeClr val="bg1"/>
                </a:solidFill>
                <a:latin typeface="Century Gothic" pitchFamily="34" charset="0"/>
              </a:rPr>
              <a:t> </a:t>
            </a:r>
          </a:p>
          <a:p>
            <a:pPr algn="ctr"/>
            <a:r>
              <a:rPr lang="en-US" sz="800" dirty="0" smtClean="0">
                <a:solidFill>
                  <a:schemeClr val="bg1"/>
                </a:solidFill>
                <a:latin typeface="Century Gothic" pitchFamily="34" charset="0"/>
              </a:rPr>
              <a:t> </a:t>
            </a:r>
            <a:r>
              <a:rPr lang="en-US" sz="800" dirty="0" err="1" smtClean="0">
                <a:solidFill>
                  <a:schemeClr val="bg1"/>
                </a:solidFill>
                <a:latin typeface="Century Gothic" pitchFamily="34" charset="0"/>
              </a:rPr>
              <a:t>Sophistiqué</a:t>
            </a:r>
            <a:endParaRPr lang="en-US" sz="800" dirty="0" smtClean="0">
              <a:solidFill>
                <a:schemeClr val="bg1"/>
              </a:solidFill>
              <a:latin typeface="Century Gothic" pitchFamily="34" charset="0"/>
            </a:endParaRPr>
          </a:p>
          <a:p>
            <a:pPr algn="ctr"/>
            <a:r>
              <a:rPr lang="en-US" sz="800" dirty="0" smtClean="0">
                <a:solidFill>
                  <a:schemeClr val="bg1"/>
                </a:solidFill>
                <a:latin typeface="Century Gothic" pitchFamily="34" charset="0"/>
              </a:rPr>
              <a:t>Volume, length, </a:t>
            </a:r>
          </a:p>
          <a:p>
            <a:pPr algn="ctr"/>
            <a:r>
              <a:rPr lang="en-US" sz="800" dirty="0" smtClean="0">
                <a:solidFill>
                  <a:schemeClr val="bg1"/>
                </a:solidFill>
                <a:latin typeface="Century Gothic" pitchFamily="34" charset="0"/>
              </a:rPr>
              <a:t>curl, separation</a:t>
            </a:r>
            <a:endParaRPr lang="en-US" sz="800" dirty="0">
              <a:solidFill>
                <a:schemeClr val="bg1"/>
              </a:solidFill>
              <a:latin typeface="Century Gothic" pitchFamily="34" charset="0"/>
            </a:endParaRPr>
          </a:p>
        </p:txBody>
      </p:sp>
      <p:sp>
        <p:nvSpPr>
          <p:cNvPr id="77" name="ZoneTexte 76"/>
          <p:cNvSpPr txBox="1"/>
          <p:nvPr/>
        </p:nvSpPr>
        <p:spPr>
          <a:xfrm>
            <a:off x="7797184" y="1670741"/>
            <a:ext cx="1194558" cy="707886"/>
          </a:xfrm>
          <a:prstGeom prst="rect">
            <a:avLst/>
          </a:prstGeom>
          <a:noFill/>
        </p:spPr>
        <p:txBody>
          <a:bodyPr wrap="none" rtlCol="0">
            <a:spAutoFit/>
          </a:bodyPr>
          <a:lstStyle/>
          <a:p>
            <a:pPr algn="ctr"/>
            <a:r>
              <a:rPr lang="en-US" sz="800" dirty="0" smtClean="0">
                <a:solidFill>
                  <a:schemeClr val="bg1"/>
                </a:solidFill>
                <a:latin typeface="Century Gothic" pitchFamily="34" charset="0"/>
              </a:rPr>
              <a:t>Backstage Makeup</a:t>
            </a:r>
          </a:p>
          <a:p>
            <a:pPr algn="ctr"/>
            <a:r>
              <a:rPr lang="en-US" sz="800" dirty="0" smtClean="0">
                <a:solidFill>
                  <a:schemeClr val="bg1"/>
                </a:solidFill>
                <a:latin typeface="Century Gothic" pitchFamily="34" charset="0"/>
              </a:rPr>
              <a:t>Mascara</a:t>
            </a:r>
          </a:p>
          <a:p>
            <a:pPr algn="ctr"/>
            <a:r>
              <a:rPr lang="en-US" sz="800" dirty="0" smtClean="0">
                <a:solidFill>
                  <a:schemeClr val="bg1"/>
                </a:solidFill>
                <a:latin typeface="Century Gothic" pitchFamily="34" charset="0"/>
              </a:rPr>
              <a:t>Spectacular volume</a:t>
            </a:r>
          </a:p>
          <a:p>
            <a:pPr algn="ctr"/>
            <a:r>
              <a:rPr lang="en-US" sz="800" dirty="0" smtClean="0">
                <a:solidFill>
                  <a:schemeClr val="bg1"/>
                </a:solidFill>
                <a:latin typeface="Century Gothic" pitchFamily="34" charset="0"/>
              </a:rPr>
              <a:t>Intense Black-Kohl</a:t>
            </a:r>
          </a:p>
          <a:p>
            <a:pPr algn="ctr"/>
            <a:r>
              <a:rPr lang="en-US" sz="800" dirty="0" smtClean="0">
                <a:solidFill>
                  <a:schemeClr val="bg1"/>
                </a:solidFill>
                <a:latin typeface="Century Gothic" pitchFamily="34" charset="0"/>
              </a:rPr>
              <a:t>Mascara</a:t>
            </a:r>
            <a:endParaRPr lang="en-US" sz="800" dirty="0">
              <a:solidFill>
                <a:schemeClr val="bg1"/>
              </a:solidFill>
              <a:latin typeface="Century Gothic" pitchFamily="34" charset="0"/>
            </a:endParaRPr>
          </a:p>
        </p:txBody>
      </p:sp>
      <p:sp>
        <p:nvSpPr>
          <p:cNvPr id="78" name="ZoneTexte 77"/>
          <p:cNvSpPr txBox="1"/>
          <p:nvPr/>
        </p:nvSpPr>
        <p:spPr>
          <a:xfrm>
            <a:off x="4859361" y="1866310"/>
            <a:ext cx="1026242" cy="338554"/>
          </a:xfrm>
          <a:prstGeom prst="rect">
            <a:avLst/>
          </a:prstGeom>
          <a:noFill/>
        </p:spPr>
        <p:txBody>
          <a:bodyPr wrap="none" rtlCol="0">
            <a:spAutoFit/>
          </a:bodyPr>
          <a:lstStyle/>
          <a:p>
            <a:pPr algn="ctr"/>
            <a:r>
              <a:rPr lang="en-US" sz="800" i="1" dirty="0" smtClean="0">
                <a:solidFill>
                  <a:schemeClr val="bg1"/>
                </a:solidFill>
                <a:latin typeface="Century Gothic" pitchFamily="34" charset="0"/>
              </a:rPr>
              <a:t>No text provided</a:t>
            </a:r>
          </a:p>
          <a:p>
            <a:pPr algn="ctr"/>
            <a:r>
              <a:rPr lang="en-US" sz="800" i="1" dirty="0" smtClean="0">
                <a:solidFill>
                  <a:schemeClr val="bg1"/>
                </a:solidFill>
                <a:latin typeface="Century Gothic" pitchFamily="34" charset="0"/>
              </a:rPr>
              <a:t>By competitor</a:t>
            </a:r>
            <a:endParaRPr lang="en-US" sz="800" i="1" dirty="0">
              <a:solidFill>
                <a:schemeClr val="bg1"/>
              </a:solidFill>
              <a:latin typeface="Century Gothic" pitchFamily="34" charset="0"/>
            </a:endParaRPr>
          </a:p>
        </p:txBody>
      </p:sp>
      <p:sp>
        <p:nvSpPr>
          <p:cNvPr id="79" name="ZoneTexte 78"/>
          <p:cNvSpPr txBox="1"/>
          <p:nvPr/>
        </p:nvSpPr>
        <p:spPr>
          <a:xfrm>
            <a:off x="8053708" y="6054386"/>
            <a:ext cx="954107" cy="246221"/>
          </a:xfrm>
          <a:prstGeom prst="rect">
            <a:avLst/>
          </a:prstGeom>
          <a:noFill/>
        </p:spPr>
        <p:txBody>
          <a:bodyPr wrap="none" rtlCol="0">
            <a:spAutoFit/>
          </a:bodyPr>
          <a:lstStyle/>
          <a:p>
            <a:r>
              <a:rPr lang="en-US" sz="1000" smtClean="0">
                <a:solidFill>
                  <a:schemeClr val="bg1"/>
                </a:solidFill>
                <a:latin typeface="Century Gothic" pitchFamily="34" charset="0"/>
              </a:rPr>
              <a:t>Internal tests</a:t>
            </a:r>
            <a:endParaRPr lang="en-US" sz="100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5"/>
          <p:cNvSpPr>
            <a:spLocks noChangeArrowheads="1"/>
          </p:cNvSpPr>
          <p:nvPr/>
        </p:nvSpPr>
        <p:spPr bwMode="auto">
          <a:xfrm>
            <a:off x="28575" y="5732463"/>
            <a:ext cx="29289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sz="1600">
                <a:solidFill>
                  <a:schemeClr val="bg1"/>
                </a:solidFill>
                <a:latin typeface="Century Gothic" pitchFamily="34" charset="0"/>
              </a:rPr>
              <a:t>1</a:t>
            </a:r>
            <a:r>
              <a:rPr lang="fr-FR" sz="1600" baseline="30000">
                <a:solidFill>
                  <a:schemeClr val="bg1"/>
                </a:solidFill>
                <a:latin typeface="Century Gothic" pitchFamily="34" charset="0"/>
              </a:rPr>
              <a:t>ST</a:t>
            </a:r>
            <a:r>
              <a:rPr lang="fr-FR" sz="1600">
                <a:solidFill>
                  <a:schemeClr val="bg1"/>
                </a:solidFill>
                <a:latin typeface="Century Gothic" pitchFamily="34" charset="0"/>
              </a:rPr>
              <a:t> WATERPROOF MASCARA</a:t>
            </a:r>
            <a:endParaRPr lang="en-US" sz="1600">
              <a:solidFill>
                <a:schemeClr val="bg1"/>
              </a:solidFill>
              <a:latin typeface="Century Gothic" pitchFamily="34" charset="0"/>
            </a:endParaRPr>
          </a:p>
        </p:txBody>
      </p:sp>
      <p:sp>
        <p:nvSpPr>
          <p:cNvPr id="9219" name="Rectangle 8"/>
          <p:cNvSpPr>
            <a:spLocks noChangeArrowheads="1"/>
          </p:cNvSpPr>
          <p:nvPr/>
        </p:nvSpPr>
        <p:spPr bwMode="auto">
          <a:xfrm>
            <a:off x="1119188" y="1419225"/>
            <a:ext cx="75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solidFill>
                  <a:srgbClr val="B5A692"/>
                </a:solidFill>
                <a:latin typeface="Century Gothic" pitchFamily="34" charset="0"/>
              </a:rPr>
              <a:t>1939 </a:t>
            </a:r>
          </a:p>
        </p:txBody>
      </p:sp>
      <p:sp>
        <p:nvSpPr>
          <p:cNvPr id="9221" name="Line 15"/>
          <p:cNvSpPr>
            <a:spLocks noChangeShapeType="1"/>
          </p:cNvSpPr>
          <p:nvPr/>
        </p:nvSpPr>
        <p:spPr bwMode="auto">
          <a:xfrm flipV="1">
            <a:off x="0" y="5732463"/>
            <a:ext cx="9144000" cy="0"/>
          </a:xfrm>
          <a:prstGeom prst="line">
            <a:avLst/>
          </a:prstGeom>
          <a:noFill/>
          <a:ln w="19050">
            <a:solidFill>
              <a:srgbClr val="58474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9222" name="Line 16"/>
          <p:cNvSpPr>
            <a:spLocks noChangeShapeType="1"/>
          </p:cNvSpPr>
          <p:nvPr/>
        </p:nvSpPr>
        <p:spPr bwMode="auto">
          <a:xfrm flipV="1">
            <a:off x="0" y="1773238"/>
            <a:ext cx="9144000" cy="0"/>
          </a:xfrm>
          <a:prstGeom prst="line">
            <a:avLst/>
          </a:prstGeom>
          <a:noFill/>
          <a:ln w="19050">
            <a:solidFill>
              <a:srgbClr val="584742"/>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9223" name="Rectangle 8"/>
          <p:cNvSpPr>
            <a:spLocks noChangeArrowheads="1"/>
          </p:cNvSpPr>
          <p:nvPr/>
        </p:nvSpPr>
        <p:spPr bwMode="auto">
          <a:xfrm>
            <a:off x="4176713" y="1427163"/>
            <a:ext cx="755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dirty="0">
                <a:solidFill>
                  <a:srgbClr val="B5A692"/>
                </a:solidFill>
                <a:latin typeface="Century Gothic" pitchFamily="34" charset="0"/>
              </a:rPr>
              <a:t>1958 </a:t>
            </a:r>
          </a:p>
        </p:txBody>
      </p:sp>
      <p:sp>
        <p:nvSpPr>
          <p:cNvPr id="9224" name="Rectangle 5"/>
          <p:cNvSpPr>
            <a:spLocks noChangeArrowheads="1"/>
          </p:cNvSpPr>
          <p:nvPr/>
        </p:nvSpPr>
        <p:spPr bwMode="auto">
          <a:xfrm>
            <a:off x="3160713" y="5732463"/>
            <a:ext cx="2751137"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sz="1600">
                <a:solidFill>
                  <a:schemeClr val="bg1"/>
                </a:solidFill>
                <a:latin typeface="Century Gothic" pitchFamily="34" charset="0"/>
              </a:rPr>
              <a:t>1</a:t>
            </a:r>
            <a:r>
              <a:rPr lang="fr-FR" sz="1600" baseline="30000">
                <a:solidFill>
                  <a:schemeClr val="bg1"/>
                </a:solidFill>
                <a:latin typeface="Century Gothic" pitchFamily="34" charset="0"/>
              </a:rPr>
              <a:t>ST</a:t>
            </a:r>
            <a:r>
              <a:rPr lang="fr-FR" sz="1600">
                <a:solidFill>
                  <a:schemeClr val="bg1"/>
                </a:solidFill>
                <a:latin typeface="Century Gothic" pitchFamily="34" charset="0"/>
              </a:rPr>
              <a:t> AUTOMATIC MASCARA</a:t>
            </a:r>
            <a:endParaRPr lang="en-US" sz="1600">
              <a:solidFill>
                <a:schemeClr val="bg1"/>
              </a:solidFill>
              <a:latin typeface="Century Gothic" pitchFamily="34" charset="0"/>
            </a:endParaRPr>
          </a:p>
        </p:txBody>
      </p:sp>
      <p:sp>
        <p:nvSpPr>
          <p:cNvPr id="9225" name="Rectangle 5"/>
          <p:cNvSpPr>
            <a:spLocks noChangeArrowheads="1"/>
          </p:cNvSpPr>
          <p:nvPr/>
        </p:nvSpPr>
        <p:spPr bwMode="auto">
          <a:xfrm>
            <a:off x="6267795" y="5732463"/>
            <a:ext cx="26869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sz="1600" dirty="0">
                <a:solidFill>
                  <a:schemeClr val="bg1"/>
                </a:solidFill>
                <a:latin typeface="Century Gothic" pitchFamily="34" charset="0"/>
              </a:rPr>
              <a:t>1</a:t>
            </a:r>
            <a:r>
              <a:rPr lang="fr-FR" sz="1600" baseline="30000" dirty="0">
                <a:solidFill>
                  <a:schemeClr val="bg1"/>
                </a:solidFill>
                <a:latin typeface="Century Gothic" pitchFamily="34" charset="0"/>
              </a:rPr>
              <a:t>ST</a:t>
            </a:r>
            <a:r>
              <a:rPr lang="fr-FR" sz="1600" dirty="0">
                <a:solidFill>
                  <a:schemeClr val="bg1"/>
                </a:solidFill>
                <a:latin typeface="Century Gothic" pitchFamily="34" charset="0"/>
              </a:rPr>
              <a:t> </a:t>
            </a:r>
            <a:r>
              <a:rPr lang="fr-FR" sz="1600" dirty="0" smtClean="0">
                <a:solidFill>
                  <a:schemeClr val="bg1"/>
                </a:solidFill>
                <a:latin typeface="Century Gothic" pitchFamily="34" charset="0"/>
              </a:rPr>
              <a:t>JEWEL-LIKE </a:t>
            </a:r>
            <a:r>
              <a:rPr lang="fr-FR" sz="1600" dirty="0">
                <a:solidFill>
                  <a:schemeClr val="bg1"/>
                </a:solidFill>
                <a:latin typeface="Century Gothic" pitchFamily="34" charset="0"/>
              </a:rPr>
              <a:t>MASCARA </a:t>
            </a:r>
            <a:endParaRPr lang="en-US" sz="1600" dirty="0">
              <a:solidFill>
                <a:schemeClr val="bg1"/>
              </a:solidFill>
              <a:latin typeface="Century Gothic" pitchFamily="34" charset="0"/>
            </a:endParaRPr>
          </a:p>
        </p:txBody>
      </p:sp>
      <p:pic>
        <p:nvPicPr>
          <p:cNvPr id="11" name="Picture 13"/>
          <p:cNvPicPr>
            <a:picLocks noChangeAspect="1" noChangeArrowheads="1"/>
          </p:cNvPicPr>
          <p:nvPr/>
        </p:nvPicPr>
        <p:blipFill>
          <a:blip r:embed="rId3" cstate="print">
            <a:lum bright="12000" contrast="42000"/>
            <a:grayscl/>
          </a:blip>
          <a:srcRect/>
          <a:stretch>
            <a:fillRect/>
          </a:stretch>
        </p:blipFill>
        <p:spPr bwMode="auto">
          <a:xfrm>
            <a:off x="-3175" y="1803400"/>
            <a:ext cx="2990850" cy="391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pic>
        <p:nvPicPr>
          <p:cNvPr id="9227" name="Picture 14" descr="long lash Gol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06725" y="1792288"/>
            <a:ext cx="3017838" cy="392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
          <p:cNvSpPr>
            <a:spLocks noChangeArrowheads="1"/>
          </p:cNvSpPr>
          <p:nvPr/>
        </p:nvSpPr>
        <p:spPr bwMode="auto">
          <a:xfrm>
            <a:off x="6372200" y="1888192"/>
            <a:ext cx="2592288" cy="3829983"/>
          </a:xfrm>
          <a:prstGeom prst="rect">
            <a:avLst/>
          </a:prstGeom>
          <a:solidFill>
            <a:schemeClr val="tx1"/>
          </a:solidFill>
          <a:ln w="9525">
            <a:solidFill>
              <a:srgbClr val="B5A692"/>
            </a:solidFill>
            <a:miter lim="800000"/>
            <a:headEnd/>
            <a:tailEnd/>
          </a:ln>
        </p:spPr>
        <p:txBody>
          <a:bodyPr wrap="none" anchor="ctr"/>
          <a:lstStyle/>
          <a:p>
            <a:endParaRPr lang="fr-FR">
              <a:solidFill>
                <a:srgbClr val="000000"/>
              </a:solidFill>
            </a:endParaRPr>
          </a:p>
        </p:txBody>
      </p:sp>
      <p:sp>
        <p:nvSpPr>
          <p:cNvPr id="14" name="Text Box 7"/>
          <p:cNvSpPr txBox="1">
            <a:spLocks noChangeArrowheads="1"/>
          </p:cNvSpPr>
          <p:nvPr/>
        </p:nvSpPr>
        <p:spPr bwMode="auto">
          <a:xfrm>
            <a:off x="6154613" y="1888763"/>
            <a:ext cx="2809875" cy="46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fr-FR" sz="1200" dirty="0" smtClean="0">
                <a:solidFill>
                  <a:srgbClr val="B5A692"/>
                </a:solidFill>
                <a:latin typeface="Century Gothic" pitchFamily="34" charset="0"/>
                <a:cs typeface="Arial" pitchFamily="34" charset="0"/>
              </a:rPr>
              <a:t>THE 1</a:t>
            </a:r>
            <a:r>
              <a:rPr lang="fr-FR" sz="1200" baseline="30000" dirty="0" smtClean="0">
                <a:solidFill>
                  <a:srgbClr val="B5A692"/>
                </a:solidFill>
                <a:latin typeface="Century Gothic" pitchFamily="34" charset="0"/>
                <a:cs typeface="Arial" pitchFamily="34" charset="0"/>
              </a:rPr>
              <a:t>ST</a:t>
            </a:r>
            <a:r>
              <a:rPr lang="fr-FR" sz="1200" dirty="0" smtClean="0">
                <a:solidFill>
                  <a:srgbClr val="B5A692"/>
                </a:solidFill>
                <a:latin typeface="Century Gothic" pitchFamily="34" charset="0"/>
                <a:cs typeface="Arial" pitchFamily="34" charset="0"/>
              </a:rPr>
              <a:t> JEWEL-LIKE</a:t>
            </a:r>
          </a:p>
          <a:p>
            <a:pPr algn="ctr" eaLnBrk="1" hangingPunct="1"/>
            <a:r>
              <a:rPr lang="fr-FR" sz="1200" dirty="0" smtClean="0">
                <a:solidFill>
                  <a:srgbClr val="B5A692"/>
                </a:solidFill>
                <a:latin typeface="Century Gothic" pitchFamily="34" charset="0"/>
                <a:cs typeface="Arial" pitchFamily="34" charset="0"/>
              </a:rPr>
              <a:t>MASCARAS</a:t>
            </a:r>
          </a:p>
        </p:txBody>
      </p:sp>
      <p:sp>
        <p:nvSpPr>
          <p:cNvPr id="15" name="Text Box 7"/>
          <p:cNvSpPr txBox="1">
            <a:spLocks noChangeArrowheads="1"/>
          </p:cNvSpPr>
          <p:nvPr/>
        </p:nvSpPr>
        <p:spPr bwMode="auto">
          <a:xfrm>
            <a:off x="6145440" y="1427163"/>
            <a:ext cx="2809875" cy="369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305" tIns="45653" rIns="91305" bIns="45653">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r>
              <a:rPr lang="fr-FR" dirty="0" smtClean="0">
                <a:solidFill>
                  <a:srgbClr val="B5A692"/>
                </a:solidFill>
                <a:latin typeface="Century Gothic" pitchFamily="34" charset="0"/>
                <a:ea typeface="+mn-ea"/>
              </a:rPr>
              <a:t>2004</a:t>
            </a:r>
            <a:endParaRPr lang="fr-FR" dirty="0">
              <a:solidFill>
                <a:srgbClr val="B5A692"/>
              </a:solidFill>
              <a:latin typeface="Century Gothic" pitchFamily="34" charset="0"/>
              <a:ea typeface="+mn-ea"/>
            </a:endParaRPr>
          </a:p>
        </p:txBody>
      </p:sp>
      <p:pic>
        <p:nvPicPr>
          <p:cNvPr id="16" name="Picture 2" descr="C:\Documents and Settings\lea.oppermann\Mes documents\Mes images\vlcsnap-2012-06-01-15h06m55s1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033" r="5466"/>
          <a:stretch/>
        </p:blipFill>
        <p:spPr bwMode="auto">
          <a:xfrm rot="16200000">
            <a:off x="6092453" y="2667110"/>
            <a:ext cx="3153916" cy="2520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71949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ChangeArrowheads="1"/>
          </p:cNvSpPr>
          <p:nvPr/>
        </p:nvSpPr>
        <p:spPr bwMode="auto">
          <a:xfrm>
            <a:off x="4852988" y="127000"/>
            <a:ext cx="425608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r" defTabSz="1189038"/>
            <a:r>
              <a:rPr lang="en-GB">
                <a:solidFill>
                  <a:schemeClr val="bg1"/>
                </a:solidFill>
              </a:rPr>
              <a:t>SURREALIST EVERFRESH MASCARA</a:t>
            </a:r>
          </a:p>
        </p:txBody>
      </p:sp>
      <p:sp>
        <p:nvSpPr>
          <p:cNvPr id="32771" name="Rectangle 117"/>
          <p:cNvSpPr>
            <a:spLocks noChangeArrowheads="1"/>
          </p:cNvSpPr>
          <p:nvPr/>
        </p:nvSpPr>
        <p:spPr bwMode="auto">
          <a:xfrm>
            <a:off x="3348038" y="363538"/>
            <a:ext cx="5848350"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spAutoFit/>
          </a:bodyPr>
          <a:lstStyle/>
          <a:p>
            <a:pPr algn="r" defTabSz="1189038"/>
            <a:r>
              <a:rPr lang="en-GB" sz="1400">
                <a:solidFill>
                  <a:schemeClr val="bg1"/>
                </a:solidFill>
              </a:rPr>
              <a:t>THE 1rst MASCARA THAT DOES NOT DRY OUT</a:t>
            </a:r>
          </a:p>
        </p:txBody>
      </p:sp>
      <p:sp>
        <p:nvSpPr>
          <p:cNvPr id="32772" name="Rectangle 10"/>
          <p:cNvSpPr>
            <a:spLocks/>
          </p:cNvSpPr>
          <p:nvPr/>
        </p:nvSpPr>
        <p:spPr bwMode="auto">
          <a:xfrm>
            <a:off x="3554413" y="269875"/>
            <a:ext cx="55800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69" tIns="45685" rIns="91369" bIns="45685" anchor="ctr"/>
          <a:lstStyle/>
          <a:p>
            <a:pPr algn="r" defTabSz="1189038"/>
            <a:r>
              <a:rPr lang="fr-FR" sz="1400">
                <a:solidFill>
                  <a:schemeClr val="bg1"/>
                </a:solidFill>
              </a:rPr>
              <a:t>SURREALIST APPLICATION ADVICE</a:t>
            </a:r>
          </a:p>
        </p:txBody>
      </p:sp>
      <p:pic>
        <p:nvPicPr>
          <p:cNvPr id="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3945" y="2204864"/>
            <a:ext cx="1256672" cy="55446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40" descr="Brosse_Blanche_sur_fond_noir_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464782" y="2462848"/>
            <a:ext cx="348426" cy="736248"/>
          </a:xfrm>
          <a:prstGeom prst="ellipse">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 name="Flèche courbée vers le haut 1"/>
          <p:cNvSpPr/>
          <p:nvPr/>
        </p:nvSpPr>
        <p:spPr>
          <a:xfrm>
            <a:off x="1370848" y="2006125"/>
            <a:ext cx="387504" cy="144727"/>
          </a:xfrm>
          <a:prstGeom prst="curvedUp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 name="Rectangle 2"/>
          <p:cNvSpPr/>
          <p:nvPr/>
        </p:nvSpPr>
        <p:spPr>
          <a:xfrm>
            <a:off x="3880374" y="1268760"/>
            <a:ext cx="6380258" cy="4247317"/>
          </a:xfrm>
          <a:prstGeom prst="rect">
            <a:avLst/>
          </a:prstGeom>
        </p:spPr>
        <p:txBody>
          <a:bodyPr wrap="square">
            <a:spAutoFit/>
          </a:bodyPr>
          <a:lstStyle/>
          <a:p>
            <a:pPr eaLnBrk="1" hangingPunct="1"/>
            <a:r>
              <a:rPr lang="en-US" u="sng" dirty="0">
                <a:solidFill>
                  <a:schemeClr val="bg1"/>
                </a:solidFill>
                <a:latin typeface="Century Gothic" pitchFamily="34" charset="0"/>
              </a:rPr>
              <a:t>Apply </a:t>
            </a:r>
            <a:r>
              <a:rPr lang="en-US" u="sng" dirty="0" smtClean="0">
                <a:solidFill>
                  <a:schemeClr val="bg1"/>
                </a:solidFill>
                <a:latin typeface="Century Gothic" pitchFamily="34" charset="0"/>
              </a:rPr>
              <a:t>SURREALIST EVERFRESH </a:t>
            </a:r>
          </a:p>
          <a:p>
            <a:pPr eaLnBrk="1" hangingPunct="1"/>
            <a:r>
              <a:rPr lang="en-US" u="sng" dirty="0" smtClean="0">
                <a:solidFill>
                  <a:schemeClr val="bg1"/>
                </a:solidFill>
                <a:latin typeface="Century Gothic" pitchFamily="34" charset="0"/>
              </a:rPr>
              <a:t>from </a:t>
            </a:r>
            <a:r>
              <a:rPr lang="en-US" u="sng" dirty="0">
                <a:solidFill>
                  <a:schemeClr val="bg1"/>
                </a:solidFill>
                <a:latin typeface="Century Gothic" pitchFamily="34" charset="0"/>
              </a:rPr>
              <a:t>the roots to the tips</a:t>
            </a:r>
            <a:r>
              <a:rPr lang="en-US" dirty="0">
                <a:solidFill>
                  <a:schemeClr val="bg1"/>
                </a:solidFill>
                <a:latin typeface="Century Gothic" pitchFamily="34" charset="0"/>
              </a:rPr>
              <a:t>. </a:t>
            </a:r>
            <a:endParaRPr lang="en-US" dirty="0" smtClean="0">
              <a:solidFill>
                <a:schemeClr val="bg1"/>
              </a:solidFill>
              <a:latin typeface="Century Gothic" pitchFamily="34" charset="0"/>
            </a:endParaRPr>
          </a:p>
          <a:p>
            <a:pPr eaLnBrk="1" hangingPunct="1"/>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Use </a:t>
            </a:r>
            <a:r>
              <a:rPr lang="en-US" dirty="0">
                <a:solidFill>
                  <a:schemeClr val="bg1"/>
                </a:solidFill>
                <a:latin typeface="Century Gothic" pitchFamily="34" charset="0"/>
              </a:rPr>
              <a:t>the  larger rounded-shaped part </a:t>
            </a:r>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to </a:t>
            </a:r>
            <a:r>
              <a:rPr lang="en-US" dirty="0">
                <a:solidFill>
                  <a:schemeClr val="bg1"/>
                </a:solidFill>
                <a:latin typeface="Century Gothic" pitchFamily="34" charset="0"/>
              </a:rPr>
              <a:t>deposit charge, deploy graphically </a:t>
            </a:r>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the </a:t>
            </a:r>
            <a:r>
              <a:rPr lang="en-US" dirty="0">
                <a:solidFill>
                  <a:schemeClr val="bg1"/>
                </a:solidFill>
                <a:latin typeface="Century Gothic" pitchFamily="34" charset="0"/>
              </a:rPr>
              <a:t>fringe, with separation</a:t>
            </a:r>
            <a:r>
              <a:rPr lang="en-US" dirty="0" smtClean="0">
                <a:solidFill>
                  <a:schemeClr val="bg1"/>
                </a:solidFill>
                <a:latin typeface="Century Gothic" pitchFamily="34" charset="0"/>
              </a:rPr>
              <a:t>.</a:t>
            </a:r>
          </a:p>
          <a:p>
            <a:pPr eaLnBrk="1" hangingPunct="1"/>
            <a:endParaRPr lang="en-US" dirty="0">
              <a:solidFill>
                <a:schemeClr val="bg1"/>
              </a:solidFill>
              <a:latin typeface="Century Gothic" pitchFamily="34" charset="0"/>
            </a:endParaRPr>
          </a:p>
          <a:p>
            <a:pPr eaLnBrk="1" hangingPunct="1"/>
            <a:endParaRPr lang="en-US" dirty="0">
              <a:solidFill>
                <a:schemeClr val="bg1"/>
              </a:solidFill>
              <a:latin typeface="Century Gothic" pitchFamily="34" charset="0"/>
            </a:endParaRPr>
          </a:p>
          <a:p>
            <a:pPr eaLnBrk="1" hangingPunct="1"/>
            <a:r>
              <a:rPr lang="en-US" dirty="0" smtClean="0">
                <a:solidFill>
                  <a:schemeClr val="bg1"/>
                </a:solidFill>
                <a:latin typeface="Century Gothic" pitchFamily="34" charset="0"/>
              </a:rPr>
              <a:t>With </a:t>
            </a:r>
            <a:r>
              <a:rPr lang="en-US" dirty="0">
                <a:solidFill>
                  <a:schemeClr val="bg1"/>
                </a:solidFill>
                <a:latin typeface="Century Gothic" pitchFamily="34" charset="0"/>
              </a:rPr>
              <a:t>the thin brush </a:t>
            </a:r>
            <a:r>
              <a:rPr lang="en-US" dirty="0" smtClean="0">
                <a:solidFill>
                  <a:schemeClr val="bg1"/>
                </a:solidFill>
                <a:latin typeface="Century Gothic" pitchFamily="34" charset="0"/>
              </a:rPr>
              <a:t>end, catch </a:t>
            </a:r>
            <a:r>
              <a:rPr lang="en-US" dirty="0">
                <a:solidFill>
                  <a:schemeClr val="bg1"/>
                </a:solidFill>
                <a:latin typeface="Century Gothic" pitchFamily="34" charset="0"/>
              </a:rPr>
              <a:t>the </a:t>
            </a:r>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short lashes:</a:t>
            </a:r>
          </a:p>
          <a:p>
            <a:pPr eaLnBrk="1" hangingPunct="1"/>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First in the inner corner.</a:t>
            </a:r>
          </a:p>
          <a:p>
            <a:pPr eaLnBrk="1" hangingPunct="1"/>
            <a:endParaRPr lang="en-US" dirty="0">
              <a:solidFill>
                <a:schemeClr val="bg1"/>
              </a:solidFill>
              <a:latin typeface="Century Gothic" pitchFamily="34" charset="0"/>
            </a:endParaRPr>
          </a:p>
          <a:p>
            <a:pPr eaLnBrk="1" hangingPunct="1"/>
            <a:endParaRPr lang="en-US" dirty="0" smtClean="0">
              <a:solidFill>
                <a:schemeClr val="bg1"/>
              </a:solidFill>
              <a:latin typeface="Century Gothic" pitchFamily="34" charset="0"/>
            </a:endParaRPr>
          </a:p>
          <a:p>
            <a:pPr eaLnBrk="1" hangingPunct="1"/>
            <a:r>
              <a:rPr lang="en-US" dirty="0" smtClean="0">
                <a:solidFill>
                  <a:schemeClr val="bg1"/>
                </a:solidFill>
                <a:latin typeface="Century Gothic" pitchFamily="34" charset="0"/>
              </a:rPr>
              <a:t>Secondly in the </a:t>
            </a:r>
            <a:r>
              <a:rPr lang="en-US" dirty="0">
                <a:solidFill>
                  <a:schemeClr val="bg1"/>
                </a:solidFill>
                <a:latin typeface="Century Gothic" pitchFamily="34" charset="0"/>
              </a:rPr>
              <a:t>outer </a:t>
            </a:r>
            <a:r>
              <a:rPr lang="en-US" dirty="0" smtClean="0">
                <a:solidFill>
                  <a:schemeClr val="bg1"/>
                </a:solidFill>
                <a:latin typeface="Century Gothic" pitchFamily="34" charset="0"/>
              </a:rPr>
              <a:t>corner.</a:t>
            </a:r>
            <a:endParaRPr lang="en-US" dirty="0">
              <a:solidFill>
                <a:schemeClr val="bg1"/>
              </a:solidFill>
              <a:latin typeface="Century Gothic" pitchFamily="34" charset="0"/>
            </a:endParaRPr>
          </a:p>
        </p:txBody>
      </p:sp>
      <p:sp>
        <p:nvSpPr>
          <p:cNvPr id="4" name="ZoneTexte 3"/>
          <p:cNvSpPr txBox="1"/>
          <p:nvPr/>
        </p:nvSpPr>
        <p:spPr>
          <a:xfrm>
            <a:off x="3630075" y="2165623"/>
            <a:ext cx="263214" cy="261610"/>
          </a:xfrm>
          <a:prstGeom prst="rect">
            <a:avLst/>
          </a:prstGeom>
          <a:noFill/>
          <a:ln>
            <a:noFill/>
          </a:ln>
        </p:spPr>
        <p:txBody>
          <a:bodyPr wrap="none" rtlCol="0">
            <a:spAutoFit/>
          </a:bodyPr>
          <a:lstStyle/>
          <a:p>
            <a:r>
              <a:rPr lang="fr-FR" sz="1100" dirty="0" smtClean="0">
                <a:solidFill>
                  <a:schemeClr val="bg1"/>
                </a:solidFill>
                <a:latin typeface="Century Gothic" pitchFamily="34" charset="0"/>
              </a:rPr>
              <a:t>1</a:t>
            </a:r>
            <a:endParaRPr lang="fr-FR" sz="1100" dirty="0">
              <a:solidFill>
                <a:schemeClr val="bg1"/>
              </a:solidFill>
              <a:latin typeface="Century Gothic" pitchFamily="34" charset="0"/>
            </a:endParaRPr>
          </a:p>
        </p:txBody>
      </p:sp>
      <p:sp>
        <p:nvSpPr>
          <p:cNvPr id="17" name="ZoneTexte 16"/>
          <p:cNvSpPr txBox="1"/>
          <p:nvPr/>
        </p:nvSpPr>
        <p:spPr>
          <a:xfrm>
            <a:off x="3650888" y="4344193"/>
            <a:ext cx="263214" cy="261610"/>
          </a:xfrm>
          <a:prstGeom prst="rect">
            <a:avLst/>
          </a:prstGeom>
          <a:noFill/>
          <a:ln>
            <a:noFill/>
          </a:ln>
        </p:spPr>
        <p:txBody>
          <a:bodyPr wrap="none" rtlCol="0">
            <a:spAutoFit/>
          </a:bodyPr>
          <a:lstStyle/>
          <a:p>
            <a:r>
              <a:rPr lang="fr-FR" sz="1100" dirty="0">
                <a:solidFill>
                  <a:schemeClr val="bg1"/>
                </a:solidFill>
                <a:latin typeface="Century Gothic" pitchFamily="34" charset="0"/>
              </a:rPr>
              <a:t>2</a:t>
            </a:r>
          </a:p>
        </p:txBody>
      </p:sp>
      <p:sp>
        <p:nvSpPr>
          <p:cNvPr id="18" name="ZoneTexte 17"/>
          <p:cNvSpPr txBox="1"/>
          <p:nvPr/>
        </p:nvSpPr>
        <p:spPr>
          <a:xfrm>
            <a:off x="3660714" y="5169897"/>
            <a:ext cx="263214" cy="261610"/>
          </a:xfrm>
          <a:prstGeom prst="rect">
            <a:avLst/>
          </a:prstGeom>
          <a:noFill/>
          <a:ln>
            <a:noFill/>
          </a:ln>
        </p:spPr>
        <p:txBody>
          <a:bodyPr wrap="none" rtlCol="0">
            <a:spAutoFit/>
          </a:bodyPr>
          <a:lstStyle/>
          <a:p>
            <a:r>
              <a:rPr lang="fr-FR" sz="1100" dirty="0" smtClean="0">
                <a:solidFill>
                  <a:schemeClr val="bg1"/>
                </a:solidFill>
                <a:latin typeface="Century Gothic" pitchFamily="34" charset="0"/>
              </a:rPr>
              <a:t>3</a:t>
            </a:r>
            <a:endParaRPr lang="fr-FR" sz="1100" dirty="0">
              <a:solidFill>
                <a:schemeClr val="bg1"/>
              </a:solidFill>
              <a:latin typeface="Century Gothic" pitchFamily="34" charset="0"/>
            </a:endParaRPr>
          </a:p>
        </p:txBody>
      </p:sp>
      <p:sp>
        <p:nvSpPr>
          <p:cNvPr id="5" name="Ellipse 4"/>
          <p:cNvSpPr/>
          <p:nvPr/>
        </p:nvSpPr>
        <p:spPr>
          <a:xfrm>
            <a:off x="3658399" y="2188288"/>
            <a:ext cx="1990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Ellipse 18"/>
          <p:cNvSpPr/>
          <p:nvPr/>
        </p:nvSpPr>
        <p:spPr>
          <a:xfrm>
            <a:off x="3677449" y="4375498"/>
            <a:ext cx="1990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p:cNvSpPr/>
          <p:nvPr/>
        </p:nvSpPr>
        <p:spPr>
          <a:xfrm>
            <a:off x="3686974" y="5194280"/>
            <a:ext cx="1990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ZoneTexte 20"/>
          <p:cNvSpPr txBox="1"/>
          <p:nvPr/>
        </p:nvSpPr>
        <p:spPr>
          <a:xfrm>
            <a:off x="1115616" y="1844824"/>
            <a:ext cx="263214" cy="261610"/>
          </a:xfrm>
          <a:prstGeom prst="rect">
            <a:avLst/>
          </a:prstGeom>
          <a:noFill/>
          <a:ln>
            <a:noFill/>
          </a:ln>
        </p:spPr>
        <p:txBody>
          <a:bodyPr wrap="none" rtlCol="0">
            <a:spAutoFit/>
          </a:bodyPr>
          <a:lstStyle/>
          <a:p>
            <a:r>
              <a:rPr lang="fr-FR" sz="1100" dirty="0" smtClean="0">
                <a:solidFill>
                  <a:schemeClr val="bg1"/>
                </a:solidFill>
                <a:latin typeface="Century Gothic" pitchFamily="34" charset="0"/>
              </a:rPr>
              <a:t>1</a:t>
            </a:r>
            <a:endParaRPr lang="fr-FR" sz="1100" dirty="0">
              <a:solidFill>
                <a:schemeClr val="bg1"/>
              </a:solidFill>
              <a:latin typeface="Century Gothic" pitchFamily="34" charset="0"/>
            </a:endParaRPr>
          </a:p>
        </p:txBody>
      </p:sp>
      <p:sp>
        <p:nvSpPr>
          <p:cNvPr id="22" name="Ellipse 21"/>
          <p:cNvSpPr/>
          <p:nvPr/>
        </p:nvSpPr>
        <p:spPr>
          <a:xfrm>
            <a:off x="1143940" y="1867489"/>
            <a:ext cx="1990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0840" y="5191493"/>
            <a:ext cx="1256672" cy="55446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5084" y="3623974"/>
            <a:ext cx="1256672" cy="55446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40" descr="Brosse_Blanche_sur_fond_noir_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5768278">
            <a:off x="2061315" y="5401174"/>
            <a:ext cx="348426" cy="736248"/>
          </a:xfrm>
          <a:prstGeom prst="ellipse">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30" name="Picture 40" descr="Brosse_Blanche_sur_fond_noir_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4289086">
            <a:off x="790871" y="3948397"/>
            <a:ext cx="348426" cy="736248"/>
          </a:xfrm>
          <a:prstGeom prst="ellipse">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1" name="Flèche courbée vers le haut 30"/>
          <p:cNvSpPr/>
          <p:nvPr/>
        </p:nvSpPr>
        <p:spPr>
          <a:xfrm rot="20541060">
            <a:off x="2496451" y="5868639"/>
            <a:ext cx="264670" cy="119609"/>
          </a:xfrm>
          <a:prstGeom prst="curvedUp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2" name="Flèche courbée vers le haut 31"/>
          <p:cNvSpPr/>
          <p:nvPr/>
        </p:nvSpPr>
        <p:spPr>
          <a:xfrm rot="1323268" flipH="1">
            <a:off x="679629" y="4076971"/>
            <a:ext cx="297421" cy="106816"/>
          </a:xfrm>
          <a:prstGeom prst="curvedUp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33" name="ZoneTexte 32"/>
          <p:cNvSpPr txBox="1"/>
          <p:nvPr/>
        </p:nvSpPr>
        <p:spPr>
          <a:xfrm>
            <a:off x="2234721" y="5970630"/>
            <a:ext cx="263214" cy="261610"/>
          </a:xfrm>
          <a:prstGeom prst="rect">
            <a:avLst/>
          </a:prstGeom>
          <a:noFill/>
          <a:ln>
            <a:noFill/>
          </a:ln>
        </p:spPr>
        <p:txBody>
          <a:bodyPr wrap="none" rtlCol="0">
            <a:spAutoFit/>
          </a:bodyPr>
          <a:lstStyle/>
          <a:p>
            <a:r>
              <a:rPr lang="fr-FR" sz="1100" dirty="0">
                <a:solidFill>
                  <a:schemeClr val="bg1"/>
                </a:solidFill>
                <a:latin typeface="Century Gothic" pitchFamily="34" charset="0"/>
              </a:rPr>
              <a:t>3</a:t>
            </a:r>
          </a:p>
        </p:txBody>
      </p:sp>
      <p:sp>
        <p:nvSpPr>
          <p:cNvPr id="34" name="Ellipse 33"/>
          <p:cNvSpPr/>
          <p:nvPr/>
        </p:nvSpPr>
        <p:spPr>
          <a:xfrm>
            <a:off x="2264492" y="6001935"/>
            <a:ext cx="2189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ZoneTexte 34"/>
          <p:cNvSpPr txBox="1"/>
          <p:nvPr/>
        </p:nvSpPr>
        <p:spPr>
          <a:xfrm>
            <a:off x="344667" y="4132856"/>
            <a:ext cx="263214" cy="261610"/>
          </a:xfrm>
          <a:prstGeom prst="rect">
            <a:avLst/>
          </a:prstGeom>
          <a:noFill/>
          <a:ln>
            <a:noFill/>
          </a:ln>
        </p:spPr>
        <p:txBody>
          <a:bodyPr wrap="none" rtlCol="0">
            <a:spAutoFit/>
          </a:bodyPr>
          <a:lstStyle/>
          <a:p>
            <a:r>
              <a:rPr lang="fr-FR" sz="1100" dirty="0">
                <a:solidFill>
                  <a:schemeClr val="bg1"/>
                </a:solidFill>
                <a:latin typeface="Century Gothic" pitchFamily="34" charset="0"/>
              </a:rPr>
              <a:t>2</a:t>
            </a:r>
          </a:p>
        </p:txBody>
      </p:sp>
      <p:sp>
        <p:nvSpPr>
          <p:cNvPr id="36" name="Ellipse 35"/>
          <p:cNvSpPr/>
          <p:nvPr/>
        </p:nvSpPr>
        <p:spPr>
          <a:xfrm>
            <a:off x="370927" y="4157239"/>
            <a:ext cx="199000" cy="199000"/>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3225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661988" y="2924944"/>
            <a:ext cx="7942262"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ctr" eaLnBrk="1" hangingPunct="1"/>
            <a:r>
              <a:rPr lang="fr-FR" sz="3200" dirty="0" smtClean="0">
                <a:solidFill>
                  <a:schemeClr val="bg1"/>
                </a:solidFill>
                <a:latin typeface="Century Gothic" pitchFamily="34" charset="0"/>
                <a:ea typeface="ＭＳ Ｐゴシック" pitchFamily="34" charset="-128"/>
              </a:rPr>
              <a:t>IS IT STILL POSSIBLE TODAY</a:t>
            </a:r>
          </a:p>
          <a:p>
            <a:pPr algn="ctr" eaLnBrk="1" hangingPunct="1"/>
            <a:r>
              <a:rPr lang="fr-FR" sz="3200" dirty="0" smtClean="0">
                <a:solidFill>
                  <a:schemeClr val="bg1"/>
                </a:solidFill>
                <a:latin typeface="Century Gothic" pitchFamily="34" charset="0"/>
                <a:ea typeface="ＭＳ Ｐゴシック" pitchFamily="34" charset="-128"/>
              </a:rPr>
              <a:t>TO INNOVATE </a:t>
            </a:r>
          </a:p>
          <a:p>
            <a:pPr algn="ctr" eaLnBrk="1" hangingPunct="1"/>
            <a:r>
              <a:rPr lang="fr-FR" sz="3200" dirty="0" smtClean="0">
                <a:solidFill>
                  <a:schemeClr val="bg1"/>
                </a:solidFill>
                <a:latin typeface="Century Gothic" pitchFamily="34" charset="0"/>
                <a:ea typeface="ＭＳ Ｐゴシック" pitchFamily="34" charset="-128"/>
              </a:rPr>
              <a:t>ON THE MASCARA MARKET?</a:t>
            </a:r>
            <a:endParaRPr lang="fr-FR" sz="3200" dirty="0">
              <a:solidFill>
                <a:schemeClr val="bg1"/>
              </a:solidFill>
              <a:latin typeface="Century Gothic" pitchFamily="34" charset="0"/>
              <a:ea typeface="ＭＳ Ｐゴシック" pitchFamily="34" charset="-128"/>
            </a:endParaRPr>
          </a:p>
        </p:txBody>
      </p:sp>
    </p:spTree>
    <p:extLst>
      <p:ext uri="{BB962C8B-B14F-4D97-AF65-F5344CB8AC3E}">
        <p14:creationId xmlns:p14="http://schemas.microsoft.com/office/powerpoint/2010/main" val="30755040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4"/>
          <p:cNvSpPr txBox="1">
            <a:spLocks noChangeArrowheads="1"/>
          </p:cNvSpPr>
          <p:nvPr/>
        </p:nvSpPr>
        <p:spPr bwMode="auto">
          <a:xfrm>
            <a:off x="1403350" y="2723436"/>
            <a:ext cx="6553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WHAT DO WOMEN WANT</a:t>
            </a:r>
          </a:p>
          <a:p>
            <a:pPr algn="ctr" eaLnBrk="1" hangingPunct="1"/>
            <a:r>
              <a:rPr lang="en-US" sz="3200" dirty="0" smtClean="0">
                <a:solidFill>
                  <a:schemeClr val="bg1"/>
                </a:solidFill>
                <a:latin typeface="Century Gothic" pitchFamily="34" charset="0"/>
              </a:rPr>
              <a:t>FOR THEIR LASHES?</a:t>
            </a:r>
            <a:endParaRPr lang="en-US" sz="3200" dirty="0">
              <a:solidFill>
                <a:schemeClr val="bg1"/>
              </a:solidFill>
              <a:latin typeface="Century Gothic" pitchFamily="34" charset="0"/>
            </a:endParaRPr>
          </a:p>
        </p:txBody>
      </p:sp>
    </p:spTree>
    <p:extLst>
      <p:ext uri="{BB962C8B-B14F-4D97-AF65-F5344CB8AC3E}">
        <p14:creationId xmlns:p14="http://schemas.microsoft.com/office/powerpoint/2010/main" val="38865506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4"/>
          <p:cNvSpPr txBox="1">
            <a:spLocks noChangeArrowheads="1"/>
          </p:cNvSpPr>
          <p:nvPr/>
        </p:nvSpPr>
        <p:spPr bwMode="auto">
          <a:xfrm>
            <a:off x="1403350" y="3203575"/>
            <a:ext cx="65532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VOLUME</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4"/>
          <p:cNvSpPr txBox="1">
            <a:spLocks noChangeArrowheads="1"/>
          </p:cNvSpPr>
          <p:nvPr/>
        </p:nvSpPr>
        <p:spPr bwMode="auto">
          <a:xfrm>
            <a:off x="1403350" y="3203575"/>
            <a:ext cx="65532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LENGTH</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1425142" y="3171855"/>
            <a:ext cx="6553200"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3200" dirty="0" smtClean="0">
                <a:solidFill>
                  <a:schemeClr val="bg1"/>
                </a:solidFill>
                <a:latin typeface="Century Gothic" pitchFamily="34" charset="0"/>
              </a:rPr>
              <a:t>CURVES</a:t>
            </a:r>
            <a:endParaRPr lang="en-US" sz="3200" dirty="0">
              <a:solidFill>
                <a:schemeClr val="bg1"/>
              </a:solidFill>
              <a:latin typeface="Century Gothic"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4553</TotalTime>
  <Words>2850</Words>
  <Application>Microsoft Office PowerPoint</Application>
  <PresentationFormat>Affichage à l'écran (4:3)</PresentationFormat>
  <Paragraphs>536</Paragraphs>
  <Slides>41</Slides>
  <Notes>41</Notes>
  <HiddenSlides>0</HiddenSlides>
  <MMClips>4</MMClips>
  <ScaleCrop>false</ScaleCrop>
  <HeadingPairs>
    <vt:vector size="4" baseType="variant">
      <vt:variant>
        <vt:lpstr>Thème</vt:lpstr>
      </vt:variant>
      <vt:variant>
        <vt:i4>1</vt:i4>
      </vt:variant>
      <vt:variant>
        <vt:lpstr>Titres des diapositives</vt:lpstr>
      </vt:variant>
      <vt:variant>
        <vt:i4>41</vt:i4>
      </vt:variant>
    </vt:vector>
  </HeadingPairs>
  <TitlesOfParts>
    <vt:vector size="42" baseType="lpstr">
      <vt:lpstr>Modèle par défaut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UNPRECEDENTED LUXURIOUS DESIGN.  DROP-SHAPED, LIKE A PRECIOUS INKWELL  TO REMIND OF THE EVERFRESH TECHNOLOGY.</vt:lpstr>
      <vt:lpstr>Présentation PowerPoint</vt:lpstr>
      <vt:lpstr>Présentation PowerPoint</vt:lpstr>
      <vt:lpstr>Présentation PowerPoint</vt:lpstr>
      <vt:lpstr>Présentation PowerPoint</vt:lpstr>
      <vt:lpstr>Présentation PowerPoint</vt:lpstr>
    </vt:vector>
  </TitlesOfParts>
  <Company>Loreal Produits de Luxe Int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stephanie.peirelloh</dc:creator>
  <cp:lastModifiedBy>PEIRELLO HERVE Stephanie</cp:lastModifiedBy>
  <cp:revision>147</cp:revision>
  <cp:lastPrinted>2012-09-14T09:55:44Z</cp:lastPrinted>
  <dcterms:created xsi:type="dcterms:W3CDTF">2012-01-22T21:48:33Z</dcterms:created>
  <dcterms:modified xsi:type="dcterms:W3CDTF">2012-11-05T15:01:14Z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8808568</vt:lpwstr>
  </property>
  <property fmtid="{D5CDD505-2E9C-101B-9397-08002B2CF9AE}" pid="3" name="NXPowerLiteSettings">
    <vt:lpwstr>F7000400038000</vt:lpwstr>
  </property>
  <property fmtid="{D5CDD505-2E9C-101B-9397-08002B2CF9AE}" pid="4" name="NXPowerLiteVersion">
    <vt:lpwstr>D5.0.6</vt:lpwstr>
  </property>
</Properties>
</file>