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5329238" cy="7561263"/>
  <p:notesSz cx="6669088" cy="9928225"/>
  <p:defaultTextStyle>
    <a:defPPr>
      <a:defRPr lang="fr-FR"/>
    </a:defPPr>
    <a:lvl1pPr marL="0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8275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6549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04824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7309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41373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20964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77922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46197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80" d="100"/>
          <a:sy n="180" d="100"/>
        </p:scale>
        <p:origin x="-1224" y="-88"/>
      </p:cViewPr>
      <p:guideLst>
        <p:guide orient="horz" pos="2382"/>
        <p:guide orient="horz" pos="4059"/>
        <p:guide pos="16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405" cy="496094"/>
          </a:xfrm>
          <a:prstGeom prst="rect">
            <a:avLst/>
          </a:prstGeom>
        </p:spPr>
        <p:txBody>
          <a:bodyPr vert="horz" lIns="90601" tIns="45299" rIns="90601" bIns="4529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128" y="0"/>
            <a:ext cx="2890405" cy="496094"/>
          </a:xfrm>
          <a:prstGeom prst="rect">
            <a:avLst/>
          </a:prstGeom>
        </p:spPr>
        <p:txBody>
          <a:bodyPr vert="horz" lIns="90601" tIns="45299" rIns="90601" bIns="45299" rtlCol="0"/>
          <a:lstStyle>
            <a:lvl1pPr algn="r">
              <a:defRPr sz="1200"/>
            </a:lvl1pPr>
          </a:lstStyle>
          <a:p>
            <a:fld id="{67AE5312-4368-4E7B-9A51-B8CF50604071}" type="datetimeFigureOut">
              <a:rPr lang="fr-FR" smtClean="0"/>
              <a:t>07/07/14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24063" y="746125"/>
            <a:ext cx="26225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1" tIns="45299" rIns="90601" bIns="4529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7377" y="4715273"/>
            <a:ext cx="5334336" cy="4468019"/>
          </a:xfrm>
          <a:prstGeom prst="rect">
            <a:avLst/>
          </a:prstGeom>
        </p:spPr>
        <p:txBody>
          <a:bodyPr vert="horz" lIns="90601" tIns="45299" rIns="90601" bIns="45299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0547"/>
            <a:ext cx="2890405" cy="496094"/>
          </a:xfrm>
          <a:prstGeom prst="rect">
            <a:avLst/>
          </a:prstGeom>
        </p:spPr>
        <p:txBody>
          <a:bodyPr vert="horz" lIns="90601" tIns="45299" rIns="90601" bIns="4529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128" y="9430547"/>
            <a:ext cx="2890405" cy="496094"/>
          </a:xfrm>
          <a:prstGeom prst="rect">
            <a:avLst/>
          </a:prstGeom>
        </p:spPr>
        <p:txBody>
          <a:bodyPr vert="horz" lIns="90601" tIns="45299" rIns="90601" bIns="45299" rtlCol="0" anchor="b"/>
          <a:lstStyle>
            <a:lvl1pPr algn="r">
              <a:defRPr sz="1200"/>
            </a:lvl1pPr>
          </a:lstStyle>
          <a:p>
            <a:fld id="{1E917ABE-3C26-4754-BCF2-487E0805E4A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1515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17ABE-3C26-4754-BCF2-487E0805E4A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824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693" y="2348892"/>
            <a:ext cx="4529853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99386" y="4284716"/>
            <a:ext cx="3730467" cy="19323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6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04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73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41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09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77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46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07/07/14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6988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07/07/14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52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863698" y="302802"/>
            <a:ext cx="1199078" cy="645157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66462" y="302802"/>
            <a:ext cx="3508415" cy="645157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07/07/14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24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07/07/14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44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0972" y="4858812"/>
            <a:ext cx="4529853" cy="1501751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0972" y="3204787"/>
            <a:ext cx="4529853" cy="1654025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82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65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0482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7309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4137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2096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7792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4619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07/07/14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962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66462" y="1764296"/>
            <a:ext cx="2353747" cy="499008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709029" y="1764296"/>
            <a:ext cx="2353747" cy="499008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07/07/14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60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6462" y="1692533"/>
            <a:ext cx="2354672" cy="705367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6462" y="2397900"/>
            <a:ext cx="2354672" cy="43564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07180" y="1692533"/>
            <a:ext cx="2355597" cy="705367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07180" y="2397900"/>
            <a:ext cx="2355597" cy="43564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07/07/14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91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07/07/14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930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07/07/14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14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6463" y="301051"/>
            <a:ext cx="1753282" cy="1281214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83584" y="301051"/>
            <a:ext cx="2979192" cy="6453329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6463" y="1582266"/>
            <a:ext cx="1753282" cy="5172114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07/07/14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97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4568" y="5292884"/>
            <a:ext cx="3197543" cy="624855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44568" y="675613"/>
            <a:ext cx="3197543" cy="4536758"/>
          </a:xfrm>
        </p:spPr>
        <p:txBody>
          <a:bodyPr/>
          <a:lstStyle>
            <a:lvl1pPr marL="0" indent="0">
              <a:buNone/>
              <a:defRPr sz="2600"/>
            </a:lvl1pPr>
            <a:lvl2pPr marL="368275" indent="0">
              <a:buNone/>
              <a:defRPr sz="2300"/>
            </a:lvl2pPr>
            <a:lvl3pPr marL="736549" indent="0">
              <a:buNone/>
              <a:defRPr sz="1900"/>
            </a:lvl3pPr>
            <a:lvl4pPr marL="1104824" indent="0">
              <a:buNone/>
              <a:defRPr sz="1600"/>
            </a:lvl4pPr>
            <a:lvl5pPr marL="1473098" indent="0">
              <a:buNone/>
              <a:defRPr sz="1600"/>
            </a:lvl5pPr>
            <a:lvl6pPr marL="1841373" indent="0">
              <a:buNone/>
              <a:defRPr sz="1600"/>
            </a:lvl6pPr>
            <a:lvl7pPr marL="2209648" indent="0">
              <a:buNone/>
              <a:defRPr sz="1600"/>
            </a:lvl7pPr>
            <a:lvl8pPr marL="2577922" indent="0">
              <a:buNone/>
              <a:defRPr sz="1600"/>
            </a:lvl8pPr>
            <a:lvl9pPr marL="2946197" indent="0">
              <a:buNone/>
              <a:defRPr sz="16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44568" y="5917739"/>
            <a:ext cx="3197543" cy="887398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07/07/14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95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6462" y="302802"/>
            <a:ext cx="4796314" cy="1260210"/>
          </a:xfrm>
          <a:prstGeom prst="rect">
            <a:avLst/>
          </a:prstGeom>
        </p:spPr>
        <p:txBody>
          <a:bodyPr vert="horz" lIns="73655" tIns="36827" rIns="73655" bIns="36827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6462" y="1764296"/>
            <a:ext cx="4796314" cy="4990084"/>
          </a:xfrm>
          <a:prstGeom prst="rect">
            <a:avLst/>
          </a:prstGeom>
        </p:spPr>
        <p:txBody>
          <a:bodyPr vert="horz" lIns="73655" tIns="36827" rIns="73655" bIns="36827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6462" y="7008171"/>
            <a:ext cx="1243489" cy="402568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AE67B-66F9-43D8-83F9-CC5E82E0B1CE}" type="datetimeFigureOut">
              <a:rPr lang="fr-FR" smtClean="0"/>
              <a:t>07/07/14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20823" y="7008171"/>
            <a:ext cx="1687592" cy="402568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19288" y="7008171"/>
            <a:ext cx="1243489" cy="402568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85D50-D34E-4AEA-B9A5-1C60EE77294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52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6549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206" indent="-276206" algn="l" defTabSz="736549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8446" indent="-230172" algn="l" defTabSz="736549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20687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8961" indent="-184137" algn="l" defTabSz="736549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7236" indent="-184137" algn="l" defTabSz="736549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5510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93785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2060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30334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8275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549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4824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73098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41373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09648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7922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46197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FOND PRODIGY COMPACT_RECTO_A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" y="0"/>
            <a:ext cx="5327904" cy="7559040"/>
          </a:xfrm>
          <a:prstGeom prst="rect">
            <a:avLst/>
          </a:prstGeom>
        </p:spPr>
      </p:pic>
      <p:sp>
        <p:nvSpPr>
          <p:cNvPr id="13" name="Line 8"/>
          <p:cNvSpPr>
            <a:spLocks noChangeShapeType="1"/>
          </p:cNvSpPr>
          <p:nvPr/>
        </p:nvSpPr>
        <p:spPr bwMode="auto">
          <a:xfrm flipV="1">
            <a:off x="-44344" y="1116335"/>
            <a:ext cx="5343633" cy="0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 sz="1800">
              <a:latin typeface="Arial" charset="0"/>
              <a:ea typeface="+mn-ea"/>
            </a:endParaRPr>
          </a:p>
        </p:txBody>
      </p:sp>
      <p:sp>
        <p:nvSpPr>
          <p:cNvPr id="17" name="Text Box 131"/>
          <p:cNvSpPr txBox="1">
            <a:spLocks noChangeArrowheads="1"/>
          </p:cNvSpPr>
          <p:nvPr/>
        </p:nvSpPr>
        <p:spPr bwMode="auto">
          <a:xfrm>
            <a:off x="250131" y="1348681"/>
            <a:ext cx="345440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just" eaLnBrk="1" hangingPunct="1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Century Gothic" pitchFamily="34" charset="0"/>
              </a:rPr>
              <a:t>KEY POINTS TO KNOW &amp; REMEMBER</a:t>
            </a:r>
            <a:endParaRPr lang="fr-FR" sz="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cxnSp>
        <p:nvCxnSpPr>
          <p:cNvPr id="22" name="Connecteur droit 25"/>
          <p:cNvCxnSpPr>
            <a:cxnSpLocks noChangeShapeType="1"/>
          </p:cNvCxnSpPr>
          <p:nvPr/>
        </p:nvCxnSpPr>
        <p:spPr bwMode="auto">
          <a:xfrm>
            <a:off x="181868" y="1564581"/>
            <a:ext cx="2914799" cy="0"/>
          </a:xfrm>
          <a:prstGeom prst="lin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Text Box 131"/>
          <p:cNvSpPr txBox="1">
            <a:spLocks noChangeArrowheads="1"/>
          </p:cNvSpPr>
          <p:nvPr/>
        </p:nvSpPr>
        <p:spPr bwMode="auto">
          <a:xfrm>
            <a:off x="116781" y="1582553"/>
            <a:ext cx="3267918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just" eaLnBrk="1" hangingPunct="1"/>
            <a:r>
              <a:rPr lang="en-US" sz="1000" b="1" u="sng" dirty="0">
                <a:solidFill>
                  <a:schemeClr val="bg1"/>
                </a:solidFill>
                <a:latin typeface="Century Gothic" pitchFamily="34" charset="0"/>
              </a:rPr>
              <a:t> FOR WHO </a:t>
            </a:r>
            <a:r>
              <a:rPr lang="en-US" sz="1000" b="1" u="sng" dirty="0" smtClean="0">
                <a:solidFill>
                  <a:schemeClr val="bg1"/>
                </a:solidFill>
                <a:latin typeface="Century Gothic" pitchFamily="34" charset="0"/>
              </a:rPr>
              <a:t>?</a:t>
            </a:r>
          </a:p>
          <a:p>
            <a:pPr algn="just" eaLnBrk="1" hangingPunct="1"/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Compact users who want matte luminous result </a:t>
            </a:r>
          </a:p>
          <a:p>
            <a:pPr algn="just" eaLnBrk="1" hangingPunct="1"/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and  who have combination to oily skin. </a:t>
            </a:r>
          </a:p>
          <a:p>
            <a:pPr algn="just" eaLnBrk="1" hangingPunct="1"/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Women who do not like fluid foundation.</a:t>
            </a:r>
            <a:endParaRPr lang="en-US" sz="1000" dirty="0">
              <a:solidFill>
                <a:schemeClr val="bg1"/>
              </a:solidFill>
              <a:latin typeface="Century Gothic" pitchFamily="34" charset="0"/>
            </a:endParaRPr>
          </a:p>
          <a:p>
            <a:pPr algn="just" eaLnBrk="1" hangingPunct="1">
              <a:lnSpc>
                <a:spcPct val="50000"/>
              </a:lnSpc>
            </a:pPr>
            <a:endParaRPr lang="en-US" sz="1000" dirty="0">
              <a:solidFill>
                <a:schemeClr val="bg1"/>
              </a:solidFill>
              <a:latin typeface="Century Gothic" pitchFamily="34" charset="0"/>
            </a:endParaRPr>
          </a:p>
          <a:p>
            <a:pPr algn="just" eaLnBrk="1" hangingPunct="1">
              <a:lnSpc>
                <a:spcPct val="50000"/>
              </a:lnSpc>
            </a:pPr>
            <a:endParaRPr lang="en-US" sz="1000" b="1" dirty="0">
              <a:solidFill>
                <a:schemeClr val="bg1"/>
              </a:solidFill>
              <a:latin typeface="Century Gothic" pitchFamily="34" charset="0"/>
            </a:endParaRPr>
          </a:p>
          <a:p>
            <a:pPr algn="just" eaLnBrk="1" hangingPunct="1"/>
            <a:r>
              <a:rPr lang="en-US" sz="1000" b="1" u="sng" dirty="0" smtClean="0">
                <a:solidFill>
                  <a:schemeClr val="bg1"/>
                </a:solidFill>
                <a:latin typeface="Century Gothic" pitchFamily="34" charset="0"/>
              </a:rPr>
              <a:t>MAKE-UP RESULTS</a:t>
            </a:r>
          </a:p>
          <a:p>
            <a:pPr marL="228600" indent="-228600" algn="just" eaLnBrk="1" hangingPunct="1">
              <a:buFont typeface="Arial" pitchFamily="34" charset="0"/>
              <a:buChar char="•"/>
            </a:pP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M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atte luminous &amp; even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complexion</a:t>
            </a:r>
            <a:endParaRPr lang="en-US" sz="1000" dirty="0">
              <a:solidFill>
                <a:schemeClr val="bg1"/>
              </a:solidFill>
              <a:latin typeface="Century Gothic" pitchFamily="34" charset="0"/>
            </a:endParaRPr>
          </a:p>
          <a:p>
            <a:pPr marL="228600" indent="-228600" algn="just" eaLnBrk="1" hangingPunct="1">
              <a:buFont typeface="Arial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Visibly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refined skin texture</a:t>
            </a:r>
          </a:p>
          <a:p>
            <a:pPr marL="228600" indent="-228600" algn="just" eaLnBrk="1" hangingPunct="1">
              <a:buFont typeface="Arial" pitchFamily="34" charset="0"/>
              <a:buChar char="•"/>
            </a:pP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rPr>
              <a:t>Smoothed wrinkles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rPr>
              <a:t>as if “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rPr>
              <a:t>polished”</a:t>
            </a:r>
          </a:p>
          <a:p>
            <a:pPr algn="just" eaLnBrk="1" hangingPunct="1"/>
            <a:endParaRPr lang="en-US" sz="1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just" eaLnBrk="1" hangingPunct="1"/>
            <a:r>
              <a:rPr lang="en-US" sz="1000" b="1" u="sng" dirty="0" smtClean="0">
                <a:solidFill>
                  <a:schemeClr val="bg1"/>
                </a:solidFill>
                <a:latin typeface="Century Gothic" pitchFamily="34" charset="0"/>
              </a:rPr>
              <a:t>ADDED BENEFITS</a:t>
            </a:r>
            <a:endParaRPr lang="en-US" sz="1000" b="1" u="sng" dirty="0">
              <a:solidFill>
                <a:schemeClr val="bg1"/>
              </a:solidFill>
              <a:latin typeface="Century Gothic" pitchFamily="34" charset="0"/>
            </a:endParaRPr>
          </a:p>
          <a:p>
            <a:pPr marL="171450" indent="-171450" algn="just" eaLnBrk="1" hangingPunct="1">
              <a:buFont typeface="Arial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rPr>
              <a:t>12hr comfort </a:t>
            </a:r>
            <a:endParaRPr lang="en-US" sz="1000" b="1" dirty="0">
              <a:solidFill>
                <a:schemeClr val="bg1"/>
              </a:solidFill>
              <a:latin typeface="Century Gothic" pitchFamily="34" charset="0"/>
            </a:endParaRPr>
          </a:p>
          <a:p>
            <a:pPr marL="171450" indent="-171450" algn="just" eaLnBrk="1" hangingPunct="1">
              <a:buFont typeface="Arial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rPr>
              <a:t>HIGH PROTECTION FPS 35 – PA +++</a:t>
            </a:r>
          </a:p>
          <a:p>
            <a:pPr marL="171450" indent="-171450" algn="just" eaLnBrk="1" hangingPunct="1">
              <a:buFont typeface="Arial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rPr>
              <a:t>Enriched in skincare ingredients</a:t>
            </a:r>
          </a:p>
          <a:p>
            <a:pPr algn="just" eaLnBrk="1" hangingPunct="1"/>
            <a:endParaRPr lang="en-US" sz="1000" dirty="0">
              <a:solidFill>
                <a:schemeClr val="bg1"/>
              </a:solidFill>
              <a:latin typeface="Century Gothic" pitchFamily="34" charset="0"/>
              <a:ea typeface="ＭＳ Ｐゴシック" charset="-128"/>
            </a:endParaRPr>
          </a:p>
          <a:p>
            <a:pPr algn="just" eaLnBrk="1" hangingPunct="1"/>
            <a:r>
              <a:rPr lang="en-US" sz="1000" b="1" u="sng" dirty="0" smtClean="0">
                <a:solidFill>
                  <a:schemeClr val="bg1"/>
                </a:solidFill>
                <a:latin typeface="Century Gothic" pitchFamily="34" charset="0"/>
              </a:rPr>
              <a:t>USE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 :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rPr>
              <a:t>TWO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rPr>
              <a:t>WAY COMPACT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rPr>
              <a:t>FOUNDATION</a:t>
            </a:r>
            <a:endParaRPr lang="en-US" sz="1000" b="1" u="sng" dirty="0">
              <a:solidFill>
                <a:schemeClr val="bg1"/>
              </a:solidFill>
              <a:latin typeface="Century Gothic" pitchFamily="34" charset="0"/>
            </a:endParaRPr>
          </a:p>
          <a:p>
            <a:pPr algn="just" eaLnBrk="1" hangingPunct="1">
              <a:buFontTx/>
              <a:buChar char="•"/>
            </a:pPr>
            <a:endParaRPr lang="en-US" sz="1000" dirty="0">
              <a:solidFill>
                <a:schemeClr val="bg1"/>
              </a:solidFill>
              <a:latin typeface="Century Gothic" pitchFamily="34" charset="0"/>
            </a:endParaRPr>
          </a:p>
          <a:p>
            <a:pPr eaLnBrk="1" hangingPunct="1"/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Apply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to the face with the sponge,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from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the </a:t>
            </a:r>
            <a:endParaRPr lang="en-US" sz="1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eaLnBrk="1" hangingPunct="1"/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“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T” zone blending outward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with smoothing movements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to create an even finish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.</a:t>
            </a:r>
          </a:p>
          <a:p>
            <a:pPr eaLnBrk="1" hangingPunct="1"/>
            <a:endParaRPr lang="en-US" sz="1000" dirty="0">
              <a:solidFill>
                <a:schemeClr val="bg1"/>
              </a:solidFill>
              <a:latin typeface="Century Gothic" pitchFamily="34" charset="0"/>
            </a:endParaRPr>
          </a:p>
          <a:p>
            <a:pPr marL="171450" indent="-171450" eaLnBrk="1" hangingPunct="1"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For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a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natural-look finish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use a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dry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sponge.</a:t>
            </a:r>
          </a:p>
          <a:p>
            <a:pPr marL="171450" indent="-171450" eaLnBrk="1" hangingPunct="1"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For 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a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greater coverage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use a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wet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sponge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.</a:t>
            </a:r>
            <a:endParaRPr lang="en-US" sz="1000" dirty="0">
              <a:solidFill>
                <a:schemeClr val="bg1"/>
              </a:solidFill>
              <a:latin typeface="Century Gothic" pitchFamily="34" charset="0"/>
              <a:ea typeface="ＭＳ Ｐゴシック" charset="-128"/>
            </a:endParaRPr>
          </a:p>
          <a:p>
            <a:pPr algn="just" eaLnBrk="1" hangingPunct="1"/>
            <a:endParaRPr lang="en-US" sz="1000" dirty="0">
              <a:solidFill>
                <a:schemeClr val="bg1"/>
              </a:solidFill>
              <a:latin typeface="Century Gothic" pitchFamily="34" charset="0"/>
              <a:ea typeface="ＭＳ Ｐゴシック" charset="-128"/>
            </a:endParaRPr>
          </a:p>
          <a:p>
            <a:pPr algn="just">
              <a:defRPr/>
            </a:pPr>
            <a:r>
              <a:rPr lang="en-US" sz="1000" b="1" u="sng" dirty="0">
                <a:solidFill>
                  <a:schemeClr val="bg1"/>
                </a:solidFill>
                <a:latin typeface="Century Gothic" pitchFamily="34" charset="0"/>
              </a:rPr>
              <a:t>DESIGN</a:t>
            </a:r>
          </a:p>
          <a:p>
            <a:pPr algn="just">
              <a:defRPr/>
            </a:pP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LUXURIOUS DESIGN : GOLD PALE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METALLIZATION </a:t>
            </a:r>
          </a:p>
          <a:p>
            <a:pPr algn="just">
              <a:defRPr/>
            </a:pP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WITH  BLACK SUEDE SLEEVE</a:t>
            </a:r>
            <a:endParaRPr lang="en-US" sz="1000" dirty="0">
              <a:solidFill>
                <a:schemeClr val="bg1"/>
              </a:solidFill>
              <a:latin typeface="Century Gothic" pitchFamily="34" charset="0"/>
            </a:endParaRPr>
          </a:p>
          <a:p>
            <a:pPr algn="just" eaLnBrk="1" hangingPunct="1"/>
            <a:r>
              <a:rPr lang="en-US" sz="1000" b="1" u="sng" dirty="0" smtClean="0">
                <a:solidFill>
                  <a:schemeClr val="bg1"/>
                </a:solidFill>
                <a:latin typeface="Century Gothic" pitchFamily="34" charset="0"/>
              </a:rPr>
              <a:t>PRICE</a:t>
            </a:r>
            <a:r>
              <a:rPr lang="en-US" sz="1000" u="sng" dirty="0">
                <a:solidFill>
                  <a:schemeClr val="bg1"/>
                </a:solidFill>
                <a:latin typeface="Century Gothic" pitchFamily="34" charset="0"/>
              </a:rPr>
              <a:t>: </a:t>
            </a:r>
          </a:p>
          <a:p>
            <a:pPr algn="just" eaLnBrk="1" hangingPunct="1"/>
            <a:r>
              <a:rPr lang="en-US" sz="1000" dirty="0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rPr>
              <a:t>80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€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/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11,7 grs / 0,41 </a:t>
            </a:r>
            <a:r>
              <a:rPr lang="en-US" sz="1000" dirty="0" err="1" smtClean="0">
                <a:solidFill>
                  <a:schemeClr val="bg1"/>
                </a:solidFill>
                <a:latin typeface="Century Gothic" pitchFamily="34" charset="0"/>
              </a:rPr>
              <a:t>oz</a:t>
            </a:r>
            <a:endParaRPr lang="en-US" sz="1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4" name="Arrondir un rectangle avec un coin diagonal 23"/>
          <p:cNvSpPr/>
          <p:nvPr/>
        </p:nvSpPr>
        <p:spPr>
          <a:xfrm>
            <a:off x="72331" y="1188343"/>
            <a:ext cx="3312368" cy="5040560"/>
          </a:xfrm>
          <a:prstGeom prst="round2Diag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bg1"/>
              </a:solidFill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2990081" y="36215"/>
            <a:ext cx="2482850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 defTabSz="1042988">
              <a:lnSpc>
                <a:spcPct val="80000"/>
              </a:lnSpc>
            </a:pPr>
            <a:r>
              <a:rPr lang="fr-FR" sz="2400" dirty="0" smtClean="0">
                <a:solidFill>
                  <a:schemeClr val="bg1"/>
                </a:solidFill>
                <a:latin typeface="Century Gothic" pitchFamily="34" charset="0"/>
              </a:rPr>
              <a:t>PRODIGY COMPACT </a:t>
            </a:r>
            <a:endParaRPr lang="fr-FR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1" name="Rectangle 117"/>
          <p:cNvSpPr>
            <a:spLocks noChangeArrowheads="1"/>
          </p:cNvSpPr>
          <p:nvPr/>
        </p:nvSpPr>
        <p:spPr bwMode="auto">
          <a:xfrm>
            <a:off x="2880643" y="608504"/>
            <a:ext cx="2664296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ko-KR" sz="900" dirty="0">
                <a:solidFill>
                  <a:srgbClr val="FFFFFF"/>
                </a:solidFill>
                <a:latin typeface="Century Gothic" pitchFamily="34" charset="0"/>
              </a:rPr>
              <a:t>GLOBAL ANTI-AGEING* FOUNDATION </a:t>
            </a:r>
            <a:br>
              <a:rPr lang="en-US" altLang="ko-KR" sz="900" dirty="0">
                <a:solidFill>
                  <a:srgbClr val="FFFFFF"/>
                </a:solidFill>
                <a:latin typeface="Century Gothic" pitchFamily="34" charset="0"/>
              </a:rPr>
            </a:br>
            <a:r>
              <a:rPr lang="en-US" altLang="ko-KR" sz="900" dirty="0">
                <a:solidFill>
                  <a:srgbClr val="FFFFFF"/>
                </a:solidFill>
                <a:latin typeface="Century Gothic" pitchFamily="34" charset="0"/>
              </a:rPr>
              <a:t>SMOOTHNESS, </a:t>
            </a:r>
            <a:r>
              <a:rPr lang="en-US" altLang="ko-KR" sz="900" dirty="0" smtClean="0">
                <a:solidFill>
                  <a:srgbClr val="FFFFFF"/>
                </a:solidFill>
                <a:latin typeface="Century Gothic" pitchFamily="34" charset="0"/>
              </a:rPr>
              <a:t>RADIANCE </a:t>
            </a:r>
          </a:p>
          <a:p>
            <a:pPr algn="ctr"/>
            <a:r>
              <a:rPr lang="en-US" altLang="ko-KR" sz="900" dirty="0" smtClean="0">
                <a:solidFill>
                  <a:srgbClr val="FFFFFF"/>
                </a:solidFill>
                <a:latin typeface="Century Gothic" pitchFamily="34" charset="0"/>
              </a:rPr>
              <a:t>12-hr COMFORT / SPF </a:t>
            </a:r>
            <a:r>
              <a:rPr lang="en-US" altLang="ko-KR" sz="900" dirty="0">
                <a:solidFill>
                  <a:srgbClr val="FFFFFF"/>
                </a:solidFill>
                <a:latin typeface="Century Gothic" pitchFamily="34" charset="0"/>
              </a:rPr>
              <a:t>35 – PA+++</a:t>
            </a:r>
          </a:p>
        </p:txBody>
      </p:sp>
      <p:sp>
        <p:nvSpPr>
          <p:cNvPr id="2" name="Rectangle 1"/>
          <p:cNvSpPr/>
          <p:nvPr/>
        </p:nvSpPr>
        <p:spPr>
          <a:xfrm>
            <a:off x="28934" y="6353298"/>
            <a:ext cx="8354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1042988"/>
            <a:r>
              <a:rPr lang="en-US" sz="1000" b="1" u="sng" dirty="0" smtClean="0">
                <a:solidFill>
                  <a:schemeClr val="bg1"/>
                </a:solidFill>
                <a:latin typeface="Century Gothic" pitchFamily="34" charset="0"/>
                <a:ea typeface="MS PGothic" pitchFamily="34" charset="-128"/>
              </a:rPr>
              <a:t>5 SHADES: </a:t>
            </a:r>
            <a:endParaRPr lang="en-US" sz="1000" b="1" u="sng" dirty="0">
              <a:solidFill>
                <a:schemeClr val="bg1"/>
              </a:solidFill>
              <a:latin typeface="Century Gothic" pitchFamily="34" charset="0"/>
              <a:ea typeface="MS PGothic" pitchFamily="34" charset="-128"/>
            </a:endParaRPr>
          </a:p>
        </p:txBody>
      </p:sp>
      <p:sp>
        <p:nvSpPr>
          <p:cNvPr id="16" name="ZoneTexte 4"/>
          <p:cNvSpPr txBox="1">
            <a:spLocks noChangeArrowheads="1"/>
          </p:cNvSpPr>
          <p:nvPr/>
        </p:nvSpPr>
        <p:spPr bwMode="auto">
          <a:xfrm>
            <a:off x="72331" y="7309147"/>
            <a:ext cx="27495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 i="1" dirty="0">
                <a:solidFill>
                  <a:schemeClr val="bg1"/>
                </a:solidFill>
                <a:latin typeface="Century Gothic" pitchFamily="34" charset="0"/>
              </a:rPr>
              <a:t>* reduces the appearance of fine lines and wrinkles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71849" y="6787907"/>
            <a:ext cx="2524048" cy="318970"/>
            <a:chOff x="71849" y="6447488"/>
            <a:chExt cx="2524048" cy="318970"/>
          </a:xfrm>
        </p:grpSpPr>
        <p:sp>
          <p:nvSpPr>
            <p:cNvPr id="21" name="角丸四角形 20"/>
            <p:cNvSpPr/>
            <p:nvPr/>
          </p:nvSpPr>
          <p:spPr bwMode="auto">
            <a:xfrm>
              <a:off x="71849" y="6452508"/>
              <a:ext cx="457371" cy="305027"/>
            </a:xfrm>
            <a:prstGeom prst="roundRect">
              <a:avLst/>
            </a:prstGeom>
            <a:solidFill>
              <a:srgbClr val="F4E0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ja-JP" altLang="en-US" sz="2000" dirty="0">
                <a:solidFill>
                  <a:srgbClr val="FFFFFF"/>
                </a:solidFill>
                <a:latin typeface="+mj-lt"/>
                <a:ea typeface="ＭＳ Ｐゴシック" charset="-128"/>
              </a:endParaRPr>
            </a:p>
          </p:txBody>
        </p:sp>
        <p:sp>
          <p:nvSpPr>
            <p:cNvPr id="25" name="テキスト ボックス 25"/>
            <p:cNvSpPr txBox="1">
              <a:spLocks noChangeArrowheads="1"/>
            </p:cNvSpPr>
            <p:nvPr/>
          </p:nvSpPr>
          <p:spPr bwMode="auto">
            <a:xfrm>
              <a:off x="74916" y="6463977"/>
              <a:ext cx="435909" cy="208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1200" dirty="0" smtClean="0">
                  <a:solidFill>
                    <a:srgbClr val="000000"/>
                  </a:solidFill>
                  <a:latin typeface="+mj-lt"/>
                </a:rPr>
                <a:t>13</a:t>
              </a:r>
              <a:r>
                <a:rPr lang="ja-JP" altLang="en-US" sz="1200" dirty="0">
                  <a:solidFill>
                    <a:srgbClr val="000000"/>
                  </a:solidFill>
                  <a:latin typeface="+mj-lt"/>
                </a:rPr>
                <a:t>　　</a:t>
              </a:r>
              <a:endParaRPr lang="en-US" altLang="ja-JP" sz="120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27" name="角丸四角形 21"/>
            <p:cNvSpPr/>
            <p:nvPr/>
          </p:nvSpPr>
          <p:spPr bwMode="auto">
            <a:xfrm>
              <a:off x="592311" y="6447488"/>
              <a:ext cx="440375" cy="314244"/>
            </a:xfrm>
            <a:prstGeom prst="roundRect">
              <a:avLst/>
            </a:prstGeom>
            <a:solidFill>
              <a:srgbClr val="F9CB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ja-JP" altLang="en-US" sz="2000" dirty="0">
                <a:solidFill>
                  <a:srgbClr val="FFFFFF"/>
                </a:solidFill>
                <a:latin typeface="+mj-lt"/>
                <a:ea typeface="ＭＳ Ｐゴシック" charset="-128"/>
              </a:endParaRPr>
            </a:p>
          </p:txBody>
        </p:sp>
        <p:sp>
          <p:nvSpPr>
            <p:cNvPr id="28" name="テキスト ボックス 29"/>
            <p:cNvSpPr txBox="1">
              <a:spLocks noChangeArrowheads="1"/>
            </p:cNvSpPr>
            <p:nvPr/>
          </p:nvSpPr>
          <p:spPr bwMode="auto">
            <a:xfrm>
              <a:off x="568997" y="6455412"/>
              <a:ext cx="500952" cy="2518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1200" dirty="0" smtClean="0">
                  <a:solidFill>
                    <a:srgbClr val="000000"/>
                  </a:solidFill>
                  <a:latin typeface="+mj-lt"/>
                </a:rPr>
                <a:t>20</a:t>
              </a:r>
              <a:endParaRPr lang="en-US" altLang="ja-JP" sz="120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32" name="角丸四角形 18"/>
            <p:cNvSpPr/>
            <p:nvPr/>
          </p:nvSpPr>
          <p:spPr bwMode="auto">
            <a:xfrm>
              <a:off x="1090587" y="6452440"/>
              <a:ext cx="440375" cy="311591"/>
            </a:xfrm>
            <a:prstGeom prst="roundRect">
              <a:avLst/>
            </a:prstGeom>
            <a:solidFill>
              <a:srgbClr val="FAC9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ja-JP" altLang="en-US" sz="2000" dirty="0">
                <a:solidFill>
                  <a:srgbClr val="FFFFFF"/>
                </a:solidFill>
                <a:latin typeface="+mj-lt"/>
                <a:ea typeface="ＭＳ Ｐゴシック" charset="-128"/>
              </a:endParaRPr>
            </a:p>
          </p:txBody>
        </p:sp>
        <p:sp>
          <p:nvSpPr>
            <p:cNvPr id="33" name="テキスト ボックス 26"/>
            <p:cNvSpPr txBox="1">
              <a:spLocks noChangeArrowheads="1"/>
            </p:cNvSpPr>
            <p:nvPr/>
          </p:nvSpPr>
          <p:spPr bwMode="auto">
            <a:xfrm>
              <a:off x="866319" y="6457316"/>
              <a:ext cx="89666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1200" dirty="0" smtClean="0">
                  <a:solidFill>
                    <a:srgbClr val="000000"/>
                  </a:solidFill>
                  <a:latin typeface="+mj-lt"/>
                </a:rPr>
                <a:t>23</a:t>
              </a:r>
            </a:p>
          </p:txBody>
        </p:sp>
        <p:sp>
          <p:nvSpPr>
            <p:cNvPr id="35" name="角丸四角形 22"/>
            <p:cNvSpPr/>
            <p:nvPr/>
          </p:nvSpPr>
          <p:spPr bwMode="auto">
            <a:xfrm>
              <a:off x="1618637" y="6452094"/>
              <a:ext cx="424526" cy="311798"/>
            </a:xfrm>
            <a:prstGeom prst="roundRect">
              <a:avLst/>
            </a:prstGeom>
            <a:solidFill>
              <a:srgbClr val="F8B4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ja-JP" altLang="en-US" sz="2000" dirty="0">
                <a:solidFill>
                  <a:srgbClr val="FFFFFF"/>
                </a:solidFill>
                <a:latin typeface="+mj-lt"/>
                <a:ea typeface="ＭＳ Ｐゴシック" charset="-128"/>
              </a:endParaRPr>
            </a:p>
          </p:txBody>
        </p:sp>
        <p:sp>
          <p:nvSpPr>
            <p:cNvPr id="36" name="テキスト ボックス 28"/>
            <p:cNvSpPr txBox="1">
              <a:spLocks noChangeArrowheads="1"/>
            </p:cNvSpPr>
            <p:nvPr/>
          </p:nvSpPr>
          <p:spPr bwMode="auto">
            <a:xfrm>
              <a:off x="1574061" y="6466980"/>
              <a:ext cx="52018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1200" dirty="0" smtClean="0">
                  <a:solidFill>
                    <a:srgbClr val="000000"/>
                  </a:solidFill>
                  <a:latin typeface="+mj-lt"/>
                </a:rPr>
                <a:t>24</a:t>
              </a:r>
              <a:endParaRPr lang="en-US" altLang="ja-JP" sz="120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38" name="角丸四角形 23"/>
            <p:cNvSpPr/>
            <p:nvPr/>
          </p:nvSpPr>
          <p:spPr bwMode="auto">
            <a:xfrm>
              <a:off x="2134789" y="6452516"/>
              <a:ext cx="424526" cy="313942"/>
            </a:xfrm>
            <a:prstGeom prst="roundRect">
              <a:avLst/>
            </a:prstGeom>
            <a:solidFill>
              <a:srgbClr val="F599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ja-JP" altLang="en-US" sz="2000" dirty="0">
                <a:solidFill>
                  <a:srgbClr val="FFFFFF"/>
                </a:solidFill>
                <a:latin typeface="+mj-lt"/>
                <a:ea typeface="ＭＳ Ｐゴシック" charset="-128"/>
              </a:endParaRPr>
            </a:p>
          </p:txBody>
        </p:sp>
        <p:sp>
          <p:nvSpPr>
            <p:cNvPr id="39" name="テキスト ボックス 27"/>
            <p:cNvSpPr txBox="1">
              <a:spLocks noChangeArrowheads="1"/>
            </p:cNvSpPr>
            <p:nvPr/>
          </p:nvSpPr>
          <p:spPr bwMode="auto">
            <a:xfrm>
              <a:off x="2120838" y="6469897"/>
              <a:ext cx="475059" cy="277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1200" dirty="0" smtClean="0">
                  <a:solidFill>
                    <a:srgbClr val="000000"/>
                  </a:solidFill>
                  <a:latin typeface="+mj-lt"/>
                </a:rPr>
                <a:t>30</a:t>
              </a:r>
              <a:endParaRPr lang="en-US" altLang="ja-JP" sz="1200" dirty="0">
                <a:solidFill>
                  <a:srgbClr val="000000"/>
                </a:solidFill>
                <a:latin typeface="+mj-lt"/>
              </a:endParaRPr>
            </a:p>
          </p:txBody>
        </p:sp>
      </p:grpSp>
      <p:sp>
        <p:nvSpPr>
          <p:cNvPr id="26" name="ZoneTexte 5"/>
          <p:cNvSpPr txBox="1">
            <a:spLocks noChangeArrowheads="1"/>
          </p:cNvSpPr>
          <p:nvPr/>
        </p:nvSpPr>
        <p:spPr bwMode="auto">
          <a:xfrm>
            <a:off x="1006601" y="7155035"/>
            <a:ext cx="62869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fr-FR" sz="600" dirty="0">
                <a:solidFill>
                  <a:schemeClr val="bg1"/>
                </a:solidFill>
                <a:latin typeface="Century Gothic" pitchFamily="34" charset="0"/>
              </a:rPr>
              <a:t>STAR SHADE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7293" y="6732959"/>
            <a:ext cx="526678" cy="444864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4" name="Image 3" descr="Logo HR_PB_HD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" y="0"/>
            <a:ext cx="2950903" cy="1116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975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FOND PRODIGY COMPACT_VERSO_A5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327904" cy="7559040"/>
          </a:xfrm>
          <a:prstGeom prst="rect">
            <a:avLst/>
          </a:prstGeom>
        </p:spPr>
      </p:pic>
      <p:sp>
        <p:nvSpPr>
          <p:cNvPr id="4" name="ZoneTexte 11"/>
          <p:cNvSpPr txBox="1">
            <a:spLocks noChangeArrowheads="1"/>
          </p:cNvSpPr>
          <p:nvPr/>
        </p:nvSpPr>
        <p:spPr bwMode="auto">
          <a:xfrm>
            <a:off x="3456707" y="2001580"/>
            <a:ext cx="630238" cy="38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800" b="1" smtClean="0">
                <a:solidFill>
                  <a:schemeClr val="bg1"/>
                </a:solidFill>
                <a:latin typeface="Century Gothic" pitchFamily="34" charset="0"/>
              </a:rPr>
              <a:t>2</a:t>
            </a:r>
            <a:endParaRPr lang="en-US" sz="1800" b="1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" name="ZoneTexte 19"/>
          <p:cNvSpPr txBox="1">
            <a:spLocks noChangeArrowheads="1"/>
          </p:cNvSpPr>
          <p:nvPr/>
        </p:nvSpPr>
        <p:spPr bwMode="auto">
          <a:xfrm>
            <a:off x="4430705" y="5496992"/>
            <a:ext cx="826202" cy="44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1100" smtClean="0">
                <a:solidFill>
                  <a:schemeClr val="bg1"/>
                </a:solidFill>
                <a:latin typeface="Century Gothic" pitchFamily="34" charset="0"/>
              </a:rPr>
              <a:t>Skincare </a:t>
            </a:r>
          </a:p>
          <a:p>
            <a:pPr algn="r" eaLnBrk="1" hangingPunct="1"/>
            <a:r>
              <a:rPr lang="en-US" sz="1100" smtClean="0">
                <a:solidFill>
                  <a:schemeClr val="bg1"/>
                </a:solidFill>
                <a:latin typeface="Century Gothic" pitchFamily="34" charset="0"/>
              </a:rPr>
              <a:t>Advice</a:t>
            </a:r>
            <a:endParaRPr lang="en-US" sz="11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ZoneTexte 14"/>
          <p:cNvSpPr txBox="1">
            <a:spLocks noChangeArrowheads="1"/>
          </p:cNvSpPr>
          <p:nvPr/>
        </p:nvSpPr>
        <p:spPr bwMode="auto">
          <a:xfrm>
            <a:off x="2776537" y="60098"/>
            <a:ext cx="2489200" cy="336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1500" smtClean="0">
                <a:solidFill>
                  <a:schemeClr val="bg1"/>
                </a:solidFill>
                <a:latin typeface="Century Gothic" pitchFamily="34" charset="0"/>
              </a:rPr>
              <a:t>SALES SCENARIO</a:t>
            </a:r>
            <a:endParaRPr lang="en-US" sz="15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0976" y="829121"/>
            <a:ext cx="4968772" cy="107930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ZoneTexte 11"/>
          <p:cNvSpPr txBox="1">
            <a:spLocks noChangeArrowheads="1"/>
          </p:cNvSpPr>
          <p:nvPr/>
        </p:nvSpPr>
        <p:spPr bwMode="auto">
          <a:xfrm>
            <a:off x="3456707" y="324247"/>
            <a:ext cx="630237" cy="38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800" b="1" smtClean="0">
                <a:solidFill>
                  <a:schemeClr val="bg1"/>
                </a:solidFill>
                <a:latin typeface="Century Gothic" pitchFamily="34" charset="0"/>
              </a:rPr>
              <a:t>1</a:t>
            </a:r>
            <a:endParaRPr lang="en-US" sz="1800" b="1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7" name="ZoneTexte 19"/>
          <p:cNvSpPr txBox="1">
            <a:spLocks noChangeArrowheads="1"/>
          </p:cNvSpPr>
          <p:nvPr/>
        </p:nvSpPr>
        <p:spPr bwMode="auto">
          <a:xfrm>
            <a:off x="4693344" y="380767"/>
            <a:ext cx="563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1100" smtClean="0">
                <a:solidFill>
                  <a:schemeClr val="bg1"/>
                </a:solidFill>
                <a:latin typeface="Century Gothic" pitchFamily="34" charset="0"/>
              </a:rPr>
              <a:t>Hook</a:t>
            </a:r>
            <a:endParaRPr lang="en-US" sz="1100">
              <a:solidFill>
                <a:schemeClr val="bg1"/>
              </a:solidFill>
              <a:latin typeface="Century Gothic" pitchFamily="34" charset="0"/>
            </a:endParaRPr>
          </a:p>
        </p:txBody>
      </p:sp>
      <p:cxnSp>
        <p:nvCxnSpPr>
          <p:cNvPr id="18" name="Connecteur droit 23"/>
          <p:cNvCxnSpPr>
            <a:cxnSpLocks noChangeShapeType="1"/>
          </p:cNvCxnSpPr>
          <p:nvPr/>
        </p:nvCxnSpPr>
        <p:spPr bwMode="auto">
          <a:xfrm>
            <a:off x="3528715" y="661755"/>
            <a:ext cx="18176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" name="ZoneTexte 24"/>
          <p:cNvSpPr txBox="1">
            <a:spLocks noChangeArrowheads="1"/>
          </p:cNvSpPr>
          <p:nvPr/>
        </p:nvSpPr>
        <p:spPr bwMode="auto">
          <a:xfrm>
            <a:off x="810940" y="6440922"/>
            <a:ext cx="396875" cy="392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400" dirty="0">
                <a:solidFill>
                  <a:schemeClr val="bg1"/>
                </a:solidFill>
                <a:latin typeface="Century Gothic" pitchFamily="34" charset="0"/>
              </a:rPr>
              <a:t>+</a:t>
            </a:r>
            <a:endParaRPr lang="fr-FR" sz="24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54" name="Picture 106" descr="PRODIGY_POWERCE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86" y="6121008"/>
            <a:ext cx="325242" cy="77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2" name="Connecteur droit 23"/>
          <p:cNvCxnSpPr>
            <a:cxnSpLocks noChangeShapeType="1"/>
          </p:cNvCxnSpPr>
          <p:nvPr/>
        </p:nvCxnSpPr>
        <p:spPr bwMode="auto">
          <a:xfrm>
            <a:off x="3528715" y="2340471"/>
            <a:ext cx="18176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ZoneTexte 4"/>
          <p:cNvSpPr txBox="1">
            <a:spLocks noChangeArrowheads="1"/>
          </p:cNvSpPr>
          <p:nvPr/>
        </p:nvSpPr>
        <p:spPr bwMode="auto">
          <a:xfrm>
            <a:off x="-112217" y="6999833"/>
            <a:ext cx="1336676" cy="2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fr-FR" sz="600" dirty="0" smtClean="0">
                <a:solidFill>
                  <a:schemeClr val="bg1"/>
                </a:solidFill>
                <a:latin typeface="Century Gothic" pitchFamily="34" charset="0"/>
              </a:rPr>
              <a:t>PRODIGY POWERCELL </a:t>
            </a:r>
          </a:p>
          <a:p>
            <a:pPr algn="ctr" eaLnBrk="1" hangingPunct="1"/>
            <a:r>
              <a:rPr lang="fr-FR" sz="600" dirty="0" smtClean="0">
                <a:solidFill>
                  <a:schemeClr val="bg1"/>
                </a:solidFill>
                <a:latin typeface="Century Gothic" pitchFamily="34" charset="0"/>
              </a:rPr>
              <a:t>SERUM</a:t>
            </a:r>
          </a:p>
        </p:txBody>
      </p:sp>
      <p:sp>
        <p:nvSpPr>
          <p:cNvPr id="56" name="Rectangle 1"/>
          <p:cNvSpPr>
            <a:spLocks noChangeArrowheads="1"/>
          </p:cNvSpPr>
          <p:nvPr/>
        </p:nvSpPr>
        <p:spPr bwMode="auto">
          <a:xfrm>
            <a:off x="72331" y="828303"/>
            <a:ext cx="5212182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1042988">
              <a:lnSpc>
                <a:spcPts val="1488"/>
              </a:lnSpc>
            </a:pPr>
            <a:r>
              <a:rPr lang="en-US" altLang="fr-FR" sz="900" b="1" dirty="0" smtClean="0">
                <a:solidFill>
                  <a:schemeClr val="bg1"/>
                </a:solidFill>
                <a:latin typeface="Century Gothic" pitchFamily="34" charset="0"/>
              </a:rPr>
              <a:t>“Do you want to look younger with</a:t>
            </a:r>
          </a:p>
          <a:p>
            <a:pPr algn="ctr" defTabSz="1042988">
              <a:lnSpc>
                <a:spcPts val="1488"/>
              </a:lnSpc>
            </a:pPr>
            <a:r>
              <a:rPr lang="en-US" altLang="fr-FR" sz="900" b="1" dirty="0" smtClean="0">
                <a:solidFill>
                  <a:schemeClr val="bg1"/>
                </a:solidFill>
                <a:latin typeface="Century Gothic" pitchFamily="34" charset="0"/>
              </a:rPr>
              <a:t> a matte luminous complexion? </a:t>
            </a:r>
            <a:endParaRPr lang="en-US" altLang="fr-FR" sz="900" b="1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 defTabSz="1042988"/>
            <a:endParaRPr lang="en-US" sz="700" i="1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 defTabSz="1042988"/>
            <a:r>
              <a:rPr lang="en-US" sz="700" i="1" dirty="0">
                <a:solidFill>
                  <a:schemeClr val="bg1"/>
                </a:solidFill>
                <a:latin typeface="Century Gothic" pitchFamily="34" charset="0"/>
              </a:rPr>
              <a:t>[BA’s showing Prodigy </a:t>
            </a:r>
            <a:r>
              <a:rPr lang="en-US" sz="700" i="1" dirty="0" smtClean="0">
                <a:solidFill>
                  <a:schemeClr val="bg1"/>
                </a:solidFill>
                <a:latin typeface="Century Gothic" pitchFamily="34" charset="0"/>
              </a:rPr>
              <a:t>Compact </a:t>
            </a:r>
            <a:r>
              <a:rPr lang="en-US" sz="700" i="1" dirty="0">
                <a:solidFill>
                  <a:schemeClr val="bg1"/>
                </a:solidFill>
                <a:latin typeface="Century Gothic" pitchFamily="34" charset="0"/>
              </a:rPr>
              <a:t>on her hands]</a:t>
            </a:r>
          </a:p>
          <a:p>
            <a:pPr algn="ctr" defTabSz="1042988"/>
            <a:endParaRPr lang="en-US" sz="700" i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5" name="Rectangle 140"/>
          <p:cNvSpPr>
            <a:spLocks noChangeArrowheads="1"/>
          </p:cNvSpPr>
          <p:nvPr/>
        </p:nvSpPr>
        <p:spPr bwMode="auto">
          <a:xfrm>
            <a:off x="648395" y="5994409"/>
            <a:ext cx="520700" cy="25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fr-FR" sz="1400" dirty="0" smtClean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</a:t>
            </a:r>
            <a:endParaRPr lang="fr-FR" sz="1400" dirty="0">
              <a:solidFill>
                <a:srgbClr val="A28F76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51" name="Arrondir un rectangle avec un coin diagonal 10"/>
          <p:cNvSpPr>
            <a:spLocks noChangeArrowheads="1"/>
          </p:cNvSpPr>
          <p:nvPr/>
        </p:nvSpPr>
        <p:spPr bwMode="auto">
          <a:xfrm>
            <a:off x="180976" y="2492870"/>
            <a:ext cx="5062214" cy="2232249"/>
          </a:xfrm>
          <a:custGeom>
            <a:avLst/>
            <a:gdLst>
              <a:gd name="T0" fmla="*/ 2147483647 w 4714886"/>
              <a:gd name="T1" fmla="*/ 2147483647 h 2428892"/>
              <a:gd name="T2" fmla="*/ 2147483647 w 4714886"/>
              <a:gd name="T3" fmla="*/ 2147483647 h 2428892"/>
              <a:gd name="T4" fmla="*/ 0 w 4714886"/>
              <a:gd name="T5" fmla="*/ 2147483647 h 2428892"/>
              <a:gd name="T6" fmla="*/ 2147483647 w 4714886"/>
              <a:gd name="T7" fmla="*/ 0 h 2428892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118569 w 4714886"/>
              <a:gd name="T13" fmla="*/ 118569 h 2428892"/>
              <a:gd name="T14" fmla="*/ 4596317 w 4714886"/>
              <a:gd name="T15" fmla="*/ 2310323 h 24288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714886" h="2428892">
                <a:moveTo>
                  <a:pt x="404823" y="0"/>
                </a:moveTo>
                <a:lnTo>
                  <a:pt x="4714886" y="0"/>
                </a:lnTo>
                <a:lnTo>
                  <a:pt x="4714886" y="2024069"/>
                </a:lnTo>
                <a:cubicBezTo>
                  <a:pt x="4714886" y="2247646"/>
                  <a:pt x="4533640" y="2428891"/>
                  <a:pt x="4310063" y="2428892"/>
                </a:cubicBezTo>
                <a:lnTo>
                  <a:pt x="0" y="2428892"/>
                </a:lnTo>
                <a:lnTo>
                  <a:pt x="0" y="404823"/>
                </a:lnTo>
                <a:cubicBezTo>
                  <a:pt x="0" y="181245"/>
                  <a:pt x="181245" y="0"/>
                  <a:pt x="404823" y="0"/>
                </a:cubicBezTo>
                <a:cubicBezTo>
                  <a:pt x="404823" y="0"/>
                  <a:pt x="404823" y="0"/>
                  <a:pt x="404823" y="0"/>
                </a:cubicBezTo>
                <a:close/>
              </a:path>
            </a:pathLst>
          </a:custGeom>
          <a:noFill/>
          <a:ln w="12700" algn="ctr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/>
          <a:p>
            <a:pPr algn="r"/>
            <a:endParaRPr lang="en-US" sz="110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r"/>
            <a:endParaRPr lang="en-US" sz="110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66" name="Picture 18" descr="New POWERCELL_PO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66" r="20729"/>
          <a:stretch>
            <a:fillRect/>
          </a:stretch>
        </p:blipFill>
        <p:spPr bwMode="auto">
          <a:xfrm>
            <a:off x="1600227" y="5885738"/>
            <a:ext cx="516960" cy="604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9" descr="PRODIGY_EXTREM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274" y="5944036"/>
            <a:ext cx="451295" cy="490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19" descr="PRODIG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344" y="5945521"/>
            <a:ext cx="454877" cy="492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18" descr="hydra_collagenist_crem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18"/>
          <a:stretch>
            <a:fillRect/>
          </a:stretch>
        </p:blipFill>
        <p:spPr bwMode="auto">
          <a:xfrm>
            <a:off x="1613273" y="6742368"/>
            <a:ext cx="525503" cy="52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Picture 12" descr="COLLAGENIST_V_LIFT_POT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355" y="6804033"/>
            <a:ext cx="554628" cy="48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16" descr="F:\HR CLAIRE\COLLAGENIST RE PLUMP\NEW PACKSHOTS\HR%20-%20Pot%20jour%20(DHD)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15" t="18913" r="19556" b="29388"/>
          <a:stretch>
            <a:fillRect/>
          </a:stretch>
        </p:blipFill>
        <p:spPr bwMode="auto">
          <a:xfrm>
            <a:off x="2125484" y="6764472"/>
            <a:ext cx="603174" cy="52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ZoneTexte 4"/>
          <p:cNvSpPr txBox="1">
            <a:spLocks noChangeArrowheads="1"/>
          </p:cNvSpPr>
          <p:nvPr/>
        </p:nvSpPr>
        <p:spPr bwMode="auto">
          <a:xfrm>
            <a:off x="1462732" y="6508335"/>
            <a:ext cx="1336676" cy="152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fr-FR" sz="600" dirty="0" smtClean="0">
                <a:solidFill>
                  <a:schemeClr val="bg1"/>
                </a:solidFill>
                <a:latin typeface="Century Gothic" pitchFamily="34" charset="0"/>
              </a:rPr>
              <a:t>PRODIGY CREAMS</a:t>
            </a:r>
          </a:p>
        </p:txBody>
      </p:sp>
      <p:sp>
        <p:nvSpPr>
          <p:cNvPr id="79" name="ZoneTexte 4"/>
          <p:cNvSpPr txBox="1">
            <a:spLocks noChangeArrowheads="1"/>
          </p:cNvSpPr>
          <p:nvPr/>
        </p:nvSpPr>
        <p:spPr bwMode="auto">
          <a:xfrm>
            <a:off x="1455315" y="7326864"/>
            <a:ext cx="1336676" cy="152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fr-FR" sz="600" dirty="0" smtClean="0">
                <a:solidFill>
                  <a:schemeClr val="bg1"/>
                </a:solidFill>
                <a:latin typeface="Century Gothic" pitchFamily="34" charset="0"/>
              </a:rPr>
              <a:t>COLLAGENIST CREAMS</a:t>
            </a:r>
          </a:p>
        </p:txBody>
      </p:sp>
      <p:sp>
        <p:nvSpPr>
          <p:cNvPr id="82" name="Rectangle 140"/>
          <p:cNvSpPr>
            <a:spLocks noChangeArrowheads="1"/>
          </p:cNvSpPr>
          <p:nvPr/>
        </p:nvSpPr>
        <p:spPr bwMode="auto">
          <a:xfrm>
            <a:off x="2600674" y="5829087"/>
            <a:ext cx="520700" cy="25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fr-FR" sz="1400" dirty="0" smtClean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</a:t>
            </a:r>
            <a:endParaRPr lang="fr-FR" sz="1400" dirty="0">
              <a:solidFill>
                <a:srgbClr val="A28F76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84" name="Rectangle 140"/>
          <p:cNvSpPr>
            <a:spLocks noChangeArrowheads="1"/>
          </p:cNvSpPr>
          <p:nvPr/>
        </p:nvSpPr>
        <p:spPr bwMode="auto">
          <a:xfrm>
            <a:off x="2575967" y="6570473"/>
            <a:ext cx="520700" cy="25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fr-FR" sz="1400" dirty="0" smtClean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</a:t>
            </a:r>
            <a:endParaRPr lang="fr-FR" sz="1400" dirty="0">
              <a:solidFill>
                <a:srgbClr val="A28F76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86" name="ZoneTexte 24"/>
          <p:cNvSpPr txBox="1">
            <a:spLocks noChangeArrowheads="1"/>
          </p:cNvSpPr>
          <p:nvPr/>
        </p:nvSpPr>
        <p:spPr bwMode="auto">
          <a:xfrm>
            <a:off x="1997009" y="6616178"/>
            <a:ext cx="362934" cy="188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800" dirty="0" smtClean="0">
                <a:solidFill>
                  <a:schemeClr val="bg1"/>
                </a:solidFill>
                <a:latin typeface="Century Gothic" pitchFamily="34" charset="0"/>
              </a:rPr>
              <a:t>OR</a:t>
            </a:r>
            <a:endParaRPr lang="fr-FR" sz="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1" name="ZoneTexte 11"/>
          <p:cNvSpPr txBox="1">
            <a:spLocks noChangeArrowheads="1"/>
          </p:cNvSpPr>
          <p:nvPr/>
        </p:nvSpPr>
        <p:spPr bwMode="auto">
          <a:xfrm>
            <a:off x="3456707" y="5546716"/>
            <a:ext cx="630238" cy="38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800" b="1" smtClean="0">
                <a:solidFill>
                  <a:schemeClr val="bg1"/>
                </a:solidFill>
                <a:latin typeface="Century Gothic" pitchFamily="34" charset="0"/>
              </a:rPr>
              <a:t>3</a:t>
            </a:r>
            <a:endParaRPr lang="en-US" sz="1800" b="1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2" name="ZoneTexte 19"/>
          <p:cNvSpPr txBox="1">
            <a:spLocks noChangeArrowheads="1"/>
          </p:cNvSpPr>
          <p:nvPr/>
        </p:nvSpPr>
        <p:spPr bwMode="auto">
          <a:xfrm>
            <a:off x="4196666" y="1908423"/>
            <a:ext cx="1060241" cy="44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1100" smtClean="0">
                <a:solidFill>
                  <a:schemeClr val="bg1"/>
                </a:solidFill>
                <a:latin typeface="Century Gothic" pitchFamily="34" charset="0"/>
              </a:rPr>
              <a:t>Product </a:t>
            </a:r>
          </a:p>
          <a:p>
            <a:pPr algn="r" eaLnBrk="1" hangingPunct="1"/>
            <a:r>
              <a:rPr lang="en-US" sz="1100" smtClean="0">
                <a:solidFill>
                  <a:schemeClr val="bg1"/>
                </a:solidFill>
                <a:latin typeface="Century Gothic" pitchFamily="34" charset="0"/>
              </a:rPr>
              <a:t>Presentation</a:t>
            </a:r>
            <a:endParaRPr lang="en-US" sz="1100">
              <a:solidFill>
                <a:schemeClr val="bg1"/>
              </a:solidFill>
              <a:latin typeface="Century Gothic" pitchFamily="34" charset="0"/>
            </a:endParaRPr>
          </a:p>
        </p:txBody>
      </p:sp>
      <p:cxnSp>
        <p:nvCxnSpPr>
          <p:cNvPr id="43" name="Connecteur droit 23"/>
          <p:cNvCxnSpPr>
            <a:cxnSpLocks noChangeShapeType="1"/>
          </p:cNvCxnSpPr>
          <p:nvPr/>
        </p:nvCxnSpPr>
        <p:spPr bwMode="auto">
          <a:xfrm>
            <a:off x="3528715" y="5940871"/>
            <a:ext cx="18176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" name="ZoneTexte 24"/>
          <p:cNvSpPr txBox="1">
            <a:spLocks noChangeArrowheads="1"/>
          </p:cNvSpPr>
          <p:nvPr/>
        </p:nvSpPr>
        <p:spPr bwMode="auto">
          <a:xfrm>
            <a:off x="2915816" y="6440922"/>
            <a:ext cx="396875" cy="392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400" dirty="0">
                <a:solidFill>
                  <a:schemeClr val="bg1"/>
                </a:solidFill>
                <a:latin typeface="Century Gothic" pitchFamily="34" charset="0"/>
              </a:rPr>
              <a:t>+</a:t>
            </a:r>
            <a:endParaRPr lang="fr-FR" sz="24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542" y="2772519"/>
            <a:ext cx="512947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1042988" fontAlgn="base">
              <a:spcAft>
                <a:spcPct val="0"/>
              </a:spcAft>
            </a:pPr>
            <a:r>
              <a:rPr lang="en-US" altLang="fr-FR" sz="1000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  <a:cs typeface="Arial" charset="0"/>
              </a:rPr>
              <a:t>“ </a:t>
            </a:r>
            <a:r>
              <a:rPr lang="en-US" sz="1000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I’d like to introduce to you PRODIGY COMPACT </a:t>
            </a:r>
            <a:r>
              <a:rPr lang="en-US" sz="1000" dirty="0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FOUNDATION, </a:t>
            </a:r>
            <a:r>
              <a:rPr lang="en-US" altLang="ja-JP" sz="1000" dirty="0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the new </a:t>
            </a:r>
            <a:r>
              <a:rPr lang="en-US" altLang="ja-JP" sz="1000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HR compact foundation that </a:t>
            </a:r>
            <a:r>
              <a:rPr lang="en-US" altLang="ja-JP" sz="1000" b="1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instantly </a:t>
            </a:r>
            <a:r>
              <a:rPr lang="en-US" altLang="ja-JP" sz="1000" b="1" dirty="0" err="1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mattifies</a:t>
            </a:r>
            <a:r>
              <a:rPr lang="en-US" altLang="ja-JP" sz="1000" b="1" dirty="0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, illuminates </a:t>
            </a:r>
            <a:r>
              <a:rPr lang="en-US" altLang="ja-JP" sz="1000" b="1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and </a:t>
            </a:r>
            <a:r>
              <a:rPr lang="en-US" altLang="ja-JP" sz="1000" b="1" dirty="0" err="1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smoothes</a:t>
            </a:r>
            <a:r>
              <a:rPr lang="en-US" altLang="ja-JP" sz="1000" b="1" dirty="0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 the skin </a:t>
            </a:r>
            <a:r>
              <a:rPr lang="en-US" altLang="ja-JP" sz="1000" b="1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as if polished </a:t>
            </a:r>
            <a:r>
              <a:rPr lang="en-US" altLang="ja-JP" sz="1000" dirty="0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for </a:t>
            </a:r>
            <a:r>
              <a:rPr lang="en-US" altLang="ja-JP" sz="1000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a visibly </a:t>
            </a:r>
            <a:r>
              <a:rPr lang="en-US" altLang="ja-JP" sz="1000" b="1" dirty="0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rejuvenated complexion</a:t>
            </a:r>
            <a:r>
              <a:rPr lang="en-US" altLang="ja-JP" sz="1000" dirty="0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.</a:t>
            </a:r>
          </a:p>
          <a:p>
            <a:pPr lvl="0" algn="r" defTabSz="1042988" fontAlgn="base">
              <a:spcAft>
                <a:spcPct val="0"/>
              </a:spcAft>
            </a:pPr>
            <a:endParaRPr lang="en-US" altLang="ja-JP" sz="1000" dirty="0">
              <a:solidFill>
                <a:srgbClr val="FFFFFF"/>
              </a:solidFill>
              <a:latin typeface="Century Gothic" pitchFamily="34" charset="0"/>
              <a:ea typeface="MS PGothic" pitchFamily="34" charset="-128"/>
            </a:endParaRPr>
          </a:p>
          <a:p>
            <a:pPr lvl="0" algn="r" defTabSz="1042988" fontAlgn="base">
              <a:spcAft>
                <a:spcPct val="0"/>
              </a:spcAft>
            </a:pPr>
            <a:r>
              <a:rPr lang="en-US" altLang="ja-JP" sz="1000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Its </a:t>
            </a:r>
            <a:r>
              <a:rPr lang="en-US" altLang="ja-JP" sz="1000" b="1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caring formula</a:t>
            </a:r>
            <a:r>
              <a:rPr lang="en-US" altLang="ja-JP" sz="1000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, perfectly </a:t>
            </a:r>
            <a:r>
              <a:rPr lang="en-US" altLang="ja-JP" sz="1000" dirty="0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acts in synergy with </a:t>
            </a:r>
            <a:r>
              <a:rPr lang="en-US" altLang="ja-JP" sz="1000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the PRODIGY skin care </a:t>
            </a:r>
            <a:r>
              <a:rPr lang="en-US" altLang="ja-JP" sz="1000" dirty="0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range</a:t>
            </a:r>
            <a:r>
              <a:rPr lang="en-US" altLang="ja-JP" sz="1000" baseline="30000" dirty="0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 </a:t>
            </a:r>
            <a:r>
              <a:rPr lang="en-US" altLang="ja-JP" sz="1000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.</a:t>
            </a:r>
            <a:r>
              <a:rPr lang="en-US" altLang="ja-JP" sz="1000" baseline="30000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 </a:t>
            </a:r>
          </a:p>
          <a:p>
            <a:pPr lvl="0" algn="r" defTabSz="1042988" fontAlgn="base">
              <a:spcAft>
                <a:spcPct val="0"/>
              </a:spcAft>
            </a:pPr>
            <a:r>
              <a:rPr lang="en-US" sz="1000" dirty="0" smtClean="0">
                <a:solidFill>
                  <a:srgbClr val="FFFFFF"/>
                </a:solidFill>
                <a:latin typeface="Arial" charset="0"/>
                <a:ea typeface="MS PGothic" pitchFamily="34" charset="-128"/>
              </a:rPr>
              <a:t> </a:t>
            </a:r>
            <a:endParaRPr lang="en-US" altLang="ja-JP" sz="1000" dirty="0">
              <a:solidFill>
                <a:srgbClr val="FFFFFF"/>
              </a:solidFill>
              <a:latin typeface="Century Gothic" pitchFamily="34" charset="0"/>
              <a:ea typeface="MS PGothic" pitchFamily="34" charset="-128"/>
            </a:endParaRPr>
          </a:p>
          <a:p>
            <a:pPr lvl="0" algn="r" defTabSz="1042988" fontAlgn="base">
              <a:spcAft>
                <a:spcPct val="0"/>
              </a:spcAft>
            </a:pPr>
            <a:r>
              <a:rPr lang="en-US" altLang="ja-JP" sz="1000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Its </a:t>
            </a:r>
            <a:r>
              <a:rPr lang="en-US" altLang="ja-JP" sz="1000" b="1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lightweight </a:t>
            </a:r>
            <a:r>
              <a:rPr lang="en-US" altLang="ja-JP" sz="1000" b="1" dirty="0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and </a:t>
            </a:r>
            <a:r>
              <a:rPr lang="en-US" altLang="ja-JP" sz="1000" b="1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comfortable texture blends into the skin</a:t>
            </a:r>
            <a:r>
              <a:rPr lang="en-US" altLang="ja-JP" sz="1000" dirty="0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,  </a:t>
            </a:r>
            <a:r>
              <a:rPr lang="en-US" altLang="ja-JP" sz="1000" b="1" dirty="0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without mask effect </a:t>
            </a:r>
            <a:r>
              <a:rPr lang="en-US" altLang="ja-JP" sz="1000" b="1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and  absorbs  excess of </a:t>
            </a:r>
            <a:r>
              <a:rPr lang="en-US" altLang="ja-JP" sz="1000" b="1" dirty="0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sebum </a:t>
            </a:r>
            <a:r>
              <a:rPr lang="en-US" altLang="ja-JP" sz="1000" dirty="0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for </a:t>
            </a:r>
            <a:r>
              <a:rPr lang="en-US" altLang="ja-JP" sz="1000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a</a:t>
            </a:r>
            <a:r>
              <a:rPr lang="en-US" altLang="ja-JP" sz="1000" b="1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 12 hours </a:t>
            </a:r>
            <a:r>
              <a:rPr lang="en-US" altLang="ja-JP" sz="1000" b="1" dirty="0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comfort</a:t>
            </a:r>
            <a:r>
              <a:rPr lang="en-US" sz="1000" dirty="0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  <a:cs typeface="Arial" charset="0"/>
              </a:rPr>
              <a:t>.</a:t>
            </a:r>
          </a:p>
          <a:p>
            <a:pPr lvl="0" algn="r" defTabSz="1042988" fontAlgn="base">
              <a:spcAft>
                <a:spcPct val="0"/>
              </a:spcAft>
            </a:pPr>
            <a:r>
              <a:rPr lang="en-US" altLang="ja-JP" sz="1000" dirty="0" smtClean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 </a:t>
            </a:r>
            <a:endParaRPr lang="en-US" altLang="ja-JP" sz="1000" dirty="0">
              <a:solidFill>
                <a:srgbClr val="FFFFFF"/>
              </a:solidFill>
              <a:latin typeface="Century Gothic" pitchFamily="34" charset="0"/>
              <a:ea typeface="MS PGothic" pitchFamily="34" charset="-128"/>
            </a:endParaRPr>
          </a:p>
          <a:p>
            <a:pPr lvl="0" algn="r" defTabSz="1042988" fontAlgn="base">
              <a:spcAft>
                <a:spcPct val="0"/>
              </a:spcAft>
            </a:pPr>
            <a:r>
              <a:rPr lang="en-US" altLang="ja-JP" sz="1000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Moreover , it contains </a:t>
            </a:r>
            <a:r>
              <a:rPr lang="en-US" altLang="ja-JP" sz="1000" b="1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a SPF 35 / PA+++ filter </a:t>
            </a:r>
            <a:r>
              <a:rPr lang="en-US" altLang="ja-JP" sz="1000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that protects from </a:t>
            </a:r>
            <a:r>
              <a:rPr lang="en-US" altLang="ja-JP" sz="1000" b="1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photo-ageing</a:t>
            </a:r>
            <a:r>
              <a:rPr lang="en-US" altLang="ja-JP" sz="1000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</a:rPr>
              <a:t>.</a:t>
            </a:r>
            <a:r>
              <a:rPr lang="en-US" altLang="fr-FR" sz="1000" dirty="0">
                <a:solidFill>
                  <a:srgbClr val="FFFFFF"/>
                </a:solidFill>
                <a:latin typeface="Century Gothic" pitchFamily="34" charset="0"/>
                <a:ea typeface="MS PGothic" pitchFamily="34" charset="-128"/>
                <a:cs typeface="Arial" charset="0"/>
              </a:rPr>
              <a:t>”</a:t>
            </a:r>
            <a:endParaRPr lang="en-US" sz="1000" dirty="0">
              <a:solidFill>
                <a:srgbClr val="FFFFFF"/>
              </a:solidFill>
              <a:latin typeface="Century Gothic" pitchFamily="34" charset="0"/>
              <a:ea typeface="MS PGothic" pitchFamily="34" charset="-128"/>
              <a:cs typeface="Arial" charset="0"/>
            </a:endParaRPr>
          </a:p>
        </p:txBody>
      </p:sp>
      <p:sp>
        <p:nvSpPr>
          <p:cNvPr id="35" name="ZoneTexte 24"/>
          <p:cNvSpPr txBox="1">
            <a:spLocks noChangeArrowheads="1"/>
          </p:cNvSpPr>
          <p:nvPr/>
        </p:nvSpPr>
        <p:spPr bwMode="auto">
          <a:xfrm>
            <a:off x="4283968" y="6444927"/>
            <a:ext cx="396875" cy="392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400" dirty="0">
                <a:solidFill>
                  <a:schemeClr val="bg1"/>
                </a:solidFill>
                <a:latin typeface="Century Gothic" pitchFamily="34" charset="0"/>
              </a:rPr>
              <a:t>+</a:t>
            </a:r>
            <a:endParaRPr lang="fr-FR" sz="24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36" name="Picture 64" descr="11646PowercellDarkCircle-0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340" y="6089938"/>
            <a:ext cx="363543" cy="1313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374" y="6191764"/>
            <a:ext cx="1340336" cy="9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329" y="828303"/>
            <a:ext cx="1238151" cy="872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2930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1379</TotalTime>
  <Words>313</Words>
  <Application>Microsoft Macintosh PowerPoint</Application>
  <PresentationFormat>Personnalisé</PresentationFormat>
  <Paragraphs>73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L'Oréal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PLOUVIER Camille</dc:creator>
  <cp:lastModifiedBy>Hélène Fangon</cp:lastModifiedBy>
  <cp:revision>69</cp:revision>
  <cp:lastPrinted>2013-03-26T15:28:54Z</cp:lastPrinted>
  <dcterms:created xsi:type="dcterms:W3CDTF">2012-07-19T08:40:42Z</dcterms:created>
  <dcterms:modified xsi:type="dcterms:W3CDTF">2014-07-07T09:35:23Z</dcterms:modified>
</cp:coreProperties>
</file>