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89" r:id="rId3"/>
    <p:sldId id="256" r:id="rId4"/>
    <p:sldId id="291" r:id="rId5"/>
    <p:sldId id="265" r:id="rId6"/>
    <p:sldId id="292" r:id="rId7"/>
    <p:sldId id="275" r:id="rId8"/>
    <p:sldId id="295" r:id="rId9"/>
    <p:sldId id="293" r:id="rId10"/>
    <p:sldId id="263" r:id="rId11"/>
    <p:sldId id="267" r:id="rId12"/>
    <p:sldId id="294" r:id="rId13"/>
    <p:sldId id="264" r:id="rId14"/>
    <p:sldId id="257" r:id="rId15"/>
    <p:sldId id="296" r:id="rId16"/>
    <p:sldId id="270" r:id="rId17"/>
    <p:sldId id="298" r:id="rId18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6B79E"/>
    <a:srgbClr val="F3AC81"/>
    <a:srgbClr val="D597D6"/>
    <a:srgbClr val="FF9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4" autoAdjust="0"/>
    <p:restoredTop sz="97534" autoAdjust="0"/>
  </p:normalViewPr>
  <p:slideViewPr>
    <p:cSldViewPr>
      <p:cViewPr>
        <p:scale>
          <a:sx n="100" d="100"/>
          <a:sy n="100" d="100"/>
        </p:scale>
        <p:origin x="-978" y="120"/>
      </p:cViewPr>
      <p:guideLst>
        <p:guide orient="horz" pos="1480"/>
        <p:guide orient="horz" pos="2160"/>
        <p:guide orient="horz" pos="1933"/>
        <p:guide orient="horz" pos="1706"/>
        <p:guide orient="horz" pos="2478"/>
        <p:guide orient="horz" pos="2614"/>
        <p:guide orient="horz" pos="2795"/>
        <p:guide orient="horz" pos="2976"/>
        <p:guide orient="horz" pos="3294"/>
        <p:guide orient="horz" pos="3521"/>
        <p:guide orient="horz" pos="1071"/>
        <p:guide pos="385"/>
        <p:guide pos="3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172" y="78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2415EC3C-05FB-451F-B61E-C36F4099DD3C}" type="datetimeFigureOut">
              <a:rPr lang="fr-FR" smtClean="0"/>
              <a:pPr/>
              <a:t>07/05/2013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2950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67E1FCEC-0343-412F-B78F-E7BE45915F6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latin typeface="Century Gothic" pitchFamily="34" charset="0"/>
              </a:rPr>
              <a:t>So, now you know the make-up</a:t>
            </a:r>
            <a:r>
              <a:rPr lang="en-US" sz="1000" baseline="0" dirty="0" smtClean="0">
                <a:latin typeface="Century Gothic" pitchFamily="34" charset="0"/>
              </a:rPr>
              <a:t> result that you can propose to your customer when you sell PRODIGY COMPACT foundation.</a:t>
            </a:r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Let’s summarize</a:t>
            </a:r>
            <a:r>
              <a:rPr lang="en-US" sz="1000" baseline="0" dirty="0" smtClean="0">
                <a:latin typeface="Century Gothic" pitchFamily="34" charset="0"/>
              </a:rPr>
              <a:t> it:</a:t>
            </a:r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Ask to the audience to react, and list on the paper board:</a:t>
            </a:r>
          </a:p>
          <a:p>
            <a:endParaRPr lang="en-US" sz="1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Century Gothic" pitchFamily="34" charset="0"/>
              </a:rPr>
              <a:t>Moreover, comfort</a:t>
            </a:r>
            <a:r>
              <a:rPr lang="en-US" sz="1000" baseline="0" dirty="0" smtClean="0">
                <a:latin typeface="Century Gothic" pitchFamily="34" charset="0"/>
              </a:rPr>
              <a:t> sensation stays for </a:t>
            </a:r>
            <a:r>
              <a:rPr lang="en-US" sz="1000" dirty="0" smtClean="0">
                <a:latin typeface="Century Gothic" pitchFamily="34" charset="0"/>
              </a:rPr>
              <a:t>12 hours and skin is protected against</a:t>
            </a:r>
            <a:r>
              <a:rPr lang="en-US" sz="1000" baseline="0" dirty="0" smtClean="0">
                <a:latin typeface="Century Gothic" pitchFamily="34" charset="0"/>
              </a:rPr>
              <a:t> UV thanks to its filters SPF 35 /PA +++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Century Gothic" pitchFamily="34" charset="0"/>
            </a:endParaRPr>
          </a:p>
          <a:p>
            <a:r>
              <a:rPr lang="en-US" sz="1000" b="1" u="sng" dirty="0" smtClean="0">
                <a:latin typeface="Century Gothic" pitchFamily="34" charset="0"/>
              </a:rPr>
              <a:t>Conclusion</a:t>
            </a: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Century Gothic" pitchFamily="34" charset="0"/>
              </a:rPr>
              <a:t>For these women, the expected make-up result is:</a:t>
            </a:r>
          </a:p>
          <a:p>
            <a:r>
              <a:rPr lang="en-US" sz="1000" dirty="0" smtClean="0">
                <a:latin typeface="Century Gothic" pitchFamily="34" charset="0"/>
              </a:rPr>
              <a:t>A </a:t>
            </a:r>
            <a:r>
              <a:rPr lang="en-US" sz="1000" b="1" dirty="0" smtClean="0">
                <a:latin typeface="Century Gothic" pitchFamily="34" charset="0"/>
              </a:rPr>
              <a:t>visibly rejuvenated matte complexion that doesn’t mark lines </a:t>
            </a:r>
            <a:r>
              <a:rPr lang="en-US" sz="1000" dirty="0" smtClean="0">
                <a:latin typeface="Century Gothic" pitchFamily="34" charset="0"/>
              </a:rPr>
              <a:t>and </a:t>
            </a:r>
            <a:r>
              <a:rPr lang="en-US" sz="1000" b="1" dirty="0" smtClean="0">
                <a:latin typeface="Century Gothic" pitchFamily="34" charset="0"/>
              </a:rPr>
              <a:t>visibly smooth surface</a:t>
            </a:r>
            <a:r>
              <a:rPr lang="en-US" sz="1000" dirty="0" smtClean="0">
                <a:latin typeface="Century Gothic" pitchFamily="34" charset="0"/>
              </a:rPr>
              <a:t> with </a:t>
            </a:r>
            <a:r>
              <a:rPr lang="en-US" sz="1000" b="1" dirty="0">
                <a:latin typeface="Century Gothic" pitchFamily="34" charset="0"/>
              </a:rPr>
              <a:t>no mask </a:t>
            </a:r>
            <a:r>
              <a:rPr lang="en-US" sz="1000" b="1" dirty="0" smtClean="0">
                <a:latin typeface="Century Gothic" pitchFamily="34" charset="0"/>
              </a:rPr>
              <a:t>effect.</a:t>
            </a:r>
          </a:p>
          <a:p>
            <a:r>
              <a:rPr lang="en-US" sz="1000" dirty="0" smtClean="0">
                <a:latin typeface="Century Gothic" pitchFamily="34" charset="0"/>
              </a:rPr>
              <a:t>She wants </a:t>
            </a:r>
            <a:r>
              <a:rPr lang="en-US" sz="1000" b="1" dirty="0" smtClean="0">
                <a:latin typeface="Century Gothic" pitchFamily="34" charset="0"/>
              </a:rPr>
              <a:t>Lightweight texture</a:t>
            </a:r>
            <a:r>
              <a:rPr lang="en-US" sz="1000" dirty="0" smtClean="0">
                <a:latin typeface="Century Gothic" pitchFamily="34" charset="0"/>
              </a:rPr>
              <a:t> with </a:t>
            </a:r>
            <a:r>
              <a:rPr lang="en-US" sz="1000" b="1" dirty="0" smtClean="0">
                <a:latin typeface="Century Gothic" pitchFamily="34" charset="0"/>
              </a:rPr>
              <a:t>12-hr</a:t>
            </a:r>
            <a:r>
              <a:rPr lang="en-US" sz="1000" dirty="0" smtClean="0">
                <a:latin typeface="Century Gothic" pitchFamily="34" charset="0"/>
              </a:rPr>
              <a:t> </a:t>
            </a:r>
            <a:r>
              <a:rPr lang="en-US" sz="1000" b="1" dirty="0" smtClean="0">
                <a:latin typeface="Century Gothic" pitchFamily="34" charset="0"/>
              </a:rPr>
              <a:t>comfort.</a:t>
            </a:r>
            <a:endParaRPr lang="en-US" sz="1000" b="1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000" dirty="0" smtClean="0">
                <a:latin typeface="Century Gothic" pitchFamily="34" charset="0"/>
              </a:rPr>
              <a:t>This </a:t>
            </a:r>
            <a:r>
              <a:rPr lang="fr-FR" sz="1000" dirty="0" err="1" smtClean="0">
                <a:latin typeface="Century Gothic" pitchFamily="34" charset="0"/>
              </a:rPr>
              <a:t>is</a:t>
            </a:r>
            <a:r>
              <a:rPr lang="fr-FR" sz="1000" dirty="0" smtClean="0">
                <a:latin typeface="Century Gothic" pitchFamily="34" charset="0"/>
              </a:rPr>
              <a:t> the </a:t>
            </a:r>
            <a:r>
              <a:rPr lang="fr-FR" sz="1000" dirty="0" err="1" smtClean="0">
                <a:latin typeface="Century Gothic" pitchFamily="34" charset="0"/>
              </a:rPr>
              <a:t>advertising</a:t>
            </a:r>
            <a:r>
              <a:rPr lang="fr-FR" sz="1000" dirty="0" smtClean="0">
                <a:latin typeface="Century Gothic" pitchFamily="34" charset="0"/>
              </a:rPr>
              <a:t> for the PRODIGY</a:t>
            </a:r>
            <a:r>
              <a:rPr lang="fr-FR" sz="1000" baseline="0" dirty="0" smtClean="0">
                <a:latin typeface="Century Gothic" pitchFamily="34" charset="0"/>
              </a:rPr>
              <a:t> </a:t>
            </a:r>
            <a:r>
              <a:rPr lang="fr-FR" sz="1000" dirty="0" smtClean="0">
                <a:latin typeface="Century Gothic" pitchFamily="34" charset="0"/>
              </a:rPr>
              <a:t>COMPACT FOUNDATION, </a:t>
            </a:r>
            <a:r>
              <a:rPr lang="fr-FR" sz="1000" dirty="0" err="1" smtClean="0">
                <a:latin typeface="Century Gothic" pitchFamily="34" charset="0"/>
              </a:rPr>
              <a:t>combined</a:t>
            </a:r>
            <a:r>
              <a:rPr lang="fr-FR" sz="1000" dirty="0" smtClean="0">
                <a:latin typeface="Century Gothic" pitchFamily="34" charset="0"/>
              </a:rPr>
              <a:t> </a:t>
            </a:r>
            <a:r>
              <a:rPr lang="fr-FR" sz="1000" dirty="0" err="1" smtClean="0">
                <a:latin typeface="Century Gothic" pitchFamily="34" charset="0"/>
              </a:rPr>
              <a:t>with</a:t>
            </a:r>
            <a:r>
              <a:rPr lang="fr-FR" sz="1000" dirty="0" smtClean="0">
                <a:latin typeface="Century Gothic" pitchFamily="34" charset="0"/>
              </a:rPr>
              <a:t> </a:t>
            </a:r>
            <a:r>
              <a:rPr lang="fr-FR" sz="1000" dirty="0" err="1" smtClean="0">
                <a:latin typeface="Century Gothic" pitchFamily="34" charset="0"/>
              </a:rPr>
              <a:t>skincare</a:t>
            </a:r>
            <a:r>
              <a:rPr lang="fr-FR" sz="1000" dirty="0" smtClean="0">
                <a:latin typeface="Century Gothic" pitchFamily="34" charset="0"/>
              </a:rPr>
              <a:t> range.</a:t>
            </a:r>
            <a:endParaRPr lang="fr-FR" sz="1000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latin typeface="Century Gothic" pitchFamily="34" charset="0"/>
              </a:rPr>
              <a:t>Application advice:</a:t>
            </a:r>
          </a:p>
          <a:p>
            <a:r>
              <a:rPr lang="en-US" sz="1000" dirty="0" smtClean="0">
                <a:latin typeface="Century Gothic" pitchFamily="34" charset="0"/>
              </a:rPr>
              <a:t>To even out your complexion, apply PRODIGY COMPACT  foundation over the entire face with the sponge, repeating smoothing movements </a:t>
            </a:r>
          </a:p>
          <a:p>
            <a:r>
              <a:rPr lang="en-US" sz="1000" dirty="0" smtClean="0">
                <a:latin typeface="Century Gothic" pitchFamily="34" charset="0"/>
              </a:rPr>
              <a:t>and blending from the center outwards.</a:t>
            </a:r>
          </a:p>
          <a:p>
            <a:r>
              <a:rPr lang="en-US" sz="1000" dirty="0" smtClean="0">
                <a:latin typeface="Century Gothic" pitchFamily="34" charset="0"/>
              </a:rPr>
              <a:t>You can use it dry: for a transparent, natural result.</a:t>
            </a:r>
          </a:p>
          <a:p>
            <a:r>
              <a:rPr lang="en-US" sz="1000" dirty="0" smtClean="0">
                <a:latin typeface="Century Gothic" pitchFamily="34" charset="0"/>
              </a:rPr>
              <a:t>OR use a moist sponge: for a more sophisticated look and higher coverage.</a:t>
            </a:r>
          </a:p>
          <a:p>
            <a:endParaRPr lang="en-US" sz="1000" dirty="0" smtClean="0">
              <a:latin typeface="Century Gothic" pitchFamily="34" charset="0"/>
            </a:endParaRPr>
          </a:p>
          <a:p>
            <a:endParaRPr lang="fr-FR" sz="1000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5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000" dirty="0" smtClean="0">
                <a:latin typeface="Century Gothic" pitchFamily="34" charset="0"/>
              </a:rPr>
              <a:t>The star </a:t>
            </a:r>
            <a:r>
              <a:rPr lang="fr-FR" sz="1000" dirty="0" err="1" smtClean="0">
                <a:latin typeface="Century Gothic" pitchFamily="34" charset="0"/>
              </a:rPr>
              <a:t>shade</a:t>
            </a:r>
            <a:r>
              <a:rPr lang="fr-FR" sz="1000" dirty="0" smtClean="0">
                <a:latin typeface="Century Gothic" pitchFamily="34" charset="0"/>
              </a:rPr>
              <a:t> </a:t>
            </a:r>
            <a:r>
              <a:rPr lang="fr-FR" sz="1000" dirty="0" err="1" smtClean="0">
                <a:latin typeface="Century Gothic" pitchFamily="34" charset="0"/>
              </a:rPr>
              <a:t>is</a:t>
            </a:r>
            <a:r>
              <a:rPr lang="fr-FR" sz="1000" dirty="0" smtClean="0">
                <a:latin typeface="Century Gothic" pitchFamily="34" charset="0"/>
              </a:rPr>
              <a:t> </a:t>
            </a:r>
            <a:r>
              <a:rPr lang="fr-FR" sz="1000" dirty="0" err="1" smtClean="0">
                <a:latin typeface="Century Gothic" pitchFamily="34" charset="0"/>
              </a:rPr>
              <a:t>also</a:t>
            </a:r>
            <a:r>
              <a:rPr lang="fr-FR" sz="1000" dirty="0" smtClean="0">
                <a:latin typeface="Century Gothic" pitchFamily="34" charset="0"/>
              </a:rPr>
              <a:t> </a:t>
            </a:r>
            <a:r>
              <a:rPr lang="fr-FR" sz="1000" dirty="0" err="1" smtClean="0">
                <a:latin typeface="Century Gothic" pitchFamily="34" charset="0"/>
              </a:rPr>
              <a:t>represented</a:t>
            </a:r>
            <a:r>
              <a:rPr lang="fr-FR" sz="1000" dirty="0" smtClean="0">
                <a:latin typeface="Century Gothic" pitchFamily="34" charset="0"/>
              </a:rPr>
              <a:t> on the </a:t>
            </a:r>
            <a:r>
              <a:rPr lang="fr-FR" sz="1000" dirty="0" err="1" smtClean="0">
                <a:latin typeface="Century Gothic" pitchFamily="34" charset="0"/>
              </a:rPr>
              <a:t>visual</a:t>
            </a:r>
            <a:r>
              <a:rPr lang="fr-FR" sz="1000" dirty="0" smtClean="0">
                <a:latin typeface="Century Gothic" pitchFamily="34" charset="0"/>
              </a:rPr>
              <a:t>.</a:t>
            </a:r>
            <a:endParaRPr lang="fr-FR" sz="1000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latin typeface="Century Gothic" pitchFamily="34" charset="0"/>
              </a:rPr>
              <a:t>This is the HR FOUNDATION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n-US" sz="1000" baseline="0" dirty="0" smtClean="0">
                <a:latin typeface="Century Gothic" pitchFamily="34" charset="0"/>
              </a:rPr>
              <a:t>offer.</a:t>
            </a:r>
            <a:endParaRPr lang="en-US" sz="1000" dirty="0" smtClean="0">
              <a:latin typeface="Century Gothic" pitchFamily="34" charset="0"/>
            </a:endParaRPr>
          </a:p>
          <a:p>
            <a:endParaRPr lang="fr-FR" sz="1000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5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en-US" sz="1000" dirty="0">
              <a:latin typeface="Century Gothic" pitchFamily="34" charset="0"/>
            </a:endParaRPr>
          </a:p>
          <a:p>
            <a:r>
              <a:rPr lang="en-US" sz="1000" dirty="0">
                <a:latin typeface="Century Gothic" pitchFamily="34" charset="0"/>
              </a:rPr>
              <a:t>Of course, you already know  PRODIGY skin care range.</a:t>
            </a:r>
          </a:p>
          <a:p>
            <a:r>
              <a:rPr lang="en-US" sz="1000" dirty="0">
                <a:latin typeface="Century Gothic" pitchFamily="34" charset="0"/>
              </a:rPr>
              <a:t>Inspired by this miracle of nature, Helena Rubinstein has created a breakthrough vegetal synergy, </a:t>
            </a:r>
            <a:r>
              <a:rPr lang="en-US" sz="1000" b="1" dirty="0">
                <a:latin typeface="Century Gothic" pitchFamily="34" charset="0"/>
              </a:rPr>
              <a:t>the Molecular Bio-Sap™,</a:t>
            </a:r>
            <a:r>
              <a:rPr lang="en-US" sz="1000" dirty="0">
                <a:latin typeface="Century Gothic" pitchFamily="34" charset="0"/>
              </a:rPr>
              <a:t> concentrated in its new Masterpiece of Science, </a:t>
            </a:r>
            <a:r>
              <a:rPr lang="en-US" sz="1000" b="1" dirty="0">
                <a:latin typeface="Century Gothic" pitchFamily="34" charset="0"/>
              </a:rPr>
              <a:t>PRODIGY</a:t>
            </a:r>
            <a:r>
              <a:rPr lang="en-US" sz="1000" dirty="0">
                <a:latin typeface="Century Gothic" pitchFamily="34" charset="0"/>
              </a:rPr>
              <a:t>:</a:t>
            </a:r>
          </a:p>
          <a:p>
            <a:endParaRPr lang="fr-FR" sz="1000" b="1" dirty="0">
              <a:latin typeface="Century Gothic" pitchFamily="34" charset="0"/>
            </a:endParaRPr>
          </a:p>
          <a:p>
            <a:pPr algn="ctr"/>
            <a:r>
              <a:rPr lang="fr-FR" sz="1000" b="1" dirty="0">
                <a:latin typeface="Century Gothic" pitchFamily="34" charset="0"/>
              </a:rPr>
              <a:t>LIKE SAP TRANSFUSING LIFE AT THE HEART OF THE PLANT, THE NEW PRODIGY IS A </a:t>
            </a:r>
          </a:p>
          <a:p>
            <a:pPr algn="ctr"/>
            <a:r>
              <a:rPr lang="fr-FR" sz="1000" b="1" dirty="0">
                <a:latin typeface="Century Gothic" pitchFamily="34" charset="0"/>
              </a:rPr>
              <a:t>YOUTH TRANSFUSION ALL THROUGH SKIN UNTIL THE DEEPEST DERMIS :</a:t>
            </a:r>
            <a:endParaRPr lang="en-US" sz="1000" b="1" dirty="0">
              <a:latin typeface="Century Gothic" pitchFamily="34" charset="0"/>
            </a:endParaRPr>
          </a:p>
          <a:p>
            <a:pPr algn="ctr"/>
            <a:r>
              <a:rPr lang="fr-FR" sz="1000" b="1" dirty="0">
                <a:latin typeface="Century Gothic" pitchFamily="34" charset="0"/>
              </a:rPr>
              <a:t>FROM DEEP INSIDE TO A RENEWED SKIN.</a:t>
            </a:r>
          </a:p>
          <a:p>
            <a:endParaRPr lang="en-US" sz="1000" dirty="0">
              <a:latin typeface="Century Gothic" pitchFamily="34" charset="0"/>
            </a:endParaRPr>
          </a:p>
          <a:p>
            <a:r>
              <a:rPr lang="en-US" sz="1000" b="1" dirty="0">
                <a:latin typeface="Century Gothic" pitchFamily="34" charset="0"/>
              </a:rPr>
              <a:t>THE MOLECULAR BIO-SAP™:  A VEGETAL</a:t>
            </a:r>
            <a:r>
              <a:rPr lang="en-US" sz="1000" dirty="0">
                <a:latin typeface="Century Gothic" pitchFamily="34" charset="0"/>
              </a:rPr>
              <a:t> </a:t>
            </a:r>
            <a:r>
              <a:rPr lang="en-US" sz="1000" b="1" dirty="0">
                <a:latin typeface="Century Gothic" pitchFamily="34" charset="0"/>
              </a:rPr>
              <a:t>LIFE CONCENTRATE </a:t>
            </a:r>
            <a:r>
              <a:rPr lang="fr-FR" sz="1000" b="1" dirty="0">
                <a:latin typeface="Century Gothic" pitchFamily="34" charset="0"/>
              </a:rPr>
              <a:t>TO REACH THE DEEPEST DERMIS:</a:t>
            </a:r>
            <a:endParaRPr lang="fr-FR" sz="1000" dirty="0">
              <a:latin typeface="Century Gothic" pitchFamily="34" charset="0"/>
            </a:endParaRPr>
          </a:p>
          <a:p>
            <a:r>
              <a:rPr lang="en-US" sz="1000" dirty="0">
                <a:latin typeface="Century Gothic" pitchFamily="34" charset="0"/>
              </a:rPr>
              <a:t>With unprecedented expertise in vegetal biology, the Helena Rubinstein laboratories have created a new generation of Bio-Sap™: the Molecular Bio-Sap™. </a:t>
            </a:r>
          </a:p>
          <a:p>
            <a:r>
              <a:rPr lang="en-US" sz="1000" dirty="0">
                <a:latin typeface="Century Gothic" pitchFamily="34" charset="0"/>
              </a:rPr>
              <a:t>The new Molecular Bio-</a:t>
            </a:r>
            <a:r>
              <a:rPr lang="en-US" sz="1000" dirty="0" err="1">
                <a:latin typeface="Century Gothic" pitchFamily="34" charset="0"/>
              </a:rPr>
              <a:t>SapTM</a:t>
            </a:r>
            <a:r>
              <a:rPr lang="en-US" sz="1000" dirty="0">
                <a:latin typeface="Century Gothic" pitchFamily="34" charset="0"/>
              </a:rPr>
              <a:t> is a unique synergy of 5 supernatural vegetal ingredients which transfuses its vital power all through the 5 fundamental skin layers with an unprecedented action even at </a:t>
            </a:r>
            <a:r>
              <a:rPr lang="en-US" sz="1000" u="sng" dirty="0">
                <a:latin typeface="Century Gothic" pitchFamily="34" charset="0"/>
              </a:rPr>
              <a:t>the deepest dermis</a:t>
            </a:r>
            <a:r>
              <a:rPr lang="en-US" sz="1000" dirty="0">
                <a:latin typeface="Century Gothic" pitchFamily="34" charset="0"/>
              </a:rPr>
              <a:t>:</a:t>
            </a:r>
          </a:p>
          <a:p>
            <a:r>
              <a:rPr lang="en-US" sz="1000" dirty="0">
                <a:latin typeface="Century Gothic" pitchFamily="34" charset="0"/>
              </a:rPr>
              <a:t>-Prevents dermal cellular senescence, i.e." presses pause” on fibroblasts ageing and degeneration for a prorogated cellular youth. </a:t>
            </a:r>
          </a:p>
          <a:p>
            <a:r>
              <a:rPr lang="en-US" sz="1000" dirty="0">
                <a:latin typeface="Century Gothic" pitchFamily="34" charset="0"/>
              </a:rPr>
              <a:t>- Stops collagen </a:t>
            </a:r>
            <a:r>
              <a:rPr lang="en-US" sz="1000" dirty="0" err="1">
                <a:latin typeface="Century Gothic" pitchFamily="34" charset="0"/>
              </a:rPr>
              <a:t>glycation</a:t>
            </a:r>
            <a:r>
              <a:rPr lang="en-US" sz="1000" dirty="0">
                <a:latin typeface="Century Gothic" pitchFamily="34" charset="0"/>
              </a:rPr>
              <a:t>, chemical reaction which stiffens the collagen fibers and prevent them from being renewed.</a:t>
            </a:r>
          </a:p>
          <a:p>
            <a:endParaRPr lang="fr-FR" sz="1000" dirty="0">
              <a:latin typeface="Century Gothic" pitchFamily="34" charset="0"/>
            </a:endParaRPr>
          </a:p>
          <a:p>
            <a:r>
              <a:rPr lang="en-US" sz="1000" dirty="0">
                <a:latin typeface="Century Gothic" pitchFamily="34" charset="0"/>
              </a:rPr>
              <a:t> </a:t>
            </a:r>
            <a:endParaRPr lang="fr-FR" sz="1000" dirty="0">
              <a:latin typeface="Century Gothic" pitchFamily="34" charset="0"/>
            </a:endParaRPr>
          </a:p>
        </p:txBody>
      </p:sp>
      <p:sp>
        <p:nvSpPr>
          <p:cNvPr id="117764" name="Espace réservé de la date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>
            <a:lvl1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07242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84492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28260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72028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t>05/14/11</a:t>
            </a:r>
          </a:p>
        </p:txBody>
      </p:sp>
      <p:sp>
        <p:nvSpPr>
          <p:cNvPr id="117765" name="Espace réservé du numéro de diapositive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defTabSz="443760" eaLnBrk="0" hangingPunct="0"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407242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84492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28260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720283" indent="-218841" defTabSz="443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5791" algn="l"/>
                <a:tab pos="1433100" algn="l"/>
                <a:tab pos="2150409" algn="l"/>
                <a:tab pos="2857080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C34B944D-AE0D-4E23-831A-05C018A7716C}" type="slidenum">
              <a:rPr lang="eu-ES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</a:rPr>
              <a:pPr eaLnBrk="1" hangingPunct="1"/>
              <a:t>2</a:t>
            </a:fld>
            <a:endParaRPr lang="eu-ES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From PRODIGY SKIN CARE TO PRODIGY MAKE-UP the link was evident:</a:t>
            </a:r>
          </a:p>
          <a:p>
            <a:r>
              <a:rPr lang="en-US" sz="1000" dirty="0" smtClean="0">
                <a:latin typeface="Century Gothic" pitchFamily="34" charset="0"/>
              </a:rPr>
              <a:t>The brand of</a:t>
            </a:r>
            <a:r>
              <a:rPr lang="en-US" sz="1000" baseline="0" dirty="0" smtClean="0">
                <a:latin typeface="Century Gothic" pitchFamily="34" charset="0"/>
              </a:rPr>
              <a:t> the foundation at the frontier of skincare, Helena Rubinstein puts its skincare expertise at the service of complexion rejuvenation and creates PRODIGY COMPACT</a:t>
            </a:r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 </a:t>
            </a:r>
          </a:p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8769" y="4893478"/>
            <a:ext cx="5411550" cy="865535"/>
          </a:xfrm>
          <a:prstGeom prst="rect">
            <a:avLst/>
          </a:prstGeom>
          <a:noFill/>
        </p:spPr>
        <p:txBody>
          <a:bodyPr wrap="square" lIns="87545" tIns="43772" rIns="87545" bIns="43772" rtlCol="0">
            <a:spAutoFit/>
          </a:bodyPr>
          <a:lstStyle/>
          <a:p>
            <a:r>
              <a:rPr lang="en-US" sz="1000" dirty="0">
                <a:latin typeface="Century Gothic" pitchFamily="34" charset="0"/>
              </a:rPr>
              <a:t>PRODIGY, Global Anti-Ageing compact foundation, a new foundation at the frontier of skincare. </a:t>
            </a:r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 </a:t>
            </a:r>
            <a:r>
              <a:rPr lang="en-US" altLang="ko-KR" sz="1000" dirty="0">
                <a:latin typeface="Century Gothic" pitchFamily="34" charset="0"/>
              </a:rPr>
              <a:t>* Reduces the appearance of fine lines &amp; wrinkles</a:t>
            </a:r>
            <a:endParaRPr lang="en-US" altLang="ko-KR" sz="900" dirty="0">
              <a:latin typeface="Century Gothic" pitchFamily="34" charset="0"/>
            </a:endParaRPr>
          </a:p>
          <a:p>
            <a:endParaRPr lang="en-US" sz="1000" dirty="0">
              <a:latin typeface="Century Gothic" pitchFamily="34" charset="0"/>
            </a:endParaRPr>
          </a:p>
          <a:p>
            <a:endParaRPr lang="en-US" sz="1050" dirty="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284">
              <a:defRPr/>
            </a:pPr>
            <a:r>
              <a:rPr lang="en-US" sz="1000" dirty="0" smtClean="0">
                <a:latin typeface="Century Gothic" pitchFamily="34" charset="0"/>
              </a:rPr>
              <a:t>First of all, let’s  see the women’s expectations</a:t>
            </a:r>
          </a:p>
          <a:p>
            <a:r>
              <a:rPr lang="en-US" sz="1000" dirty="0" smtClean="0">
                <a:latin typeface="Century Gothic" pitchFamily="34" charset="0"/>
              </a:rPr>
              <a:t>Let’s guess what are sentences that customers should say.</a:t>
            </a:r>
          </a:p>
          <a:p>
            <a:r>
              <a:rPr lang="en-US" sz="1000" dirty="0" smtClean="0">
                <a:latin typeface="Century Gothic" pitchFamily="34" charset="0"/>
              </a:rPr>
              <a:t>Can you try to find that sentences, with key words about customer’s concerns?</a:t>
            </a:r>
          </a:p>
          <a:p>
            <a:endParaRPr lang="en-US" sz="1000" dirty="0" smtClean="0">
              <a:latin typeface="Century Gothic" pitchFamily="34" charset="0"/>
            </a:endParaRPr>
          </a:p>
          <a:p>
            <a:endParaRPr lang="en-US" sz="1000" dirty="0" smtClean="0">
              <a:latin typeface="Century Gothic" pitchFamily="34" charset="0"/>
            </a:endParaRPr>
          </a:p>
          <a:p>
            <a:endParaRPr lang="en-US" sz="1000" dirty="0" smtClean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  <a:p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PRODIGY COMPACT, Global Anti-Ageing compact foundation, a new foundation at the frontier of skincare.</a:t>
            </a:r>
          </a:p>
          <a:p>
            <a:r>
              <a:rPr lang="en-US" sz="1000" dirty="0" smtClean="0">
                <a:latin typeface="Century Gothic" pitchFamily="34" charset="0"/>
              </a:rPr>
              <a:t>It provides</a:t>
            </a:r>
            <a:r>
              <a:rPr lang="en-US" sz="1000" baseline="0" dirty="0" smtClean="0">
                <a:latin typeface="Century Gothic" pitchFamily="34" charset="0"/>
              </a:rPr>
              <a:t> an even matte luminous complexion, with visibly refined skin texture and global smoothed action, but also a high protection against UV </a:t>
            </a:r>
            <a:r>
              <a:rPr lang="en-US" sz="1000" baseline="0" dirty="0" err="1" smtClean="0">
                <a:latin typeface="Century Gothic" pitchFamily="34" charset="0"/>
              </a:rPr>
              <a:t>agression</a:t>
            </a:r>
            <a:r>
              <a:rPr lang="en-US" sz="1000" baseline="0" dirty="0" smtClean="0">
                <a:latin typeface="Century Gothic" pitchFamily="34" charset="0"/>
              </a:rPr>
              <a:t>, with SPF 35 –PA +++</a:t>
            </a:r>
            <a:r>
              <a:rPr lang="en-US" sz="1000" dirty="0" smtClean="0">
                <a:latin typeface="Century Gothic" pitchFamily="34" charset="0"/>
              </a:rPr>
              <a:t>  </a:t>
            </a:r>
          </a:p>
          <a:p>
            <a:r>
              <a:rPr lang="en-US" sz="1000" dirty="0">
                <a:latin typeface="Century Gothic" pitchFamily="34" charset="0"/>
              </a:rPr>
              <a:t>This global anti-ageing* compact is the perfect complement to the Prodigy skincare </a:t>
            </a:r>
            <a:r>
              <a:rPr lang="en-US" sz="1000" dirty="0" smtClean="0">
                <a:latin typeface="Century Gothic" pitchFamily="34" charset="0"/>
              </a:rPr>
              <a:t>routine like</a:t>
            </a:r>
            <a:r>
              <a:rPr lang="en-US" sz="1000" baseline="0" dirty="0" smtClean="0">
                <a:latin typeface="Century Gothic" pitchFamily="34" charset="0"/>
              </a:rPr>
              <a:t> a youth transfusion for a prodigious rejuvenated complexion.</a:t>
            </a:r>
            <a:r>
              <a:rPr lang="en-US" sz="1000" dirty="0" smtClean="0">
                <a:latin typeface="Century Gothic" pitchFamily="34" charset="0"/>
              </a:rPr>
              <a:t> </a:t>
            </a:r>
            <a:endParaRPr lang="fr-FR" sz="1000" dirty="0">
              <a:latin typeface="Century Gothic" pitchFamily="34" charset="0"/>
            </a:endParaRPr>
          </a:p>
          <a:p>
            <a:r>
              <a:rPr lang="en-US" sz="1000" dirty="0">
                <a:latin typeface="Century Gothic" pitchFamily="34" charset="0"/>
              </a:rPr>
              <a:t>PRODIGY COMPACT is </a:t>
            </a:r>
            <a:r>
              <a:rPr lang="en-US" sz="1000" dirty="0" smtClean="0">
                <a:latin typeface="Century Gothic" pitchFamily="34" charset="0"/>
              </a:rPr>
              <a:t>a</a:t>
            </a:r>
            <a:r>
              <a:rPr lang="en-US" sz="1000" baseline="0" dirty="0" smtClean="0">
                <a:latin typeface="Century Gothic" pitchFamily="34" charset="0"/>
              </a:rPr>
              <a:t> </a:t>
            </a:r>
            <a:r>
              <a:rPr lang="en-US" sz="1000" dirty="0" smtClean="0">
                <a:latin typeface="Century Gothic" pitchFamily="34" charset="0"/>
              </a:rPr>
              <a:t>foundation </a:t>
            </a:r>
            <a:r>
              <a:rPr lang="en-US" sz="1000" dirty="0">
                <a:latin typeface="Century Gothic" pitchFamily="34" charset="0"/>
              </a:rPr>
              <a:t>enriched with hyaluronic acid microspheres and the Molecular Bio-Sap™ – the powerful anti-ageing concentrate from the Prodigy skincare range. </a:t>
            </a:r>
            <a:endParaRPr lang="en-US" sz="1000" dirty="0" smtClean="0">
              <a:latin typeface="Century Gothic" pitchFamily="34" charset="0"/>
            </a:endParaRPr>
          </a:p>
          <a:p>
            <a:r>
              <a:rPr lang="en-US" sz="1000" dirty="0" smtClean="0">
                <a:latin typeface="Century Gothic" pitchFamily="34" charset="0"/>
              </a:rPr>
              <a:t>Like </a:t>
            </a:r>
            <a:r>
              <a:rPr lang="en-US" sz="1000" dirty="0">
                <a:latin typeface="Century Gothic" pitchFamily="34" charset="0"/>
              </a:rPr>
              <a:t>a “youth transfusion”, it instantly and visibly reveals a prodigious rejuvenated complexion. </a:t>
            </a:r>
            <a:endParaRPr lang="en-US" sz="1000" dirty="0" smtClean="0">
              <a:latin typeface="Century Gothic" pitchFamily="34" charset="0"/>
            </a:endParaRPr>
          </a:p>
          <a:p>
            <a:endParaRPr lang="en-US" sz="1000" dirty="0" smtClean="0">
              <a:latin typeface="Century Gothic" pitchFamily="34" charset="0"/>
            </a:endParaRPr>
          </a:p>
          <a:p>
            <a:endParaRPr lang="en-US" sz="1000" dirty="0" smtClean="0">
              <a:latin typeface="Century Gothic" pitchFamily="34" charset="0"/>
            </a:endParaRPr>
          </a:p>
          <a:p>
            <a:pPr algn="ctr"/>
            <a:endParaRPr lang="en-US" altLang="ko-KR" sz="1000" dirty="0" smtClean="0"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latin typeface="Century Gothic" pitchFamily="34" charset="0"/>
              </a:rPr>
              <a:t>Now we have found the key concerns for the « prodigy compact foundation » customers, let’s summarize them.</a:t>
            </a:r>
          </a:p>
          <a:p>
            <a:r>
              <a:rPr lang="en-US" sz="1000" dirty="0" smtClean="0">
                <a:latin typeface="Century Gothic" pitchFamily="34" charset="0"/>
              </a:rPr>
              <a:t>What is</a:t>
            </a:r>
            <a:r>
              <a:rPr lang="en-US" sz="1000" baseline="0" dirty="0" smtClean="0">
                <a:latin typeface="Century Gothic" pitchFamily="34" charset="0"/>
              </a:rPr>
              <a:t> the response that PRODIGY COMPACT FOUNDATION provides for these concerns</a:t>
            </a:r>
            <a:r>
              <a:rPr lang="en-US" sz="1000" dirty="0">
                <a:latin typeface="Century Gothic" pitchFamily="34" charset="0"/>
              </a:rPr>
              <a:t>.</a:t>
            </a:r>
            <a:endParaRPr lang="en-US" sz="1000" baseline="0" dirty="0" smtClean="0">
              <a:latin typeface="Century Gothic" pitchFamily="34" charset="0"/>
            </a:endParaRPr>
          </a:p>
          <a:p>
            <a:endParaRPr lang="en-US" sz="1000" baseline="0" dirty="0" smtClean="0">
              <a:latin typeface="Century Gothic" pitchFamily="34" charset="0"/>
            </a:endParaRPr>
          </a:p>
          <a:p>
            <a:endParaRPr lang="en-US" sz="1000" baseline="0" dirty="0" smtClean="0">
              <a:latin typeface="Century Gothic" pitchFamily="34" charset="0"/>
            </a:endParaRPr>
          </a:p>
          <a:p>
            <a:endParaRPr lang="en-US" sz="1000" baseline="0" dirty="0" smtClean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latin typeface="Century Gothic" pitchFamily="34" charset="0"/>
              </a:rPr>
              <a:t>Let’s discover the other benefits of</a:t>
            </a:r>
            <a:r>
              <a:rPr lang="en-US" sz="1000" baseline="0" dirty="0" smtClean="0">
                <a:latin typeface="Century Gothic" pitchFamily="34" charset="0"/>
              </a:rPr>
              <a:t> PRODIGY COMPACT.</a:t>
            </a:r>
          </a:p>
          <a:p>
            <a:r>
              <a:rPr lang="en-US" sz="1000" baseline="0" dirty="0" smtClean="0">
                <a:latin typeface="Century Gothic" pitchFamily="34" charset="0"/>
              </a:rPr>
              <a:t>5 Long lasting 12 hours</a:t>
            </a:r>
          </a:p>
          <a:p>
            <a:r>
              <a:rPr lang="en-US" sz="1000" baseline="0" dirty="0" smtClean="0">
                <a:latin typeface="Century Gothic" pitchFamily="34" charset="0"/>
              </a:rPr>
              <a:t>6 No mask effect</a:t>
            </a:r>
          </a:p>
          <a:p>
            <a:r>
              <a:rPr lang="en-US" sz="1000" baseline="0" dirty="0" smtClean="0">
                <a:latin typeface="Century Gothic" pitchFamily="34" charset="0"/>
              </a:rPr>
              <a:t>7 Weightless, caring and comfort formula</a:t>
            </a:r>
            <a:endParaRPr lang="en-US" sz="1000" dirty="0" smtClean="0">
              <a:latin typeface="Century Gothic" pitchFamily="34" charset="0"/>
            </a:endParaRPr>
          </a:p>
          <a:p>
            <a:endParaRPr lang="en-US" sz="1000" baseline="0" dirty="0" smtClean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6909" y="4550175"/>
            <a:ext cx="5335270" cy="5046107"/>
          </a:xfrm>
        </p:spPr>
        <p:txBody>
          <a:bodyPr>
            <a:noAutofit/>
          </a:bodyPr>
          <a:lstStyle/>
          <a:p>
            <a:r>
              <a:rPr lang="en-US" sz="1000" b="1" dirty="0" smtClean="0">
                <a:latin typeface="Century Gothic" pitchFamily="34" charset="0"/>
              </a:rPr>
              <a:t>To perfectly and visibly perform on the make-up result and skin surface aspect</a:t>
            </a:r>
            <a:r>
              <a:rPr lang="en-US" sz="1000" dirty="0" smtClean="0">
                <a:latin typeface="Century Gothic" pitchFamily="34" charset="0"/>
              </a:rPr>
              <a:t>, formula contains:</a:t>
            </a:r>
          </a:p>
          <a:p>
            <a:pPr algn="just"/>
            <a:r>
              <a:rPr lang="en-US" sz="1000" b="1" dirty="0" smtClean="0">
                <a:latin typeface="Century Gothic" pitchFamily="34" charset="0"/>
              </a:rPr>
              <a:t>1- Hyaluronic Acid microspheres</a:t>
            </a:r>
            <a:r>
              <a:rPr lang="en-US" sz="1000" dirty="0" smtClean="0">
                <a:latin typeface="Century Gothic" pitchFamily="34" charset="0"/>
              </a:rPr>
              <a:t>: Long-lasting Hydration (12H </a:t>
            </a:r>
            <a:r>
              <a:rPr lang="en-US" sz="1000" dirty="0">
                <a:latin typeface="Century Gothic" pitchFamily="34" charset="0"/>
              </a:rPr>
              <a:t>lasting </a:t>
            </a:r>
            <a:r>
              <a:rPr lang="en-US" sz="1000" dirty="0" smtClean="0">
                <a:latin typeface="Century Gothic" pitchFamily="34" charset="0"/>
              </a:rPr>
              <a:t>comfort)</a:t>
            </a:r>
            <a:endParaRPr lang="en-US" sz="1000" dirty="0">
              <a:latin typeface="Century Gothic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entury Gothic" pitchFamily="34" charset="0"/>
              </a:rPr>
              <a:t>2- </a:t>
            </a:r>
            <a:r>
              <a:rPr lang="en-US" sz="1000" b="1" dirty="0" smtClean="0">
                <a:latin typeface="Century Gothic" pitchFamily="34" charset="0"/>
              </a:rPr>
              <a:t>Very fine powders</a:t>
            </a:r>
            <a:r>
              <a:rPr lang="en-US" sz="1000" dirty="0" smtClean="0">
                <a:latin typeface="Century Gothic" pitchFamily="34" charset="0"/>
              </a:rPr>
              <a:t>: Visibly refined skin texture &amp; No mask effect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3- </a:t>
            </a:r>
            <a:r>
              <a:rPr lang="en-US" sz="1000" b="1" dirty="0" smtClean="0">
                <a:latin typeface="Century Gothic" pitchFamily="34" charset="0"/>
              </a:rPr>
              <a:t>Hydrophobic powders</a:t>
            </a:r>
            <a:r>
              <a:rPr lang="en-US" sz="1000" dirty="0" smtClean="0">
                <a:latin typeface="Century Gothic" pitchFamily="34" charset="0"/>
              </a:rPr>
              <a:t>: Absorbs </a:t>
            </a:r>
            <a:r>
              <a:rPr lang="en-US" sz="1000" dirty="0">
                <a:latin typeface="Century Gothic" pitchFamily="34" charset="0"/>
              </a:rPr>
              <a:t>sebum for shine </a:t>
            </a:r>
            <a:r>
              <a:rPr lang="en-US" sz="1000" dirty="0" smtClean="0">
                <a:latin typeface="Century Gothic" pitchFamily="34" charset="0"/>
              </a:rPr>
              <a:t>control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4-</a:t>
            </a:r>
            <a:r>
              <a:rPr lang="en-US" sz="1000" baseline="0" dirty="0" smtClean="0">
                <a:latin typeface="Century Gothic" pitchFamily="34" charset="0"/>
              </a:rPr>
              <a:t> </a:t>
            </a:r>
            <a:r>
              <a:rPr lang="en-US" sz="1000" b="1" baseline="0" dirty="0" smtClean="0">
                <a:latin typeface="Century Gothic" pitchFamily="34" charset="0"/>
              </a:rPr>
              <a:t>Pigments</a:t>
            </a:r>
            <a:r>
              <a:rPr lang="en-US" sz="1000" baseline="0" dirty="0" smtClean="0">
                <a:latin typeface="Century Gothic" pitchFamily="34" charset="0"/>
              </a:rPr>
              <a:t>: </a:t>
            </a:r>
            <a:r>
              <a:rPr lang="en-US" sz="1000" b="0" baseline="0" dirty="0" smtClean="0">
                <a:latin typeface="Century Gothic" pitchFamily="34" charset="0"/>
              </a:rPr>
              <a:t>Radiant complexion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>
                <a:latin typeface="Century Gothic" pitchFamily="34" charset="0"/>
              </a:rPr>
              <a:t> </a:t>
            </a:r>
            <a:r>
              <a:rPr lang="en-US" sz="1000" dirty="0" smtClean="0">
                <a:latin typeface="Century Gothic" pitchFamily="34" charset="0"/>
              </a:rPr>
              <a:t> + enriched with molecular Bio –sap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>
                <a:latin typeface="Century Gothic" pitchFamily="34" charset="0"/>
              </a:rPr>
              <a:t>This</a:t>
            </a:r>
            <a:r>
              <a:rPr lang="en-US" sz="1000" i="0" baseline="0" dirty="0" smtClean="0">
                <a:latin typeface="Century Gothic" pitchFamily="34" charset="0"/>
              </a:rPr>
              <a:t> compact foundation </a:t>
            </a:r>
            <a:r>
              <a:rPr lang="en-US" sz="1000" i="0" dirty="0" smtClean="0">
                <a:latin typeface="Century Gothic" pitchFamily="34" charset="0"/>
              </a:rPr>
              <a:t>has been developed </a:t>
            </a:r>
            <a:r>
              <a:rPr lang="en-US" sz="1000" b="1" i="0" dirty="0" smtClean="0">
                <a:latin typeface="Century Gothic" pitchFamily="34" charset="0"/>
              </a:rPr>
              <a:t>in complement of the cream </a:t>
            </a:r>
            <a:r>
              <a:rPr lang="en-US" sz="1000" i="0" dirty="0" smtClean="0">
                <a:latin typeface="Century Gothic" pitchFamily="34" charset="0"/>
              </a:rPr>
              <a:t>to provide a </a:t>
            </a:r>
            <a:r>
              <a:rPr lang="en-US" sz="1000" b="1" i="0" dirty="0" smtClean="0">
                <a:latin typeface="Century Gothic" pitchFamily="34" charset="0"/>
              </a:rPr>
              <a:t>visibly even, luminous and then rejuvenated matte complexion with a global smoothing action without mask effect.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i="0" dirty="0" smtClean="0">
              <a:latin typeface="Century Gothic" pitchFamily="34" charset="0"/>
            </a:endParaRPr>
          </a:p>
          <a:p>
            <a:pPr algn="just"/>
            <a:endParaRPr lang="en-US" sz="1000" dirty="0">
              <a:latin typeface="Century Gothic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latin typeface="Century Gothic" pitchFamily="34" charset="0"/>
              </a:rPr>
              <a:t>If necessary,  do a reminder for skincare: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entury Gothic" pitchFamily="34" charset="0"/>
              </a:rPr>
              <a:t>PRODIGY skincare range, you know that like sap transfusing life at the heart of the plant, the new Prodigy is a real « youth transfusion » through to the deepest dermis, from deep inside to renewed skin.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New Molecular Bio-Sap is a unique synergy of 5 supernatural active ingredients to target the 5 fundamental layers of the skin </a:t>
            </a:r>
            <a:r>
              <a:rPr lang="en-US" sz="1000" u="sng" dirty="0" smtClean="0">
                <a:latin typeface="Century Gothic" pitchFamily="34" charset="0"/>
              </a:rPr>
              <a:t>until the deepest dermis</a:t>
            </a:r>
            <a:r>
              <a:rPr lang="en-US" sz="1000" dirty="0" smtClean="0">
                <a:latin typeface="Century Gothic" pitchFamily="34" charset="0"/>
              </a:rPr>
              <a:t> for a deep skin renewal.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It</a:t>
            </a:r>
            <a:r>
              <a:rPr lang="en-US" sz="1000" baseline="0" dirty="0" smtClean="0">
                <a:latin typeface="Century Gothic" pitchFamily="34" charset="0"/>
              </a:rPr>
              <a:t> contains:</a:t>
            </a:r>
            <a:endParaRPr lang="en-US" sz="1000" dirty="0" smtClean="0">
              <a:latin typeface="Century Gothic" pitchFamily="34" charset="0"/>
            </a:endParaRPr>
          </a:p>
          <a:p>
            <a:pPr algn="just"/>
            <a:r>
              <a:rPr lang="en-US" sz="1000" dirty="0" smtClean="0">
                <a:latin typeface="Century Gothic" pitchFamily="34" charset="0"/>
              </a:rPr>
              <a:t>1 –</a:t>
            </a:r>
            <a:r>
              <a:rPr lang="en-US" sz="1000" b="1" dirty="0" smtClean="0">
                <a:latin typeface="Century Gothic" pitchFamily="34" charset="0"/>
              </a:rPr>
              <a:t> Litchi polyphenols: </a:t>
            </a:r>
            <a:r>
              <a:rPr lang="en-US" sz="1000" dirty="0" smtClean="0">
                <a:latin typeface="Century Gothic" pitchFamily="34" charset="0"/>
              </a:rPr>
              <a:t>Limit dermal collagen </a:t>
            </a:r>
            <a:r>
              <a:rPr lang="en-US" sz="1000" dirty="0" err="1" smtClean="0">
                <a:latin typeface="Century Gothic" pitchFamily="34" charset="0"/>
              </a:rPr>
              <a:t>fibres</a:t>
            </a:r>
            <a:r>
              <a:rPr lang="en-US" sz="1000" dirty="0" smtClean="0">
                <a:latin typeface="Century Gothic" pitchFamily="34" charset="0"/>
              </a:rPr>
              <a:t> </a:t>
            </a:r>
            <a:r>
              <a:rPr lang="en-US" sz="1000" dirty="0" err="1" smtClean="0">
                <a:latin typeface="Century Gothic" pitchFamily="34" charset="0"/>
              </a:rPr>
              <a:t>glycation</a:t>
            </a:r>
            <a:r>
              <a:rPr lang="en-US" sz="1000" dirty="0" smtClean="0">
                <a:latin typeface="Century Gothic" pitchFamily="34" charset="0"/>
              </a:rPr>
              <a:t> and prevent dermal cellular senescence, for a </a:t>
            </a:r>
            <a:r>
              <a:rPr lang="en-US" sz="1000" u="sng" dirty="0" smtClean="0">
                <a:latin typeface="Century Gothic" pitchFamily="34" charset="0"/>
              </a:rPr>
              <a:t>deep</a:t>
            </a:r>
            <a:r>
              <a:rPr lang="en-US" sz="1000" dirty="0" smtClean="0">
                <a:latin typeface="Century Gothic" pitchFamily="34" charset="0"/>
              </a:rPr>
              <a:t> skin </a:t>
            </a:r>
            <a:r>
              <a:rPr lang="en-US" sz="1000" dirty="0" err="1" smtClean="0">
                <a:latin typeface="Century Gothic" pitchFamily="34" charset="0"/>
              </a:rPr>
              <a:t>redensification</a:t>
            </a:r>
            <a:r>
              <a:rPr lang="en-US" sz="1000" dirty="0" smtClean="0">
                <a:latin typeface="Century Gothic" pitchFamily="34" charset="0"/>
              </a:rPr>
              <a:t> (reticular dermis)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entury Gothic" pitchFamily="34" charset="0"/>
              </a:rPr>
              <a:t>2 - </a:t>
            </a:r>
            <a:r>
              <a:rPr lang="en-US" sz="1000" b="1" dirty="0" smtClean="0">
                <a:latin typeface="Century Gothic" pitchFamily="34" charset="0"/>
              </a:rPr>
              <a:t>Active fractions of </a:t>
            </a:r>
            <a:r>
              <a:rPr lang="en-US" sz="1000" b="1" dirty="0" err="1" smtClean="0">
                <a:latin typeface="Century Gothic" pitchFamily="34" charset="0"/>
              </a:rPr>
              <a:t>Maïtake</a:t>
            </a:r>
            <a:r>
              <a:rPr lang="en-US" sz="1000" b="1" dirty="0" smtClean="0">
                <a:latin typeface="Century Gothic" pitchFamily="34" charset="0"/>
              </a:rPr>
              <a:t> </a:t>
            </a:r>
            <a:r>
              <a:rPr lang="en-US" sz="1000" dirty="0" smtClean="0">
                <a:latin typeface="Century Gothic" pitchFamily="34" charset="0"/>
              </a:rPr>
              <a:t>(also known in Traditional Chinese Medicine as the “eternity mushroom”): Stimulate support* </a:t>
            </a:r>
            <a:r>
              <a:rPr lang="en-US" sz="1000" dirty="0" err="1" smtClean="0">
                <a:latin typeface="Century Gothic" pitchFamily="34" charset="0"/>
              </a:rPr>
              <a:t>fibres</a:t>
            </a:r>
            <a:r>
              <a:rPr lang="en-US" sz="1000" dirty="0" smtClean="0">
                <a:latin typeface="Century Gothic" pitchFamily="34" charset="0"/>
              </a:rPr>
              <a:t>, for </a:t>
            </a:r>
            <a:r>
              <a:rPr lang="en-US" sz="1000" u="sng" dirty="0" smtClean="0">
                <a:latin typeface="Century Gothic" pitchFamily="34" charset="0"/>
              </a:rPr>
              <a:t>deep</a:t>
            </a:r>
            <a:r>
              <a:rPr lang="en-US" sz="1000" dirty="0" smtClean="0">
                <a:latin typeface="Century Gothic" pitchFamily="34" charset="0"/>
              </a:rPr>
              <a:t> firmness (papillary dermis)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3 – </a:t>
            </a:r>
            <a:r>
              <a:rPr lang="en-US" sz="1000" b="1" dirty="0" smtClean="0">
                <a:latin typeface="Century Gothic" pitchFamily="34" charset="0"/>
              </a:rPr>
              <a:t>Rice peptides: </a:t>
            </a:r>
            <a:r>
              <a:rPr lang="en-US" sz="1000" dirty="0" smtClean="0">
                <a:latin typeface="Century Gothic" pitchFamily="34" charset="0"/>
              </a:rPr>
              <a:t>Stimulate the synthesis of anchorage* collagens, for a </a:t>
            </a:r>
            <a:r>
              <a:rPr lang="en-US" sz="1000" u="sng" dirty="0" smtClean="0">
                <a:latin typeface="Century Gothic" pitchFamily="34" charset="0"/>
              </a:rPr>
              <a:t>deep</a:t>
            </a:r>
            <a:r>
              <a:rPr lang="en-US" sz="1000" dirty="0" smtClean="0">
                <a:latin typeface="Century Gothic" pitchFamily="34" charset="0"/>
              </a:rPr>
              <a:t> anti-wrinkle (DEJ)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4 –</a:t>
            </a:r>
            <a:r>
              <a:rPr lang="en-US" sz="1000" b="1" dirty="0" smtClean="0">
                <a:latin typeface="Century Gothic" pitchFamily="34" charset="0"/>
              </a:rPr>
              <a:t>Baikal Skullcap rhizomes extracts: </a:t>
            </a:r>
            <a:r>
              <a:rPr lang="en-US" sz="1000" dirty="0" smtClean="0">
                <a:latin typeface="Century Gothic" pitchFamily="34" charset="0"/>
              </a:rPr>
              <a:t>Fight against the creation of melanin*, pigment responsible for the generation of spots for a </a:t>
            </a:r>
            <a:r>
              <a:rPr lang="en-US" sz="1000" u="sng" dirty="0" smtClean="0">
                <a:latin typeface="Century Gothic" pitchFamily="34" charset="0"/>
              </a:rPr>
              <a:t>deep</a:t>
            </a:r>
            <a:r>
              <a:rPr lang="en-US" sz="1000" dirty="0" smtClean="0">
                <a:latin typeface="Century Gothic" pitchFamily="34" charset="0"/>
              </a:rPr>
              <a:t> luminosity (deep epidermis)</a:t>
            </a:r>
          </a:p>
          <a:p>
            <a:pPr algn="just"/>
            <a:r>
              <a:rPr lang="en-US" sz="1000" dirty="0" smtClean="0">
                <a:latin typeface="Century Gothic" pitchFamily="34" charset="0"/>
              </a:rPr>
              <a:t>5 – </a:t>
            </a:r>
            <a:r>
              <a:rPr lang="en-US" sz="1000" b="1" dirty="0" smtClean="0">
                <a:latin typeface="Century Gothic" pitchFamily="34" charset="0"/>
              </a:rPr>
              <a:t>Active fractions of Japanese Lily Bud </a:t>
            </a:r>
            <a:r>
              <a:rPr lang="en-US" sz="1000" dirty="0" smtClean="0">
                <a:latin typeface="Century Gothic" pitchFamily="34" charset="0"/>
              </a:rPr>
              <a:t>: Strength the barrier function, for a </a:t>
            </a:r>
            <a:r>
              <a:rPr lang="en-US" sz="1000" u="sng" dirty="0" smtClean="0">
                <a:latin typeface="Century Gothic" pitchFamily="34" charset="0"/>
              </a:rPr>
              <a:t>deep</a:t>
            </a:r>
            <a:r>
              <a:rPr lang="en-US" sz="1000" dirty="0" smtClean="0">
                <a:latin typeface="Century Gothic" pitchFamily="34" charset="0"/>
              </a:rPr>
              <a:t> hydration (epidermis)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entury Gothic" pitchFamily="34" charset="0"/>
              </a:rPr>
              <a:t> </a:t>
            </a:r>
          </a:p>
          <a:p>
            <a:endParaRPr lang="en-US" sz="1000" dirty="0" smtClean="0">
              <a:latin typeface="Century Gothic" pitchFamily="34" charset="0"/>
            </a:endParaRPr>
          </a:p>
          <a:p>
            <a:pPr algn="just"/>
            <a:endParaRPr lang="en-US" sz="1000" dirty="0" smtClean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FCEC-0343-412F-B78F-E7BE45915F6F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7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610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7621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7660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758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852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745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531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F7C13-2355-4173-B195-3D2728FCFC1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3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2843808" y="248756"/>
            <a:ext cx="6192688" cy="44394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B5A69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31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171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443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375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839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87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5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8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99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40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1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5478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3419475" y="1173163"/>
            <a:ext cx="0" cy="5876925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68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4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1999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2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760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318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943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798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446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079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2079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195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26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1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1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8395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870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jpeg"/><Relationship Id="rId47" Type="http://schemas.openxmlformats.org/officeDocument/2006/relationships/slide" Target="../slides/slide6.xml"/><Relationship Id="rId50" Type="http://schemas.openxmlformats.org/officeDocument/2006/relationships/slide" Target="../slides/slide9.xml"/><Relationship Id="rId55" Type="http://schemas.openxmlformats.org/officeDocument/2006/relationships/slide" Target="../slides/slide1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5.png"/><Relationship Id="rId59" Type="http://schemas.openxmlformats.org/officeDocument/2006/relationships/slide" Target="../slides/slide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54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slide" Target="../slides/slide12.xml"/><Relationship Id="rId53" Type="http://schemas.openxmlformats.org/officeDocument/2006/relationships/slide" Target="../slides/slide15.xml"/><Relationship Id="rId58" Type="http://schemas.openxmlformats.org/officeDocument/2006/relationships/slide" Target="../slides/slide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" Target="../slides/slide14.xml"/><Relationship Id="rId57" Type="http://schemas.openxmlformats.org/officeDocument/2006/relationships/slide" Target="../slides/slide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png"/><Relationship Id="rId52" Type="http://schemas.openxmlformats.org/officeDocument/2006/relationships/slide" Target="../slides/slide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48" Type="http://schemas.openxmlformats.org/officeDocument/2006/relationships/slide" Target="../slides/slide1.xml"/><Relationship Id="rId56" Type="http://schemas.openxmlformats.org/officeDocument/2006/relationships/slide" Target="../slides/slide13.xml"/><Relationship Id="rId8" Type="http://schemas.openxmlformats.org/officeDocument/2006/relationships/slideLayout" Target="../slideLayouts/slideLayout8.xml"/><Relationship Id="rId51" Type="http://schemas.openxmlformats.org/officeDocument/2006/relationships/slide" Target="../slides/slide5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HR-d"/>
          <p:cNvPicPr>
            <a:picLocks noChangeAspect="1" noChangeArrowheads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619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" name="Picture 4" descr="LOGOHR-Power-HD"/>
          <p:cNvPicPr>
            <a:picLocks noChangeAspect="1" noChangeArrowheads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703388" y="328613"/>
            <a:ext cx="16557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3419475" y="-26988"/>
            <a:ext cx="0" cy="1196976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" name="Image 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hlinkClick r:id="rId4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53336"/>
            <a:ext cx="74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53336"/>
            <a:ext cx="74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10">
            <a:hlinkClick r:id="rId4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-82550" y="6453336"/>
            <a:ext cx="866701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500" dirty="0" smtClean="0">
                <a:latin typeface="+mn-lt"/>
              </a:rPr>
              <a:t>INTRODUCTION</a:t>
            </a:r>
          </a:p>
        </p:txBody>
      </p:sp>
      <p:pic>
        <p:nvPicPr>
          <p:cNvPr id="19" name="Picture 13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53336"/>
            <a:ext cx="746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16">
            <a:hlinkClick r:id="rId49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6237635" y="6459020"/>
            <a:ext cx="782637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PACKAGING</a:t>
            </a:r>
          </a:p>
        </p:txBody>
      </p:sp>
      <p:pic>
        <p:nvPicPr>
          <p:cNvPr id="21" name="Picture 17">
            <a:hlinkClick r:id="rId5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55" y="6453336"/>
            <a:ext cx="73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4">
            <a:hlinkClick r:id="rId50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3355007" y="6439565"/>
            <a:ext cx="1084263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TECHNOLOGY</a:t>
            </a:r>
          </a:p>
        </p:txBody>
      </p:sp>
      <p:pic>
        <p:nvPicPr>
          <p:cNvPr id="25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48" y="6453336"/>
            <a:ext cx="746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4">
            <a:hlinkClick r:id="rId51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422624" y="6453336"/>
            <a:ext cx="77311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WOMEN’S EXPECTATIONS</a:t>
            </a:r>
          </a:p>
        </p:txBody>
      </p:sp>
      <p:pic>
        <p:nvPicPr>
          <p:cNvPr id="27" name="Picture 13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53336"/>
            <a:ext cx="74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 Box 4">
            <a:hlinkClick r:id="rId5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3923928" y="6453336"/>
            <a:ext cx="1084263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MAKE-UP </a:t>
            </a:r>
          </a:p>
          <a:p>
            <a:pPr lvl="0"/>
            <a:r>
              <a:rPr lang="fr-FR" sz="500" dirty="0" smtClean="0"/>
              <a:t>RESULT</a:t>
            </a:r>
          </a:p>
        </p:txBody>
      </p:sp>
      <p:pic>
        <p:nvPicPr>
          <p:cNvPr id="29" name="Picture 13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53336"/>
            <a:ext cx="74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23" y="6453336"/>
            <a:ext cx="74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82" y="6453336"/>
            <a:ext cx="746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20" y="6453336"/>
            <a:ext cx="746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Text Box 16">
            <a:hlinkClick r:id="rId5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6957715" y="6453336"/>
            <a:ext cx="782637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HR FOUNDATION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GEAOGRAPHY</a:t>
            </a:r>
          </a:p>
        </p:txBody>
      </p:sp>
      <p:sp>
        <p:nvSpPr>
          <p:cNvPr id="37" name="Text Box 16">
            <a:hlinkClick r:id="rId5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7709616" y="6453336"/>
            <a:ext cx="782637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0" algn="ctr" defTabSz="914400" rtl="0" eaLnBrk="1" latinLnBrk="0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LINK SELLING </a:t>
            </a:r>
          </a:p>
          <a:p>
            <a:pPr marL="0" algn="ctr" defTabSz="914400" rtl="0" eaLnBrk="1" latinLnBrk="0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ROUTINE</a:t>
            </a:r>
          </a:p>
        </p:txBody>
      </p:sp>
      <p:sp>
        <p:nvSpPr>
          <p:cNvPr id="38" name="Text Box 16">
            <a:hlinkClick r:id="rId55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325867" y="6453336"/>
            <a:ext cx="782637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0" algn="ctr" defTabSz="914400" rtl="0" eaLnBrk="1" latinLnBrk="0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COMPETITON</a:t>
            </a:r>
          </a:p>
        </p:txBody>
      </p:sp>
      <p:pic>
        <p:nvPicPr>
          <p:cNvPr id="39" name="Picture 6">
            <a:hlinkClick r:id="rId4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83" y="6453336"/>
            <a:ext cx="74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7">
            <a:hlinkClick r:id="rId5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453336"/>
            <a:ext cx="73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 Box 4">
            <a:hlinkClick r:id="rId56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5503961" y="6454469"/>
            <a:ext cx="1084263" cy="32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PRODIGY </a:t>
            </a:r>
          </a:p>
          <a:p>
            <a:pPr lvl="0"/>
            <a:r>
              <a:rPr lang="fr-FR" sz="500" dirty="0" smtClean="0"/>
              <a:t>COMPACT </a:t>
            </a:r>
          </a:p>
          <a:p>
            <a:pPr lvl="0"/>
            <a:r>
              <a:rPr lang="fr-FR" sz="500" dirty="0" smtClean="0"/>
              <a:t>RANGE</a:t>
            </a:r>
          </a:p>
        </p:txBody>
      </p:sp>
      <p:pic>
        <p:nvPicPr>
          <p:cNvPr id="42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83" y="6453336"/>
            <a:ext cx="74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Text Box 4">
            <a:hlinkClick r:id="rId57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2915816" y="6453336"/>
            <a:ext cx="77311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PRODIGY</a:t>
            </a:r>
          </a:p>
          <a:p>
            <a:pPr lvl="0"/>
            <a:r>
              <a:rPr lang="fr-FR" sz="500" dirty="0" smtClean="0"/>
              <a:t>ANSWERS</a:t>
            </a:r>
          </a:p>
        </p:txBody>
      </p:sp>
      <p:sp>
        <p:nvSpPr>
          <p:cNvPr id="44" name="Text Box 16">
            <a:hlinkClick r:id="rId58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4572000" y="6444944"/>
            <a:ext cx="782637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ADVERTISING</a:t>
            </a:r>
          </a:p>
        </p:txBody>
      </p:sp>
      <p:pic>
        <p:nvPicPr>
          <p:cNvPr id="45" name="Picture 17">
            <a:hlinkClick r:id="rId5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19" y="6453336"/>
            <a:ext cx="73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Text Box 16">
            <a:hlinkClick r:id="rId45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5147990" y="6453336"/>
            <a:ext cx="782637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fr-FR" sz="500" kern="1200" dirty="0" smtClean="0">
                <a:solidFill>
                  <a:schemeClr val="bg1"/>
                </a:solidFill>
                <a:latin typeface="+mn-lt"/>
                <a:ea typeface="Microsoft YaHei" pitchFamily="34" charset="-122"/>
                <a:cs typeface="+mn-cs"/>
              </a:rPr>
              <a:t>APPLICATION</a:t>
            </a:r>
          </a:p>
        </p:txBody>
      </p:sp>
      <p:pic>
        <p:nvPicPr>
          <p:cNvPr id="47" name="Picture 7">
            <a:hlinkClick r:id="rId4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62861"/>
            <a:ext cx="746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Text Box 4">
            <a:hlinkClick r:id="rId47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2195736" y="6453336"/>
            <a:ext cx="773112" cy="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fr-FR"/>
            </a:defPPr>
            <a:lvl1pPr lvl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00">
                <a:solidFill>
                  <a:schemeClr val="bg1"/>
                </a:solidFill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lvl="0"/>
            <a:r>
              <a:rPr lang="fr-FR" sz="500" dirty="0" smtClean="0"/>
              <a:t>CONCEPT</a:t>
            </a:r>
          </a:p>
        </p:txBody>
      </p:sp>
      <p:sp>
        <p:nvSpPr>
          <p:cNvPr id="2" name="ZoneTexte 1">
            <a:hlinkClick r:id="rId59" action="ppaction://hlinksldjump"/>
          </p:cNvPr>
          <p:cNvSpPr txBox="1"/>
          <p:nvPr userDrawn="1"/>
        </p:nvSpPr>
        <p:spPr>
          <a:xfrm>
            <a:off x="683568" y="645333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</a:rPr>
              <a:t>NEW COMPACT </a:t>
            </a:r>
          </a:p>
          <a:p>
            <a:r>
              <a:rPr lang="fr-FR" sz="500" dirty="0" smtClean="0">
                <a:solidFill>
                  <a:schemeClr val="bg1"/>
                </a:solidFill>
              </a:rPr>
              <a:t>FOUNDATION</a:t>
            </a:r>
            <a:endParaRPr lang="fr-F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89275" y="2945035"/>
            <a:ext cx="5730875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NEW </a:t>
            </a:r>
          </a:p>
          <a:p>
            <a:pPr algn="ctr">
              <a:lnSpc>
                <a:spcPct val="12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PRODIGY</a:t>
            </a:r>
          </a:p>
          <a:p>
            <a:pPr algn="ctr">
              <a:lnSpc>
                <a:spcPct val="12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COMPACT FOUNDATION</a:t>
            </a:r>
            <a:endParaRPr lang="fr-FR" altLang="ko-KR" sz="2000" dirty="0">
              <a:solidFill>
                <a:schemeClr val="bg1"/>
              </a:solidFill>
              <a:latin typeface="Century Gothic" pitchFamily="34" charset="0"/>
              <a:ea typeface="Gulim"/>
              <a:cs typeface="Gulim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30358" r="62130" b="5299"/>
          <a:stretch/>
        </p:blipFill>
        <p:spPr bwMode="auto">
          <a:xfrm>
            <a:off x="28575" y="1053419"/>
            <a:ext cx="2756148" cy="47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12776"/>
            <a:ext cx="900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u="sng" dirty="0" smtClean="0">
                <a:solidFill>
                  <a:schemeClr val="bg1"/>
                </a:solidFill>
                <a:latin typeface="Century Gothic" pitchFamily="34" charset="0"/>
              </a:rPr>
              <a:t>MAKE-UP RESULTS</a:t>
            </a:r>
            <a:endParaRPr lang="en-US" u="sng" dirty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MATTE LUMINOUS &amp; EVEN COMPLEXION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VISIBLY REFINED SKIN TEXTURE (PORE-LESS LOOK)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SMOOTHED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FINE LINES &amp; WRINKLES“AS IF POLISHED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”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EFFICIENT &amp; LIGHTWEIGHT COVERAGE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MARK-FREE ( NO MASK EFFECT)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u="sng" dirty="0" smtClean="0">
                <a:solidFill>
                  <a:schemeClr val="bg1"/>
                </a:solidFill>
                <a:latin typeface="Century Gothic" pitchFamily="34" charset="0"/>
              </a:rPr>
              <a:t>OTHER BENEFITS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ko-KR" dirty="0" smtClean="0">
                <a:solidFill>
                  <a:srgbClr val="FFFFFF"/>
                </a:solidFill>
              </a:rPr>
              <a:t>12-hr COMFORT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altLang="ko-KR" dirty="0" smtClean="0">
                <a:solidFill>
                  <a:srgbClr val="FFFFFF"/>
                </a:solidFill>
              </a:rPr>
              <a:t>HIGH UV PROTECTION SPF 35 PA +++</a:t>
            </a:r>
            <a:endParaRPr lang="en-US" altLang="ko-KR" dirty="0" smtClean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MAKE-UP RESULTS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ADVERTISING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42" y="1180078"/>
            <a:ext cx="2720490" cy="50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8" y="1180078"/>
            <a:ext cx="1121260" cy="50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69604" y="5795972"/>
            <a:ext cx="17091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WORK IN PROGRESS 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49538" y="188640"/>
            <a:ext cx="6494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B5A692"/>
                </a:solidFill>
                <a:latin typeface="Century Gothic" pitchFamily="34" charset="0"/>
                <a:cs typeface="+mn-cs"/>
              </a:rPr>
              <a:t>PRODIGY </a:t>
            </a:r>
            <a:r>
              <a:rPr lang="fr-FR" sz="2800" dirty="0" smtClean="0">
                <a:solidFill>
                  <a:srgbClr val="B5A692"/>
                </a:solidFill>
                <a:latin typeface="Century Gothic" pitchFamily="34" charset="0"/>
                <a:cs typeface="+mn-cs"/>
              </a:rPr>
              <a:t>COMPACT</a:t>
            </a:r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/>
            </a:r>
            <a:b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APPLICATION</a:t>
            </a:r>
            <a:endParaRPr lang="fr-FR" sz="160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755576" y="1556792"/>
            <a:ext cx="8136904" cy="307777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 CLASSIC COMPACT FOUNDATION APPLICATION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98884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rgbClr val="FFFFFF"/>
                </a:solidFill>
                <a:sym typeface="Wingdings" pitchFamily="2" charset="2"/>
              </a:rPr>
              <a:t>A TWO-WAY COMPACT FOUNDATION FOR A TAILOR-MADE MAKE-UP RESULT</a:t>
            </a:r>
          </a:p>
          <a:p>
            <a:pPr lvl="0"/>
            <a:endParaRPr lang="en-US" sz="1400" dirty="0" smtClean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sym typeface="Wingdings" pitchFamily="2" charset="2"/>
              </a:rPr>
              <a:t>TRANSPARENT AND NATURAL RESULT </a:t>
            </a:r>
            <a:r>
              <a:rPr lang="en-US" sz="1400" dirty="0" smtClean="0">
                <a:solidFill>
                  <a:srgbClr val="FFFFFF"/>
                </a:solidFill>
                <a:sym typeface="Wingdings" pitchFamily="2" charset="2"/>
              </a:rPr>
              <a:t>(dry sponge)</a:t>
            </a:r>
          </a:p>
          <a:p>
            <a:pPr lvl="0"/>
            <a:endParaRPr lang="en-US" sz="1400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0"/>
            <a:r>
              <a:rPr lang="en-US" sz="1400" dirty="0" smtClean="0">
                <a:solidFill>
                  <a:srgbClr val="FFFFFF"/>
                </a:solidFill>
                <a:sym typeface="Wingdings" pitchFamily="2" charset="2"/>
              </a:rPr>
              <a:t>OR</a:t>
            </a:r>
          </a:p>
          <a:p>
            <a:pPr lvl="0"/>
            <a:endParaRPr lang="en-US" sz="1400" dirty="0" smtClean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sym typeface="Wingdings" pitchFamily="2" charset="2"/>
              </a:rPr>
              <a:t>MORE SOPHISTICATED LOOK AND HIGHER COVERAGE </a:t>
            </a:r>
            <a:r>
              <a:rPr lang="en-US" sz="1400" dirty="0" smtClean="0">
                <a:solidFill>
                  <a:srgbClr val="FFFFFF"/>
                </a:solidFill>
                <a:sym typeface="Wingdings" pitchFamily="2" charset="2"/>
              </a:rPr>
              <a:t>(wet sponge)</a:t>
            </a:r>
          </a:p>
          <a:p>
            <a:pPr lvl="0"/>
            <a:endParaRPr lang="en-US" sz="14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437728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55576" y="3952801"/>
            <a:ext cx="8136904" cy="307777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APPLICATION USING THE PRODIGY SPONGE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088" y="4509120"/>
            <a:ext cx="87484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Apply to the face with the sponge, from the “T” zone blending outward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 with smoothing movements 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to create an even finish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For a </a:t>
            </a: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natural-look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finish, use a </a:t>
            </a: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dry sponge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For a </a:t>
            </a: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greater coverage, 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use a </a:t>
            </a: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wet sponge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944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RANGE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上下矢印 34"/>
          <p:cNvSpPr/>
          <p:nvPr/>
        </p:nvSpPr>
        <p:spPr>
          <a:xfrm rot="10800000">
            <a:off x="846237" y="2239380"/>
            <a:ext cx="288032" cy="3567026"/>
          </a:xfrm>
          <a:prstGeom prst="upDownArrow">
            <a:avLst/>
          </a:prstGeom>
          <a:gradFill flip="none" rotWithShape="1">
            <a:gsLst>
              <a:gs pos="2000">
                <a:srgbClr val="D6B79E"/>
              </a:gs>
              <a:gs pos="0">
                <a:srgbClr val="FFF200"/>
              </a:gs>
              <a:gs pos="45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77000">
                <a:srgbClr val="FF9966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10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" name="直線コネクタ 4"/>
          <p:cNvCxnSpPr/>
          <p:nvPr/>
        </p:nvCxnSpPr>
        <p:spPr bwMode="auto">
          <a:xfrm rot="5400000">
            <a:off x="-567020" y="3950434"/>
            <a:ext cx="369060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5"/>
          <p:cNvCxnSpPr/>
          <p:nvPr/>
        </p:nvCxnSpPr>
        <p:spPr bwMode="auto">
          <a:xfrm flipH="1">
            <a:off x="1259632" y="5795739"/>
            <a:ext cx="7200800" cy="1066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右矢印 6"/>
          <p:cNvSpPr/>
          <p:nvPr/>
        </p:nvSpPr>
        <p:spPr bwMode="auto">
          <a:xfrm>
            <a:off x="1218657" y="6083346"/>
            <a:ext cx="7313783" cy="237469"/>
          </a:xfrm>
          <a:prstGeom prst="leftRightArrow">
            <a:avLst/>
          </a:prstGeom>
          <a:gradFill flip="none" rotWithShape="1">
            <a:gsLst>
              <a:gs pos="100000">
                <a:schemeClr val="bg2">
                  <a:lumMod val="50000"/>
                </a:schemeClr>
              </a:gs>
              <a:gs pos="0">
                <a:srgbClr val="FFEFD1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10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9" name="テキスト ボックス 26"/>
          <p:cNvSpPr txBox="1">
            <a:spLocks noChangeArrowheads="1"/>
          </p:cNvSpPr>
          <p:nvPr/>
        </p:nvSpPr>
        <p:spPr bwMode="auto">
          <a:xfrm>
            <a:off x="-253107" y="2341672"/>
            <a:ext cx="11525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b="1" dirty="0" smtClean="0">
                <a:solidFill>
                  <a:srgbClr val="FFFFFF"/>
                </a:solidFill>
                <a:latin typeface="+mj-lt"/>
              </a:rPr>
              <a:t>GOLD</a:t>
            </a:r>
            <a:endParaRPr lang="ja-JP" altLang="en-US" sz="11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テキスト ボックス 28"/>
          <p:cNvSpPr txBox="1">
            <a:spLocks noChangeArrowheads="1"/>
          </p:cNvSpPr>
          <p:nvPr/>
        </p:nvSpPr>
        <p:spPr bwMode="auto">
          <a:xfrm>
            <a:off x="-108645" y="5327020"/>
            <a:ext cx="1008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b="1" dirty="0" smtClean="0">
                <a:solidFill>
                  <a:srgbClr val="FFFFFF"/>
                </a:solidFill>
                <a:latin typeface="+mj-lt"/>
              </a:rPr>
              <a:t>BEIGE</a:t>
            </a:r>
            <a:endParaRPr lang="ja-JP" altLang="en-US" sz="11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テキスト ボックス 24"/>
          <p:cNvSpPr txBox="1">
            <a:spLocks noChangeArrowheads="1"/>
          </p:cNvSpPr>
          <p:nvPr/>
        </p:nvSpPr>
        <p:spPr bwMode="auto">
          <a:xfrm>
            <a:off x="1277144" y="6250638"/>
            <a:ext cx="936625" cy="2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>
                <a:solidFill>
                  <a:srgbClr val="FFFFFF"/>
                </a:solidFill>
                <a:latin typeface="+mj-lt"/>
              </a:rPr>
              <a:t>fair</a:t>
            </a:r>
            <a:endParaRPr lang="ja-JP" alt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テキスト ボックス 25"/>
          <p:cNvSpPr txBox="1">
            <a:spLocks noChangeArrowheads="1"/>
          </p:cNvSpPr>
          <p:nvPr/>
        </p:nvSpPr>
        <p:spPr bwMode="auto">
          <a:xfrm>
            <a:off x="8225631" y="6260485"/>
            <a:ext cx="936625" cy="2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>
                <a:solidFill>
                  <a:srgbClr val="FFFFFF"/>
                </a:solidFill>
                <a:latin typeface="+mj-lt"/>
              </a:rPr>
              <a:t>dark</a:t>
            </a:r>
            <a:endParaRPr lang="ja-JP" alt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55576" y="1537047"/>
            <a:ext cx="8136904" cy="307777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SHORT RANGE: FOCUSED ON THE BEST SELLER SHADES COVERING ALL TONE NEEDS</a:t>
            </a: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690930" y="4656565"/>
            <a:ext cx="1190565" cy="713719"/>
            <a:chOff x="1565920" y="2817693"/>
            <a:chExt cx="1440584" cy="863600"/>
          </a:xfrm>
        </p:grpSpPr>
        <p:sp>
          <p:nvSpPr>
            <p:cNvPr id="15" name="角丸四角形 20"/>
            <p:cNvSpPr/>
            <p:nvPr/>
          </p:nvSpPr>
          <p:spPr bwMode="auto">
            <a:xfrm>
              <a:off x="1565920" y="2817693"/>
              <a:ext cx="1440584" cy="863600"/>
            </a:xfrm>
            <a:prstGeom prst="roundRect">
              <a:avLst/>
            </a:prstGeom>
            <a:solidFill>
              <a:srgbClr val="F4E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1100" dirty="0">
                <a:solidFill>
                  <a:srgbClr val="FFFFFF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16" name="テキスト ボックス 25"/>
            <p:cNvSpPr txBox="1">
              <a:spLocks noChangeArrowheads="1"/>
            </p:cNvSpPr>
            <p:nvPr/>
          </p:nvSpPr>
          <p:spPr bwMode="auto">
            <a:xfrm>
              <a:off x="1565921" y="3034049"/>
              <a:ext cx="14223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13</a:t>
              </a:r>
              <a:r>
                <a:rPr lang="ja-JP" altLang="en-US" sz="1100" dirty="0">
                  <a:solidFill>
                    <a:srgbClr val="000000"/>
                  </a:solidFill>
                  <a:latin typeface="+mj-lt"/>
                </a:rPr>
                <a:t>　　</a:t>
              </a:r>
              <a:endParaRPr lang="en-US" altLang="ja-JP" sz="11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129057" y="4656565"/>
            <a:ext cx="1190566" cy="713719"/>
            <a:chOff x="4860032" y="2781180"/>
            <a:chExt cx="1440585" cy="863600"/>
          </a:xfrm>
        </p:grpSpPr>
        <p:sp>
          <p:nvSpPr>
            <p:cNvPr id="18" name="角丸四角形 18"/>
            <p:cNvSpPr/>
            <p:nvPr/>
          </p:nvSpPr>
          <p:spPr bwMode="auto">
            <a:xfrm>
              <a:off x="4860032" y="2781180"/>
              <a:ext cx="1440584" cy="863600"/>
            </a:xfrm>
            <a:prstGeom prst="roundRect">
              <a:avLst/>
            </a:prstGeom>
            <a:solidFill>
              <a:srgbClr val="FAC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1100" dirty="0">
                <a:solidFill>
                  <a:srgbClr val="FFFFFF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19" name="テキスト ボックス 26"/>
            <p:cNvSpPr txBox="1">
              <a:spLocks noChangeArrowheads="1"/>
            </p:cNvSpPr>
            <p:nvPr/>
          </p:nvSpPr>
          <p:spPr bwMode="auto">
            <a:xfrm>
              <a:off x="4860033" y="3034049"/>
              <a:ext cx="14405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23</a:t>
              </a:r>
            </a:p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Star shade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386663" y="4656565"/>
            <a:ext cx="1203439" cy="713719"/>
            <a:chOff x="4051945" y="2781180"/>
            <a:chExt cx="1456161" cy="863600"/>
          </a:xfrm>
        </p:grpSpPr>
        <p:sp>
          <p:nvSpPr>
            <p:cNvPr id="21" name="角丸四角形 21"/>
            <p:cNvSpPr/>
            <p:nvPr/>
          </p:nvSpPr>
          <p:spPr bwMode="auto">
            <a:xfrm>
              <a:off x="4051945" y="2781180"/>
              <a:ext cx="1440584" cy="863600"/>
            </a:xfrm>
            <a:prstGeom prst="roundRect">
              <a:avLst/>
            </a:prstGeom>
            <a:solidFill>
              <a:srgbClr val="F9C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1100" dirty="0">
                <a:solidFill>
                  <a:srgbClr val="FFFFFF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2" name="テキスト ボックス 29"/>
            <p:cNvSpPr txBox="1">
              <a:spLocks noChangeArrowheads="1"/>
            </p:cNvSpPr>
            <p:nvPr/>
          </p:nvSpPr>
          <p:spPr bwMode="auto">
            <a:xfrm>
              <a:off x="4051946" y="3034049"/>
              <a:ext cx="14561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20</a:t>
              </a:r>
              <a:endParaRPr lang="en-US" altLang="ja-JP" sz="11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787304" y="3215909"/>
            <a:ext cx="1210214" cy="713719"/>
            <a:chOff x="4043747" y="4473877"/>
            <a:chExt cx="1464358" cy="863600"/>
          </a:xfrm>
        </p:grpSpPr>
        <p:sp>
          <p:nvSpPr>
            <p:cNvPr id="24" name="角丸四角形 23"/>
            <p:cNvSpPr/>
            <p:nvPr/>
          </p:nvSpPr>
          <p:spPr bwMode="auto">
            <a:xfrm>
              <a:off x="4068615" y="4473877"/>
              <a:ext cx="1439490" cy="863600"/>
            </a:xfrm>
            <a:prstGeom prst="roundRect">
              <a:avLst/>
            </a:prstGeom>
            <a:solidFill>
              <a:srgbClr val="F599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1100" dirty="0">
                <a:solidFill>
                  <a:srgbClr val="FFFFFF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5" name="テキスト ボックス 27"/>
            <p:cNvSpPr txBox="1">
              <a:spLocks noChangeArrowheads="1"/>
            </p:cNvSpPr>
            <p:nvPr/>
          </p:nvSpPr>
          <p:spPr bwMode="auto">
            <a:xfrm>
              <a:off x="4043747" y="4764127"/>
              <a:ext cx="146435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30</a:t>
              </a:r>
              <a:endParaRPr lang="en-US" altLang="ja-JP" sz="11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130641" y="3215909"/>
            <a:ext cx="1205654" cy="713719"/>
            <a:chOff x="1547664" y="4473877"/>
            <a:chExt cx="1458841" cy="863600"/>
          </a:xfrm>
        </p:grpSpPr>
        <p:sp>
          <p:nvSpPr>
            <p:cNvPr id="27" name="角丸四角形 22"/>
            <p:cNvSpPr/>
            <p:nvPr/>
          </p:nvSpPr>
          <p:spPr bwMode="auto">
            <a:xfrm>
              <a:off x="1547664" y="4473877"/>
              <a:ext cx="1440584" cy="863600"/>
            </a:xfrm>
            <a:prstGeom prst="roundRect">
              <a:avLst/>
            </a:prstGeom>
            <a:solidFill>
              <a:srgbClr val="F8B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1100" dirty="0">
                <a:solidFill>
                  <a:srgbClr val="FFFFFF"/>
                </a:solidFill>
                <a:latin typeface="+mj-lt"/>
                <a:ea typeface="ＭＳ Ｐゴシック" charset="-128"/>
              </a:endParaRPr>
            </a:p>
          </p:txBody>
        </p:sp>
        <p:sp>
          <p:nvSpPr>
            <p:cNvPr id="28" name="テキスト ボックス 28"/>
            <p:cNvSpPr txBox="1">
              <a:spLocks noChangeArrowheads="1"/>
            </p:cNvSpPr>
            <p:nvPr/>
          </p:nvSpPr>
          <p:spPr bwMode="auto">
            <a:xfrm>
              <a:off x="1547665" y="4764127"/>
              <a:ext cx="14588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100" dirty="0" smtClean="0">
                  <a:solidFill>
                    <a:srgbClr val="000000"/>
                  </a:solidFill>
                  <a:latin typeface="+mj-lt"/>
                </a:rPr>
                <a:t>24</a:t>
              </a:r>
              <a:endParaRPr lang="en-US" altLang="ja-JP" sz="11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69510" y="4537037"/>
            <a:ext cx="1309236" cy="95166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052736"/>
            <a:ext cx="2771800" cy="5184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600450" y="188640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DESIGN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79912" y="2276872"/>
            <a:ext cx="5040312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LUXURIOUS </a:t>
            </a:r>
            <a:r>
              <a:rPr lang="en-US" altLang="ko-KR" sz="28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DESIGN</a:t>
            </a:r>
            <a:endParaRPr lang="en-US" altLang="ko-KR" sz="2800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000" dirty="0" smtClean="0">
                <a:solidFill>
                  <a:srgbClr val="B5A692"/>
                </a:solidFill>
                <a:latin typeface="Century Gothic" pitchFamily="34" charset="0"/>
                <a:ea typeface="MS PGothic" pitchFamily="34" charset="-128"/>
              </a:rPr>
              <a:t>WITH GOLD PALE METALLIZATION</a:t>
            </a:r>
          </a:p>
          <a:p>
            <a:pPr algn="ctr">
              <a:lnSpc>
                <a:spcPct val="120000"/>
              </a:lnSpc>
            </a:pPr>
            <a:r>
              <a:rPr lang="en-US" altLang="ko-KR" sz="2000" dirty="0" smtClean="0">
                <a:solidFill>
                  <a:srgbClr val="B5A692"/>
                </a:solidFill>
                <a:latin typeface="Century Gothic" pitchFamily="34" charset="0"/>
                <a:ea typeface="MS PGothic" pitchFamily="34" charset="-128"/>
              </a:rPr>
              <a:t>IN LINE WITH PRODIGY FRANCHISE</a:t>
            </a:r>
          </a:p>
          <a:p>
            <a:pPr algn="ctr">
              <a:lnSpc>
                <a:spcPct val="12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&amp; </a:t>
            </a:r>
          </a:p>
          <a:p>
            <a:pPr algn="ctr">
              <a:lnSpc>
                <a:spcPct val="12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BLACK SUEDE SLEEVE</a:t>
            </a:r>
          </a:p>
          <a:p>
            <a:pPr algn="ctr">
              <a:lnSpc>
                <a:spcPct val="12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</a:t>
            </a:r>
            <a:endParaRPr lang="en-US" altLang="ko-KR" sz="2800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5313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PRICE</a:t>
            </a:r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80 Euros / 11,7 grs / 0,4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oz</a:t>
            </a:r>
            <a:endParaRPr lang="en-US" i="1" dirty="0" smtClean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73" y="4005064"/>
            <a:ext cx="2844332" cy="189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66" y="1772816"/>
            <a:ext cx="31677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49538" y="116632"/>
            <a:ext cx="6494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B5A692"/>
                </a:solidFill>
                <a:latin typeface="Century Gothic" pitchFamily="34" charset="0"/>
                <a:cs typeface="+mn-cs"/>
              </a:rPr>
              <a:t>PRODIGY </a:t>
            </a:r>
            <a:r>
              <a:rPr lang="fr-FR" sz="2800" dirty="0" smtClean="0">
                <a:solidFill>
                  <a:srgbClr val="B5A692"/>
                </a:solidFill>
                <a:latin typeface="Century Gothic" pitchFamily="34" charset="0"/>
                <a:cs typeface="+mn-cs"/>
              </a:rPr>
              <a:t>COMPACT</a:t>
            </a:r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/>
            </a:r>
            <a:b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HR FOUNDATION GEOGRAPHY</a:t>
            </a:r>
            <a:endParaRPr lang="fr-FR" sz="160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77519" y="1988840"/>
            <a:ext cx="1109662" cy="4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INSTANT </a:t>
            </a:r>
            <a:endParaRPr lang="en-US" altLang="ko-KR" sz="105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V-LIFT</a:t>
            </a:r>
            <a:endParaRPr lang="en-US" altLang="ko-KR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19869" y="1909381"/>
            <a:ext cx="1068387" cy="27516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948264" y="1988840"/>
            <a:ext cx="1871663" cy="4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b="1" dirty="0">
                <a:solidFill>
                  <a:srgbClr val="FFFFFF"/>
                </a:solidFill>
                <a:latin typeface="Century Gothic" pitchFamily="34" charset="0"/>
              </a:rPr>
              <a:t>NEW</a:t>
            </a:r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 : PRODIGY</a:t>
            </a:r>
          </a:p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          COMPACT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552" y="2081173"/>
            <a:ext cx="1368425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COLOR CLONE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1901443"/>
            <a:ext cx="5688632" cy="2751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575" y="1901443"/>
            <a:ext cx="1050428" cy="2751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7584" y="1124744"/>
            <a:ext cx="4683125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ea typeface="+mn-ea"/>
              </a:rPr>
              <a:t>FOUNDATION GEOGRAPHY</a:t>
            </a: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931564" y="1412776"/>
            <a:ext cx="230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36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7158" y="2081173"/>
            <a:ext cx="1368425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SPECTACULAR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0" y="1988840"/>
            <a:ext cx="1411287" cy="4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PRODIGY LIQUID LIGHT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01729" y="1988840"/>
            <a:ext cx="1806575" cy="4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PRODIGY </a:t>
            </a:r>
          </a:p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POWERCELL</a:t>
            </a:r>
          </a:p>
        </p:txBody>
      </p:sp>
      <p:pic>
        <p:nvPicPr>
          <p:cNvPr id="14" name="Picture 55" descr="Powercell foundation -Pro Pow spf15 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68" y="2778079"/>
            <a:ext cx="894841" cy="16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19080" y="4833193"/>
            <a:ext cx="126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dirty="0">
                <a:solidFill>
                  <a:srgbClr val="FFFFFF"/>
                </a:solidFill>
                <a:latin typeface="Century Gothic" pitchFamily="34" charset="0"/>
              </a:rPr>
              <a:t>Youthful complexion grafter</a:t>
            </a:r>
            <a:endParaRPr lang="fr-FR" sz="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15/PA ++</a:t>
            </a:r>
          </a:p>
        </p:txBody>
      </p:sp>
      <p:pic>
        <p:nvPicPr>
          <p:cNvPr id="16" name="Picture 11" descr="Macintosh HD:Users:utilisateur-06:Desktop:HR MAQUILLAGE 23_03_2010:1. LE TEINT:PACK TEINT:PNG:PRODIGY LIQUID L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87" y="2420888"/>
            <a:ext cx="922731" cy="211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Macintosh HD:Users:utilisateur-06:Desktop:HR MAQUILLAGE 23_03_2010:1. LE TEINT:PACK TEINT:PNG:INSTANT V-LI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75" y="2630623"/>
            <a:ext cx="1127265" cy="18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Macintosh HD:Users:utilisateur-06:Desktop:HR MAQUILLAGE 23_03_2010:1. LE TEINT:PACK TEINT:PNG:COLOR CL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8" y="2650858"/>
            <a:ext cx="987811" cy="18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Macintosh HD:Users:utilisateur-06:Desktop:HR MAQUILLAGE 23_03_2010:1. LE TEINT:PACK TEINT:PNG:SPECTACUL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6" y="2655594"/>
            <a:ext cx="1141210" cy="18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4574" y="4820493"/>
            <a:ext cx="126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dirty="0" smtClean="0">
                <a:solidFill>
                  <a:srgbClr val="FFFFFF"/>
                </a:solidFill>
                <a:latin typeface="Century Gothic" pitchFamily="34" charset="0"/>
              </a:rPr>
              <a:t>Perfect complexion </a:t>
            </a:r>
            <a:r>
              <a:rPr lang="en-US" altLang="ko-KR" sz="800" dirty="0">
                <a:solidFill>
                  <a:srgbClr val="FFFFFF"/>
                </a:solidFill>
                <a:latin typeface="Century Gothic" pitchFamily="34" charset="0"/>
              </a:rPr>
              <a:t>creator </a:t>
            </a:r>
            <a:endParaRPr lang="fr-FR" sz="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 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6132" y="4820493"/>
            <a:ext cx="1337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800" dirty="0">
                <a:solidFill>
                  <a:srgbClr val="FFFFFF"/>
                </a:solidFill>
                <a:latin typeface="Century Gothic" pitchFamily="34" charset="0"/>
              </a:rPr>
              <a:t>12-hour Extra wear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Anti-</a:t>
            </a: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dull</a:t>
            </a: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 Complexion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 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7864" y="4820493"/>
            <a:ext cx="123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800" dirty="0" err="1">
                <a:solidFill>
                  <a:srgbClr val="FFFFFF"/>
                </a:solidFill>
                <a:latin typeface="Century Gothic" pitchFamily="34" charset="0"/>
              </a:rPr>
              <a:t>Sculpting</a:t>
            </a:r>
            <a:r>
              <a:rPr lang="fr-FR" altLang="ko-KR" sz="8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altLang="ko-KR" sz="800" dirty="0" err="1">
                <a:solidFill>
                  <a:srgbClr val="FFFFFF"/>
                </a:solidFill>
                <a:latin typeface="Century Gothic" pitchFamily="34" charset="0"/>
              </a:rPr>
              <a:t>Firmness</a:t>
            </a:r>
            <a:endParaRPr lang="fr-FR" altLang="ko-KR" sz="8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Anti-</a:t>
            </a: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wrinkle</a:t>
            </a: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effect</a:t>
            </a: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 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1084" y="4820493"/>
            <a:ext cx="10652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800" dirty="0">
                <a:solidFill>
                  <a:srgbClr val="FFFFFF"/>
                </a:solidFill>
                <a:latin typeface="Century Gothic" pitchFamily="34" charset="0"/>
              </a:rPr>
              <a:t>Radiance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Line </a:t>
            </a: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smoothing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 15 / PA +++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3311" y="4839543"/>
            <a:ext cx="1641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Prodigious</a:t>
            </a: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  </a:t>
            </a:r>
            <a:r>
              <a:rPr lang="fr-FR" sz="800" dirty="0" err="1">
                <a:solidFill>
                  <a:srgbClr val="FFFFFF"/>
                </a:solidFill>
                <a:latin typeface="Century Gothic" pitchFamily="34" charset="0"/>
              </a:rPr>
              <a:t>rejuvenated</a:t>
            </a:r>
            <a:r>
              <a:rPr lang="fr-FR" sz="800" dirty="0">
                <a:solidFill>
                  <a:srgbClr val="FFFFFF"/>
                </a:solidFill>
                <a:latin typeface="Century Gothic" pitchFamily="34" charset="0"/>
              </a:rPr>
              <a:t> complexion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SPF  </a:t>
            </a:r>
            <a:r>
              <a:rPr lang="fr-FR" sz="800" b="1" dirty="0" smtClean="0">
                <a:solidFill>
                  <a:schemeClr val="bg1"/>
                </a:solidFill>
                <a:latin typeface="Century Gothic" pitchFamily="34" charset="0"/>
              </a:rPr>
              <a:t>35 </a:t>
            </a:r>
            <a:r>
              <a:rPr lang="fr-FR" sz="800" b="1" dirty="0">
                <a:solidFill>
                  <a:schemeClr val="bg1"/>
                </a:solidFill>
                <a:latin typeface="Century Gothic" pitchFamily="34" charset="0"/>
              </a:rPr>
              <a:t>/ PA +++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9552" y="1628800"/>
            <a:ext cx="1368425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NATURAL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07431" y="1628800"/>
            <a:ext cx="1368425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LASTING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364088" y="1639968"/>
            <a:ext cx="1368425" cy="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ANTI-AGEING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20545" y="2564904"/>
            <a:ext cx="1728489" cy="196641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23" y="2969639"/>
            <a:ext cx="2109465" cy="14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516216" y="2473846"/>
            <a:ext cx="2423481" cy="4034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9459" y="2896369"/>
            <a:ext cx="2375148" cy="1612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95757" y="2927425"/>
            <a:ext cx="5760419" cy="1581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3419873" y="44624"/>
            <a:ext cx="57241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+mj-lt"/>
                <a:ea typeface="MS PGothic" pitchFamily="34" charset="-128"/>
              </a:rPr>
              <a:t>LINK SELLING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FULL PRODIGY ROUTINE </a:t>
            </a:r>
            <a:endParaRPr lang="fr-FR" sz="1200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53257" name="ZoneTexte 19"/>
          <p:cNvSpPr txBox="1">
            <a:spLocks noChangeArrowheads="1"/>
          </p:cNvSpPr>
          <p:nvPr/>
        </p:nvSpPr>
        <p:spPr bwMode="auto">
          <a:xfrm>
            <a:off x="2175750" y="3592588"/>
            <a:ext cx="340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53258" name="ZoneTexte 20"/>
          <p:cNvSpPr txBox="1">
            <a:spLocks noChangeArrowheads="1"/>
          </p:cNvSpPr>
          <p:nvPr/>
        </p:nvSpPr>
        <p:spPr bwMode="auto">
          <a:xfrm>
            <a:off x="3942928" y="3592588"/>
            <a:ext cx="340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00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53263" name="Rectangle 33"/>
          <p:cNvSpPr>
            <a:spLocks noChangeArrowheads="1"/>
          </p:cNvSpPr>
          <p:nvPr/>
        </p:nvSpPr>
        <p:spPr bwMode="auto">
          <a:xfrm>
            <a:off x="6520409" y="2896369"/>
            <a:ext cx="2419288" cy="1602681"/>
          </a:xfrm>
          <a:prstGeom prst="rect">
            <a:avLst/>
          </a:prstGeom>
          <a:noFill/>
          <a:ln w="9525" algn="ctr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266" name="ZoneTexte 30"/>
          <p:cNvSpPr txBox="1">
            <a:spLocks noChangeArrowheads="1"/>
          </p:cNvSpPr>
          <p:nvPr/>
        </p:nvSpPr>
        <p:spPr bwMode="auto">
          <a:xfrm>
            <a:off x="7003902" y="4176172"/>
            <a:ext cx="1190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900" dirty="0" smtClean="0">
                <a:solidFill>
                  <a:schemeClr val="bg1"/>
                </a:solidFill>
                <a:latin typeface="+mj-lt"/>
              </a:rPr>
              <a:t>COMPACT</a:t>
            </a:r>
          </a:p>
          <a:p>
            <a:pPr algn="ctr" eaLnBrk="1" hangingPunct="1"/>
            <a:r>
              <a:rPr lang="fr-FR" sz="900" dirty="0" smtClean="0">
                <a:solidFill>
                  <a:schemeClr val="bg1"/>
                </a:solidFill>
                <a:latin typeface="+mj-lt"/>
              </a:rPr>
              <a:t>FOUNDATION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56176" y="3656088"/>
            <a:ext cx="3401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+</a:t>
            </a:r>
          </a:p>
        </p:txBody>
      </p:sp>
      <p:sp>
        <p:nvSpPr>
          <p:cNvPr id="53269" name="Rectangle 33"/>
          <p:cNvSpPr>
            <a:spLocks noChangeArrowheads="1"/>
          </p:cNvSpPr>
          <p:nvPr/>
        </p:nvSpPr>
        <p:spPr bwMode="auto">
          <a:xfrm>
            <a:off x="395536" y="2629303"/>
            <a:ext cx="5760640" cy="254000"/>
          </a:xfrm>
          <a:prstGeom prst="rect">
            <a:avLst/>
          </a:prstGeom>
          <a:noFill/>
          <a:ln w="9525" algn="ctr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270" name="Rectangle 35"/>
          <p:cNvSpPr>
            <a:spLocks noChangeArrowheads="1"/>
          </p:cNvSpPr>
          <p:nvPr/>
        </p:nvSpPr>
        <p:spPr bwMode="auto">
          <a:xfrm>
            <a:off x="384870" y="2927425"/>
            <a:ext cx="5771306" cy="1581150"/>
          </a:xfrm>
          <a:prstGeom prst="rect">
            <a:avLst/>
          </a:prstGeom>
          <a:noFill/>
          <a:ln w="9525" algn="ctr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4395" y="2492896"/>
            <a:ext cx="5771306" cy="4034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+mj-lt"/>
            </a:endParaRPr>
          </a:p>
        </p:txBody>
      </p:sp>
      <p:sp>
        <p:nvSpPr>
          <p:cNvPr id="53283" name="Rectangle 29"/>
          <p:cNvSpPr>
            <a:spLocks noChangeArrowheads="1"/>
          </p:cNvSpPr>
          <p:nvPr/>
        </p:nvSpPr>
        <p:spPr bwMode="auto">
          <a:xfrm>
            <a:off x="380678" y="2492896"/>
            <a:ext cx="58768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100" dirty="0" smtClean="0">
                <a:latin typeface="+mj-lt"/>
              </a:rPr>
              <a:t>SKIN CARE</a:t>
            </a:r>
          </a:p>
          <a:p>
            <a:r>
              <a:rPr lang="fr-FR" sz="1100" dirty="0" smtClean="0">
                <a:latin typeface="+mj-lt"/>
              </a:rPr>
              <a:t>GLOBAL ANTI-AGEING CONCERN</a:t>
            </a:r>
            <a:endParaRPr lang="fr-FR" sz="1100" dirty="0">
              <a:latin typeface="+mj-lt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6516216" y="2452826"/>
            <a:ext cx="4421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+mj-lt"/>
              </a:rPr>
              <a:t>MAKE-UP</a:t>
            </a:r>
          </a:p>
          <a:p>
            <a:r>
              <a:rPr lang="fr-FR" sz="1000" dirty="0" smtClean="0">
                <a:latin typeface="+mj-lt"/>
              </a:rPr>
              <a:t>INSTANT ANTI-AGEING</a:t>
            </a:r>
            <a:endParaRPr lang="fr-FR" sz="1000" dirty="0">
              <a:latin typeface="+mj-lt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35038" y="6710438"/>
            <a:ext cx="18605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90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CREAM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-1204912" y="6710438"/>
            <a:ext cx="241141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90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ESSENCE CONCENTRATE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940050" y="6710438"/>
            <a:ext cx="18605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90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FOUNDATION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-2730500" y="6710438"/>
            <a:ext cx="18605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90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SERUM-IN-LOTION</a:t>
            </a:r>
          </a:p>
        </p:txBody>
      </p:sp>
      <p:sp>
        <p:nvSpPr>
          <p:cNvPr id="43" name="Rectangle 140"/>
          <p:cNvSpPr>
            <a:spLocks noChangeArrowheads="1"/>
          </p:cNvSpPr>
          <p:nvPr/>
        </p:nvSpPr>
        <p:spPr bwMode="auto">
          <a:xfrm>
            <a:off x="8075838" y="3205827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sz="16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4" name="Rectangle 140"/>
          <p:cNvSpPr>
            <a:spLocks noChangeArrowheads="1"/>
          </p:cNvSpPr>
          <p:nvPr/>
        </p:nvSpPr>
        <p:spPr bwMode="auto">
          <a:xfrm>
            <a:off x="5368141" y="3211946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55" name="Rectangle 140"/>
          <p:cNvSpPr>
            <a:spLocks noChangeArrowheads="1"/>
          </p:cNvSpPr>
          <p:nvPr/>
        </p:nvSpPr>
        <p:spPr bwMode="auto">
          <a:xfrm>
            <a:off x="1612404" y="3188580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88380" y="4191832"/>
            <a:ext cx="2411412" cy="2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800" dirty="0">
                <a:solidFill>
                  <a:srgbClr val="FFFFFF"/>
                </a:solidFill>
                <a:latin typeface="Helvetica Neue" pitchFamily="2" charset="0"/>
                <a:cs typeface="Arial" pitchFamily="34" charset="0"/>
              </a:rPr>
              <a:t>PRODIGY </a:t>
            </a:r>
            <a:r>
              <a:rPr lang="fr-FR" sz="800" dirty="0" smtClean="0">
                <a:solidFill>
                  <a:srgbClr val="FFFFFF"/>
                </a:solidFill>
                <a:latin typeface="Helvetica Neue" pitchFamily="2" charset="0"/>
                <a:cs typeface="Arial" pitchFamily="34" charset="0"/>
              </a:rPr>
              <a:t>POWERCELL                                  SERUM</a:t>
            </a:r>
            <a:endParaRPr lang="fr-FR" sz="800" dirty="0">
              <a:solidFill>
                <a:srgbClr val="FFFFFF"/>
              </a:solidFill>
              <a:latin typeface="Helvetica Neue" pitchFamily="2" charset="0"/>
              <a:cs typeface="Arial" pitchFamily="34" charset="0"/>
            </a:endParaRPr>
          </a:p>
        </p:txBody>
      </p:sp>
      <p:pic>
        <p:nvPicPr>
          <p:cNvPr id="34" name="Picture 42" descr="PRODIGY_POWERCE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269" y="3015795"/>
            <a:ext cx="496469" cy="118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896" y="2941836"/>
            <a:ext cx="318116" cy="3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90" descr="Prodig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257" y="3046093"/>
            <a:ext cx="1279227" cy="12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40"/>
          <p:cNvSpPr>
            <a:spLocks noChangeArrowheads="1"/>
          </p:cNvSpPr>
          <p:nvPr/>
        </p:nvSpPr>
        <p:spPr bwMode="auto">
          <a:xfrm>
            <a:off x="3729484" y="3162454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6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sz="16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195736" y="4191832"/>
            <a:ext cx="1860550" cy="19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800" dirty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PRODIGY CREAM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707904" y="4183699"/>
            <a:ext cx="2411413" cy="18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720" tIns="50040" rIns="99720" bIns="5004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fr-FR" sz="800" dirty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PRODIGY EYE BALM</a:t>
            </a:r>
          </a:p>
        </p:txBody>
      </p:sp>
      <p:pic>
        <p:nvPicPr>
          <p:cNvPr id="42" name="Picture 37" descr="13-helenarubinstein-prodigy-ey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32799"/>
            <a:ext cx="862863" cy="9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Documents and Settings\seza.yorulmaz\Bureau\boitierSol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359" y="2979139"/>
            <a:ext cx="498626" cy="119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5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3419873" y="44624"/>
            <a:ext cx="57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+mj-lt"/>
                <a:ea typeface="MS PGothic" pitchFamily="34" charset="-128"/>
              </a:rPr>
              <a:t>COMPETITION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67544" y="1172350"/>
            <a:ext cx="2705297" cy="48313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290714" y="1172350"/>
            <a:ext cx="2705297" cy="48313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130033" y="1172350"/>
            <a:ext cx="2705297" cy="48313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 sz="2800">
              <a:solidFill>
                <a:srgbClr val="000000"/>
              </a:solidFill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827584" y="1460382"/>
            <a:ext cx="1872208" cy="8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600" dirty="0" smtClean="0">
                <a:solidFill>
                  <a:srgbClr val="FFFFFF"/>
                </a:solidFill>
                <a:latin typeface="Century Gothic" pitchFamily="34" charset="0"/>
              </a:rPr>
              <a:t>LA PRAIRIE</a:t>
            </a: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CELLULAR TREATMENT FOUNDATION</a:t>
            </a:r>
          </a:p>
          <a:p>
            <a:pPr lvl="0"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Price : </a:t>
            </a: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67,00 </a:t>
            </a:r>
            <a:r>
              <a:rPr lang="fr-FR" sz="1050" dirty="0" smtClean="0">
                <a:solidFill>
                  <a:srgbClr val="FFFFFF"/>
                </a:solidFill>
                <a:latin typeface="Century Gothic" pitchFamily="34" charset="0"/>
              </a:rPr>
              <a:t>€</a:t>
            </a:r>
            <a:endParaRPr lang="fr-FR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707904" y="1460382"/>
            <a:ext cx="1872208" cy="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600" dirty="0" smtClean="0">
                <a:solidFill>
                  <a:srgbClr val="FFFFFF"/>
                </a:solidFill>
                <a:latin typeface="Century Gothic" pitchFamily="34" charset="0"/>
              </a:rPr>
              <a:t>SISLEY</a:t>
            </a: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PHYTO-TEINT ÉCLAT</a:t>
            </a: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COMPACT</a:t>
            </a:r>
          </a:p>
          <a:p>
            <a:pPr lvl="0"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Price : 82,20 </a:t>
            </a:r>
            <a:r>
              <a:rPr lang="fr-FR" sz="1050" dirty="0">
                <a:solidFill>
                  <a:srgbClr val="FFFFFF"/>
                </a:solidFill>
                <a:latin typeface="Century Gothic" pitchFamily="34" charset="0"/>
              </a:rPr>
              <a:t>€</a:t>
            </a:r>
          </a:p>
          <a:p>
            <a:pPr algn="ctr" eaLnBrk="1" hangingPunct="1"/>
            <a:endParaRPr lang="en-US" altLang="ko-KR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588224" y="1460382"/>
            <a:ext cx="1872208" cy="8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1600" dirty="0" smtClean="0">
                <a:solidFill>
                  <a:srgbClr val="FFFFFF"/>
                </a:solidFill>
                <a:latin typeface="Century Gothic" pitchFamily="34" charset="0"/>
              </a:rPr>
              <a:t>GUERLAIN</a:t>
            </a: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PARURE GOLD</a:t>
            </a:r>
          </a:p>
          <a:p>
            <a:pPr algn="ctr" eaLnBrk="1" hangingPunct="1"/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COMPACT</a:t>
            </a:r>
          </a:p>
          <a:p>
            <a:pPr lvl="0" algn="ctr" eaLnBrk="1" hangingPunct="1"/>
            <a:r>
              <a:rPr lang="en-US" altLang="ko-KR" sz="1050" dirty="0">
                <a:solidFill>
                  <a:srgbClr val="FFFFFF"/>
                </a:solidFill>
                <a:latin typeface="Century Gothic" pitchFamily="34" charset="0"/>
              </a:rPr>
              <a:t>Price : </a:t>
            </a: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68,60 </a:t>
            </a:r>
            <a:r>
              <a:rPr lang="fr-FR" sz="1050" dirty="0" smtClean="0">
                <a:solidFill>
                  <a:srgbClr val="FFFFFF"/>
                </a:solidFill>
                <a:latin typeface="Century Gothic" pitchFamily="34" charset="0"/>
              </a:rPr>
              <a:t>€</a:t>
            </a:r>
            <a:endParaRPr lang="fr-FR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899592" y="4772750"/>
            <a:ext cx="2160240" cy="11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1600" b="1" u="sng" dirty="0" smtClean="0">
                <a:solidFill>
                  <a:srgbClr val="FFFFFF"/>
                </a:solidFill>
                <a:latin typeface="Century Gothic" pitchFamily="34" charset="0"/>
              </a:rPr>
              <a:t>* THE HR + </a:t>
            </a:r>
          </a:p>
          <a:p>
            <a:pPr algn="ctr" eaLnBrk="1" hangingPunct="1"/>
            <a:endParaRPr lang="en-US" altLang="ko-KR" sz="1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COMFORT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BETTER SMOOTHING EFFECT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SOFT FOCUS EFFECT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US" altLang="ko-KR" sz="105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707903" y="4772750"/>
            <a:ext cx="2574033" cy="13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1600" b="1" u="sng" dirty="0" smtClean="0">
                <a:solidFill>
                  <a:srgbClr val="FFFFFF"/>
                </a:solidFill>
                <a:latin typeface="Century Gothic" pitchFamily="34" charset="0"/>
              </a:rPr>
              <a:t>* THE HR +</a:t>
            </a:r>
          </a:p>
          <a:p>
            <a:pPr algn="ctr" eaLnBrk="1" hangingPunct="1"/>
            <a:endParaRPr lang="en-US" altLang="ko-KR" sz="1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COMFORT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SMOOTHED SKIN SURFACE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SOFT FOCUS EFFECT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LIGHTEST TEXTURE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US" altLang="ko-KR" sz="105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516216" y="4772750"/>
            <a:ext cx="2319114" cy="10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5" tIns="45653" rIns="91305" bIns="4565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sz="1600" b="1" u="sng" dirty="0" smtClean="0">
                <a:solidFill>
                  <a:srgbClr val="FFFFFF"/>
                </a:solidFill>
                <a:latin typeface="Century Gothic" pitchFamily="34" charset="0"/>
              </a:rPr>
              <a:t>* THE HR +</a:t>
            </a:r>
          </a:p>
          <a:p>
            <a:pPr algn="ctr" eaLnBrk="1" hangingPunct="1"/>
            <a:endParaRPr lang="en-US" altLang="ko-KR" sz="10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COMFORT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rgbClr val="FFFFFF"/>
                </a:solidFill>
                <a:latin typeface="Century Gothic" pitchFamily="34" charset="0"/>
              </a:rPr>
              <a:t>LIGHTEST TEXTURE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US" altLang="ko-KR" sz="105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AutoShape 10" descr="data:image/jpeg;base64,/9j/4AAQSkZJRgABAQAAAQABAAD/2wCEAAkGBhASEBQUDxQVFRUUFBQUFRQUFBQUFBQUFBQVFBUUFBQXHCYeFxkjGRQUHy8gIycpLCwsFR4xNTAtNSYrLCkBCQoKDgwOFw8PFCkcHBwpKSkpKSkpLCkpKSksKSwsKSksKSkpKSkpLCkpNSwpKSksKSkpKSwpLCkpKSkpKSkpLP/AABEIAMIBAwMBIgACEQEDEQH/xAAbAAABBQEBAAAAAAAAAAAAAAACAAEDBAUGB//EAD4QAAEDAgUDAAgGAAQEBwAAAAEAAhEDIQQFEjFBBlFhEyIyQlJxgbFikaHB0fAHIzPxFENyolNjgrLC0uH/xAAYAQEBAQEBAAAAAAAAAAAAAAAAAQIDBP/EACERAQEAAgIDAAIDAAAAAAAAAAABAhEhMQMSQWGREyJR/9oADAMBAAIRAxEAPwDqYRAJwEYCAQEYanDUQCBoThqKEQCAdKRajhPCCLSm0qYtS0oIdCRYpXEDcgfMwgp4im4S17SNpDgRPaQUAhiLQhdiqY94fS6enjaZMT+dkBimjbTUrWIwxBG1qkAT6U+lAEJ4RwmhAwRBNCdAk6SSBJFOnAQBCUI9KWlBGQmIUmlMQgiLUJClhM5qohhMpNKSDPDUQanARQoGARQkAjAQCGogE4CIBBBisUym3VUcGiY+Z7AclYVbr7BNMaz+ULM/xEr1aNTDYgs9JQpvGunxqLp9Y3iQAAY3nuiwfQ+V5zSdWy+o/DVZJqUHEVGscfwyDpJ2IMeFFaDet6DvYLf/AFGETuo3naB8h/K5Sv8A4ZV8G8Nc7XILtTBDD+EajeDuPV34sTey0aRocIcCbX78A7R24TaLWYs9P/qF2/xWPgg2I8LNZgH0QDraA0xJnUdZNmNizRDBE8jdbLWqYN/uyuhVwOMkDUZ4Bg3gxJt3WlSCyauA03b6UmA1oaXPN4BJ9p+oRNrAE7AAK5l2Lk6TwJ1ete/cjyP7dJUb2BxhbZ12/b/8Wy1oiywGNV3BYstsbt+3kKjT0paUbYIkXBShRUcJQjhKEEcJQjhNCAUk6UIFCcJQnhA6ZOkgEhNCNNCACE0I00IA0JlKkgywEUJAIgEDAIgE4RBAgEQCQRAIIsRhmVGFlRoc1wIc0iQQeCF5Rn3T+KyfEjF4FzvRarHc05/5dQe8w7AnfY339eASq4dr2lr2hzXAhzSJBB3BHZBF0j1bhs2w/DazQDUpzdpFhUpk7i8T5gyDfM6k6d9INdIf5rLOi2vTYTPsuiIJ7wZBBPnvU3TGIymuMXgHOFEOmRc0STGl/dhmAT3g+fTOkOsaOaUpYRTxTG+uyYDwPebM2v5iYIIJBdrpyuCxGqzrOEgjbbex2I5HHygm4AtTqPIBUYa9IaKzJ9Iz2Z07mL6SAfMA+80ycTAYwPsbO7bSO4/cftBU3zqosinNiqWJy807tEtiPaFgJLi7WSSYmA3k2EWGpTarOkEXuqjOy3MwbEgjVpBbEAgxB/T9bLWCxcZgHMOsGWtBgOOoglxIu4Q1o1OM8RzJU2W4/wB10kWDTG0Wg3nsko38Hiyze7eR28hazSCJFwVggK1hcUWHuOR/Co1C1CQjY4OEjZKFFRwmKkIQlqCNPCKE0IEEk6SBJQknQMmTpIBhKE6ZAkkkkGYEQTBEEDhGEKIBAQRBCEbQgJoT1arWNLnkBoEknhDXxDKbHPqODWNEucdgAvIOrf8AEOriqmjDyykDA4ce7nfCY/IeZUt0NHrPqt+Kf6DD3EuBFtLYB1F5NtQEkk2YJ5kjjRQr4J7cThHO0McP8xoLYdyQDfQTIE7jcCYW3kOU+kBDQW0zBe7mqQZDR2pi1uSJPugdNVY0N0wNMREWjsQuGXk9a7YePc3XUdJ9YUs0oy3SzFsZD2GzKzYvHMXPlpPIJnlMXhXU6hDg5jmnn2mkbXH3/mFxGY4CrgawxGELgwOB9UnVTPz7efoV6dkvUVDOKEHSzGsbtYCu1ovp/F44+W27/ebjNmjZbmAf6rrPH5OHcfwtFq5Z9BwcAJBGx5BC2sqzPX6r7PA+jh3CuGe+2LGq1ZGZ5dGt+sxoMNIe6S54LjrDrR6xvvJgg3WsFJK6MsjLMwPsunkS6xkG5vxfi31stgFY2Py3TLqbHuJcJhxeQHDSdLN9UkGRJO1ouWXY7SNLrNENA3Oq3q2taCLePq2N/DYksNtuQtWnUDhIWE2oDt+l1Nh8SWG31HdUbMISmpVg4SP9k5UUJTIkyAUk5QygdJMlKB5STJIHTJ0kDQkkkgywUYQBEFQYRBAFICoDaEq+IZTY59RwaxolzjsAgrYllNjn1HBrWglziYAA5K8T6+69qY2p6KhLaDTYbFxHvv8APYcfNS0SdddfvxtQ0qJLaDTYbF5Hvv8A44Vbpjp01ILrUwZP4j/Cr9LdMGqdThDBufiI4Hj+/L0OlSaxoa0QBsF5/JnriO/j8e+aTWhrQGiAFWrPUtR6q1HLzu6CtBBBuDYg7ELjswwFTCVBWwxcGhwd6pIdTcNiD28rr3lU64WsM7jWMsdtTKesKWM0mpDa/vxAbV/GB7rzeW7E3G5C1swwoLQ4HSW3a4bgryjMstdQd6SjOiZLRu09x4XadPdUNxeHdh6pisWOFN3FQwYH/X916e+Y8+U06zIs8bWGl5GsDjZ4+Jq29K8QyXFvougk6Q47H1qbwYLm/lcc/kV6p091CKwDKhAqRII9moPib/HC6y/GG09gIgiQbEHaCsrFZU1pLmAAeuSNRBLnC1yCBe94B7iZWyUJatIwMuzSPaJeCGwGwYJ7cx/P5boKzczy7eoC6ReAYiGkWAHYgT2b9RDhMeabtFQEEuGoGfVLuJPPs2PxKdDeo1i0yP8AdalGsHiR9R2WNTqBwlpBHcGVJTqFpkKjXKEhDQxAeLb8hGooEk5TIGTpJkDp0KcIHSSSQMnTJ0GQCjCABGFQYRBAE+pQeZf4zZ1Ua6jQYSGFpe4DZxmBPy/deeZFhfSVWsFy5zBHJE3j6T+i9V/xN6d/4ljX0/8AUpgwPiBvE915HRplr4MtcD8iCFkj2OhhhTaGtEADYJPcsLp7q4Vg2liTFbZtTZtXtq7P/Q/NbFaQvFljcby9uOW4Co5VnlSPcoHlZUDyqlYqd5VaqURVqhc3jsEaTtdL2ZktG7fLV0tRUcSF1wy0xlNhy7EtxHb0j6jTPxOMMJPYmQT5HldDmWVYjBVCyq0gNOrU2+nj0lM8tPb6FcPVw5pu10vm5n3IH7L17ojrShmNFuFxzh6SIpVTEuOwaSff4vZ3N7u9M5eexP091GKoDKhGuJBHs1G/E39xwt8FefZ908/B1fVJNMuJaW2LHj4Z9l3g77X53+nupBUinWI1x6rvdqAcjse44Vl+Vl0kLFzLKIl9MXsXS5xMNBEDfiIjt2WxrTyto53LMc6nDXjSILoNoBhwdc8iXXvvvut2nUDhIMrMzfKSQX0y7VAaQXEwwEmGCDFz+kbKhgc00F1yWgQG6QAPkWiO4293yp0OjZUIMhauHxIePPI/hYzHhwlpkHn5WRMeQZG6o2ymUOGxQeOx7fuFMopkycpigZOEKSApToJTgoCSQykgzAnQgogqCTFPCYhBm5xhdTTC816h6eFQlwEVBztq8Hz5XrTmSsHNspBkgLNg8c0btcIIseCCP3XVZFnzjFHEm+1Oofe/A8/F55RZ5kWr1miHj8nDsf2K5HEscX2OkgesCNyDABHff8lyuO+K745ft6JUEKB5WPkmeEgU65vs155/C49/K13hebLH1rrKieVWqKw5V3rKoXqliGq45VcTiGsN4kXIOw7SOT4/2PTGbrOV1Fd9DQ3W/wCYHMfGf2HKy6FJ2pzqEu0mTaNY+IDg8wrLWVMVU/CLk+O7u57LaZhRTaAy0c8z3ld9zHh597ru+h+raOYUhhccQXkaWVHf8wcMqd3Dg7/W5o9S9Nuw1TSQbkFrhYnsQeKg4Oztjey4OvhnNf6Sj7Uy5o978TfxeOV6R071xh8dhhhsa4CrEUqr9ieGvPHaV0msks+n6f6l1EUcQRqNmVIgVI4PwvHIXTNELis1yNw1MqtIcCBJMSfdBdw/4X7O2Ks9PdTOY4UMWb+zTqm2qPcf8Lx/fCX/AFl1pWRmuUB5DmnTBBdAJO9yALnyPnFyZ1gUoWkctluPLCZkklszJsHaTpjeL3O9u6321gRIO1jtINrHsbhVM1ycPOpsgkjVEkuAJNgXAAyZ/t8XAZm6mYcWtJcdQM2AaDB0iAe4/WxTodQHEXC08JjA+x9r7+QsXC4ptRupkxcXEbKTURBG4VG6UxUVCvqaD3+6OVFOmlMSmDkBJShlJASSaUkGcjCFIFUShPCBqMBQC4KGqwEKyQoXhBgZplgOy4nPch1SWiHj/uA4P7FemVWysfMcuDgs2LK8hqt72IMEciFt5PncxTrG+zXnnw5WOo+n3El9MeuN27B4/wDt55XJ4ivodpcD6p9YbERx4KxcPbh1mf13VQKByx8rz0ABtSS3ZruR4PhT5znbaQil61Rwt2bxJBvNrArz/wAd3p095oGb5mKQ0tvUPHDZ5Pnws/A4CpXc1oG9yTfV8T3Ht90OW5U55Dn+sXGA0m7nG9/HM8/Lfusvy5tFkbud7bu57DsBwF24wmo4W3KoKGWMpM0s+pO7j3Kq1qS1nBQVqMrkrDqsWZj8GSS+n7e7mj3/ACPx/f5779akqNWmtyjoOiuvaVRowuYERp0Uq7hOlv8A4VUe9Tn6tP5jXz7pkw4ETABIJmWe64PHtN7P458ea47ABxLhZ25jk/F/1fddN0Z10WBuFxjoAP8AkVzJ9ET7p70ncjjdd9zKMWNzIOo3UXChiyS2dNOqdweGVOx88/bspXKZtlLKktIDXkewfYqDuw8jkfTwVUyPqF+GIo4kk0p0sqH2qZ4ZU8dj+6S6Tt2yyM5yf0gL6ftgGBOkExY7b2H5nlarKgNxcHn+E/yWkcXgMcaTm6id3S1oAB02e0j2jH1m5sZXR0sY2owObyAY5HgqDO8mFQamAawDaBD7GzpFz/A8Rz+S4j0dbRZ06WOggwd5nkib87+ZnSu9wJhgH1/NWZVOgVaaVQUppSKFASUoZSlAepJBCSCq4IYU7woVQbQpAo2lHKBygc1GEioKr2qvVYrr2qvUagw8xwIIXnPU/TZk1KYvu5vfyPK9VrNlZOYYAOCnQ8ZoVtJ2kctNv9lewWGH+oxpLdU8EiCJbAsbLZ6k6bMl9Iety3v5Hlcvh8S5h58hLys/LueksCGnVqa+Q5wcCTJqEXM7OgRC6N4XF5Fm2kSNtyB5MagPJ/P579nRrNe0OaZBXnznLUA4ICFMQoyFhVWvRlZ1aktdwVevRlBhVqSy8fgtQkbi9t/mF0FakqNaktyifpXq9oAwuPJ9GLUqwu+ge45dTndvG489RmWWOB01S12oepVEGnWYdpO1/wC8R51mGA1XG/8AdvK2OkOtTRH/AA2Ll9Am3xUyfepz+reV23tix0OW5zVwbtDyTSmBrkmkfhf+Hs781056lY0AvBgkCW338HhZuMy5r2t9ZrmvH+VVF2Pb8Lj+hBuPltzGKY6hLKk+jmJNzRJ2BPNM8HhTdhOXpGHzGnVbNN0yJjYx8lgZhlhdiqbmkw5wLhaxpQdQPeAB+fcql0y4jQCRILgY+sfo5dNS3W8b7ROl+iVbY5U6ZVgOVFiUyjD04KB5SSSQJOhhJUO9qgc1W3BQvagiCMIITgoDSKYJSoEQq9YKZzlEUFKoxV6tNX3tVd7UGJjsCHBchi+jaVWt6z/RSHXLZYXx6muLtaTYkTEr0GrTWbjMGHBZV45iqdfD1i2oCyowwQRxG0bFpH0IXR9P9Q6D+E+03csJ5HJB7/v7XR53lLMTSFOtDajBFGsfd/8AKqd6Z4O7T4kLzfE4arQqFrwWvYSCD9jwQR9CCszniq9Zp1WvaC0yCJScFwvTvUvozpd7J43I+Xcf3ffuKNZr2hzTIK5ZY6WUDgo3BTuCjc1YVVr0ZWbXpLYcFy3UmdNALKZvs49vA8rWM2m1LMK4IdB0tbZzt/WIkMaOXH9Bc+cShTNQhrQSSfVje393TF1Ss5rWiYs1o2E3J+Z3JP1XWZRlLaLe7z7Tv/iPH3Xo1plU6b6vq4UmlVGuk4+vScSAYtqafceO4+q7fEOpV6QfTeKjCCGl1nC16VUcOj6HjsOQzfIPTDUyzx9NXg+fK5/CZhUouLXFzSLHg24IQdx0zWdSxIouMsJDqTj2mNBPcX/Jeg0AvLMrxAe7DvZP+XXawTvpeIvHyC9Vopj9RaYpgoWFTNWwYRAoQiUBJSmCSoeUk0plBaeFC4IWYwOCTnqiJ6AFO8qNBMHJ5UIKJpQOUBRlAVAJCiqMUqFyClUYq1Vi0KjVWqNQZOLwgcPK5XqTJBWZBtUYIY/uB7ju47dl29Rio4rChwWbFeKvpuY4hwghbuQ9ROpGDdvLf3b/AB+++31L09rGpg9cf9w7fNcQ5haexG47Kd9j1fCY5lVocwgyje4C5XnWV4yJhxB8GPy8+OfvcxuZVNB1OcWmADBF49ked/usei7XeoOpwJZRPhzu3gdyuU0OqOAAJJNhv+v6kpBjnOAaJcbBo4/vddVk+TikO73bnt+Fvj7rcmkPlGUikO7z7RH/ALW+Putmnhe6t4PBaRJ3+ys+hnZBWw+GVTPujmYpuppDKoFnRZw7Pj7rdo0FepU1qI5TpHoqtScHYlzYa4Oaxt5c2dJc/teY+XyXoFJVqbVapq6E7FK1RMKlYVRICiBQgpwVASUppTKgpTJSkgycPWV1tZZWGdYK4xyotSmQB6fUoCajBQSnlBJKEpJigYoCiIQlQC5QVGqcoHBBSexV6jFfexV3sQZeKwocPK47qDpv0hLmWeB9HfPzuu+exVMTgtQ8rKvGzRgkEQRuE4YSQBLnGzRJJ+QnYLuM46S1uLwHA86Tv9CCJUOXdPBhs0ybFzrujt4HyUFPJ8m9GL3e7c9vwt8fddVgsAGiTv8AZTYLLQ0Sd/srJCCItU1GmnZTVqlTVBU6SsU6aemxTtYtIFrVM1qdjVKGqhmsKkYkEQCAgUQQBEEBSkmlOgUpJk6DBw2yusSSVEgRBJJQOESdJAQSSSQIqNJJQMhKSSCNygqJJIIHJgnSUAVQoISSUAuUZSSRUlNWqSSSossUrUklUTNRhJJUOEbUySA04SSQJOEkkCSSSRH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14" descr="data:image/jpeg;base64,/9j/4AAQSkZJRgABAQAAAQABAAD/2wCEAAkGBhASEBQUDxQVFRUUFBQUFRQUFBQUFBQUFBQVFBUUFBQXHCYeFxkjGRQUHy8gIycpLCwsFR4xNTAtNSYrLCkBCQoKDgwOFw8PFCkcHBwpKSkpKSkpLCkpKSksKSwsKSksKSkpKSkpLCkpNSwpKSksKSkpKSwpLCkpKSkpKSkpLP/AABEIAMIBAwMBIgACEQEDEQH/xAAbAAABBQEBAAAAAAAAAAAAAAACAAEDBAUGB//EAD4QAAEDAgUDAAgGAAQEBwAAAAEAAhEDIQQFEjFBBlFhEyIyQlJxgbFikaHB0fAHIzPxFENyolNjgrLC0uH/xAAYAQEBAQEBAAAAAAAAAAAAAAAAAQIDBP/EACERAQEAAgIDAAIDAAAAAAAAAAABAhEhMQMSQWGREyJR/9oADAMBAAIRAxEAPwDqYRAJwEYCAQEYanDUQCBoThqKEQCAdKRajhPCCLSm0qYtS0oIdCRYpXEDcgfMwgp4im4S17SNpDgRPaQUAhiLQhdiqY94fS6enjaZMT+dkBimjbTUrWIwxBG1qkAT6U+lAEJ4RwmhAwRBNCdAk6SSBJFOnAQBCUI9KWlBGQmIUmlMQgiLUJClhM5qohhMpNKSDPDUQanARQoGARQkAjAQCGogE4CIBBBisUym3VUcGiY+Z7AclYVbr7BNMaz+ULM/xEr1aNTDYgs9JQpvGunxqLp9Y3iQAAY3nuiwfQ+V5zSdWy+o/DVZJqUHEVGscfwyDpJ2IMeFFaDet6DvYLf/AFGETuo3naB8h/K5Sv8A4ZV8G8Nc7XILtTBDD+EajeDuPV34sTey0aRocIcCbX78A7R24TaLWYs9P/qF2/xWPgg2I8LNZgH0QDraA0xJnUdZNmNizRDBE8jdbLWqYN/uyuhVwOMkDUZ4Bg3gxJt3WlSCyauA03b6UmA1oaXPN4BJ9p+oRNrAE7AAK5l2Lk6TwJ1ete/cjyP7dJUb2BxhbZ12/b/8Wy1oiywGNV3BYstsbt+3kKjT0paUbYIkXBShRUcJQjhKEEcJQjhNCAUk6UIFCcJQnhA6ZOkgEhNCNNCACE0I00IA0JlKkgywEUJAIgEDAIgE4RBAgEQCQRAIIsRhmVGFlRoc1wIc0iQQeCF5Rn3T+KyfEjF4FzvRarHc05/5dQe8w7AnfY339eASq4dr2lr2hzXAhzSJBB3BHZBF0j1bhs2w/DazQDUpzdpFhUpk7i8T5gyDfM6k6d9INdIf5rLOi2vTYTPsuiIJ7wZBBPnvU3TGIymuMXgHOFEOmRc0STGl/dhmAT3g+fTOkOsaOaUpYRTxTG+uyYDwPebM2v5iYIIJBdrpyuCxGqzrOEgjbbex2I5HHygm4AtTqPIBUYa9IaKzJ9Iz2Z07mL6SAfMA+80ycTAYwPsbO7bSO4/cftBU3zqosinNiqWJy807tEtiPaFgJLi7WSSYmA3k2EWGpTarOkEXuqjOy3MwbEgjVpBbEAgxB/T9bLWCxcZgHMOsGWtBgOOoglxIu4Q1o1OM8RzJU2W4/wB10kWDTG0Wg3nsko38Hiyze7eR28hazSCJFwVggK1hcUWHuOR/Co1C1CQjY4OEjZKFFRwmKkIQlqCNPCKE0IEEk6SBJQknQMmTpIBhKE6ZAkkkkGYEQTBEEDhGEKIBAQRBCEbQgJoT1arWNLnkBoEknhDXxDKbHPqODWNEucdgAvIOrf8AEOriqmjDyykDA4ce7nfCY/IeZUt0NHrPqt+Kf6DD3EuBFtLYB1F5NtQEkk2YJ5kjjRQr4J7cThHO0McP8xoLYdyQDfQTIE7jcCYW3kOU+kBDQW0zBe7mqQZDR2pi1uSJPugdNVY0N0wNMREWjsQuGXk9a7YePc3XUdJ9YUs0oy3SzFsZD2GzKzYvHMXPlpPIJnlMXhXU6hDg5jmnn2mkbXH3/mFxGY4CrgawxGELgwOB9UnVTPz7efoV6dkvUVDOKEHSzGsbtYCu1ovp/F44+W27/ebjNmjZbmAf6rrPH5OHcfwtFq5Z9BwcAJBGx5BC2sqzPX6r7PA+jh3CuGe+2LGq1ZGZ5dGt+sxoMNIe6S54LjrDrR6xvvJgg3WsFJK6MsjLMwPsunkS6xkG5vxfi31stgFY2Py3TLqbHuJcJhxeQHDSdLN9UkGRJO1ouWXY7SNLrNENA3Oq3q2taCLePq2N/DYksNtuQtWnUDhIWE2oDt+l1Nh8SWG31HdUbMISmpVg4SP9k5UUJTIkyAUk5QygdJMlKB5STJIHTJ0kDQkkkgywUYQBEFQYRBAFICoDaEq+IZTY59RwaxolzjsAgrYllNjn1HBrWglziYAA5K8T6+69qY2p6KhLaDTYbFxHvv8APYcfNS0SdddfvxtQ0qJLaDTYbF5Hvv8A44Vbpjp01ILrUwZP4j/Cr9LdMGqdThDBufiI4Hj+/L0OlSaxoa0QBsF5/JnriO/j8e+aTWhrQGiAFWrPUtR6q1HLzu6CtBBBuDYg7ELjswwFTCVBWwxcGhwd6pIdTcNiD28rr3lU64WsM7jWMsdtTKesKWM0mpDa/vxAbV/GB7rzeW7E3G5C1swwoLQ4HSW3a4bgryjMstdQd6SjOiZLRu09x4XadPdUNxeHdh6pisWOFN3FQwYH/X916e+Y8+U06zIs8bWGl5GsDjZ4+Jq29K8QyXFvougk6Q47H1qbwYLm/lcc/kV6p091CKwDKhAqRII9moPib/HC6y/GG09gIgiQbEHaCsrFZU1pLmAAeuSNRBLnC1yCBe94B7iZWyUJatIwMuzSPaJeCGwGwYJ7cx/P5boKzczy7eoC6ReAYiGkWAHYgT2b9RDhMeabtFQEEuGoGfVLuJPPs2PxKdDeo1i0yP8AdalGsHiR9R2WNTqBwlpBHcGVJTqFpkKjXKEhDQxAeLb8hGooEk5TIGTpJkDp0KcIHSSSQMnTJ0GQCjCABGFQYRBAE+pQeZf4zZ1Ua6jQYSGFpe4DZxmBPy/deeZFhfSVWsFy5zBHJE3j6T+i9V/xN6d/4ljX0/8AUpgwPiBvE915HRplr4MtcD8iCFkj2OhhhTaGtEADYJPcsLp7q4Vg2liTFbZtTZtXtq7P/Q/NbFaQvFljcby9uOW4Co5VnlSPcoHlZUDyqlYqd5VaqURVqhc3jsEaTtdL2ZktG7fLV0tRUcSF1wy0xlNhy7EtxHb0j6jTPxOMMJPYmQT5HldDmWVYjBVCyq0gNOrU2+nj0lM8tPb6FcPVw5pu10vm5n3IH7L17ojrShmNFuFxzh6SIpVTEuOwaSff4vZ3N7u9M5eexP091GKoDKhGuJBHs1G/E39xwt8FefZ908/B1fVJNMuJaW2LHj4Z9l3g77X53+nupBUinWI1x6rvdqAcjse44Vl+Vl0kLFzLKIl9MXsXS5xMNBEDfiIjt2WxrTyto53LMc6nDXjSILoNoBhwdc8iXXvvvut2nUDhIMrMzfKSQX0y7VAaQXEwwEmGCDFz+kbKhgc00F1yWgQG6QAPkWiO4293yp0OjZUIMhauHxIePPI/hYzHhwlpkHn5WRMeQZG6o2ymUOGxQeOx7fuFMopkycpigZOEKSApToJTgoCSQykgzAnQgogqCTFPCYhBm5xhdTTC816h6eFQlwEVBztq8Hz5XrTmSsHNspBkgLNg8c0btcIIseCCP3XVZFnzjFHEm+1Oofe/A8/F55RZ5kWr1miHj8nDsf2K5HEscX2OkgesCNyDABHff8lyuO+K745ft6JUEKB5WPkmeEgU65vs155/C49/K13hebLH1rrKieVWqKw5V3rKoXqliGq45VcTiGsN4kXIOw7SOT4/2PTGbrOV1Fd9DQ3W/wCYHMfGf2HKy6FJ2pzqEu0mTaNY+IDg8wrLWVMVU/CLk+O7u57LaZhRTaAy0c8z3ld9zHh597ru+h+raOYUhhccQXkaWVHf8wcMqd3Dg7/W5o9S9Nuw1TSQbkFrhYnsQeKg4Oztjey4OvhnNf6Sj7Uy5o978TfxeOV6R071xh8dhhhsa4CrEUqr9ieGvPHaV0msks+n6f6l1EUcQRqNmVIgVI4PwvHIXTNELis1yNw1MqtIcCBJMSfdBdw/4X7O2Ks9PdTOY4UMWb+zTqm2qPcf8Lx/fCX/AFl1pWRmuUB5DmnTBBdAJO9yALnyPnFyZ1gUoWkctluPLCZkklszJsHaTpjeL3O9u6321gRIO1jtINrHsbhVM1ycPOpsgkjVEkuAJNgXAAyZ/t8XAZm6mYcWtJcdQM2AaDB0iAe4/WxTodQHEXC08JjA+x9r7+QsXC4ptRupkxcXEbKTURBG4VG6UxUVCvqaD3+6OVFOmlMSmDkBJShlJASSaUkGcjCFIFUShPCBqMBQC4KGqwEKyQoXhBgZplgOy4nPch1SWiHj/uA4P7FemVWysfMcuDgs2LK8hqt72IMEciFt5PncxTrG+zXnnw5WOo+n3El9MeuN27B4/wDt55XJ4ivodpcD6p9YbERx4KxcPbh1mf13VQKByx8rz0ABtSS3ZruR4PhT5znbaQil61Rwt2bxJBvNrArz/wAd3p095oGb5mKQ0tvUPHDZ5Pnws/A4CpXc1oG9yTfV8T3Ht90OW5U55Dn+sXGA0m7nG9/HM8/Lfusvy5tFkbud7bu57DsBwF24wmo4W3KoKGWMpM0s+pO7j3Kq1qS1nBQVqMrkrDqsWZj8GSS+n7e7mj3/ACPx/f5779akqNWmtyjoOiuvaVRowuYERp0Uq7hOlv8A4VUe9Tn6tP5jXz7pkw4ETABIJmWe64PHtN7P458ea47ABxLhZ25jk/F/1fddN0Z10WBuFxjoAP8AkVzJ9ET7p70ncjjdd9zKMWNzIOo3UXChiyS2dNOqdweGVOx88/bspXKZtlLKktIDXkewfYqDuw8jkfTwVUyPqF+GIo4kk0p0sqH2qZ4ZU8dj+6S6Tt2yyM5yf0gL6ftgGBOkExY7b2H5nlarKgNxcHn+E/yWkcXgMcaTm6id3S1oAB02e0j2jH1m5sZXR0sY2owObyAY5HgqDO8mFQamAawDaBD7GzpFz/A8Rz+S4j0dbRZ06WOggwd5nkib87+ZnSu9wJhgH1/NWZVOgVaaVQUppSKFASUoZSlAepJBCSCq4IYU7woVQbQpAo2lHKBygc1GEioKr2qvVYrr2qvUagw8xwIIXnPU/TZk1KYvu5vfyPK9VrNlZOYYAOCnQ8ZoVtJ2kctNv9lewWGH+oxpLdU8EiCJbAsbLZ6k6bMl9Iety3v5Hlcvh8S5h58hLys/LueksCGnVqa+Q5wcCTJqEXM7OgRC6N4XF5Fm2kSNtyB5MagPJ/P579nRrNe0OaZBXnznLUA4ICFMQoyFhVWvRlZ1aktdwVevRlBhVqSy8fgtQkbi9t/mF0FakqNaktyifpXq9oAwuPJ9GLUqwu+ge45dTndvG489RmWWOB01S12oepVEGnWYdpO1/wC8R51mGA1XG/8AdvK2OkOtTRH/AA2Ll9Am3xUyfepz+reV23tix0OW5zVwbtDyTSmBrkmkfhf+Hs781056lY0AvBgkCW338HhZuMy5r2t9ZrmvH+VVF2Pb8Lj+hBuPltzGKY6hLKk+jmJNzRJ2BPNM8HhTdhOXpGHzGnVbNN0yJjYx8lgZhlhdiqbmkw5wLhaxpQdQPeAB+fcql0y4jQCRILgY+sfo5dNS3W8b7ROl+iVbY5U6ZVgOVFiUyjD04KB5SSSQJOhhJUO9qgc1W3BQvagiCMIITgoDSKYJSoEQq9YKZzlEUFKoxV6tNX3tVd7UGJjsCHBchi+jaVWt6z/RSHXLZYXx6muLtaTYkTEr0GrTWbjMGHBZV45iqdfD1i2oCyowwQRxG0bFpH0IXR9P9Q6D+E+03csJ5HJB7/v7XR53lLMTSFOtDajBFGsfd/8AKqd6Z4O7T4kLzfE4arQqFrwWvYSCD9jwQR9CCszniq9Zp1WvaC0yCJScFwvTvUvozpd7J43I+Xcf3ffuKNZr2hzTIK5ZY6WUDgo3BTuCjc1YVVr0ZWbXpLYcFy3UmdNALKZvs49vA8rWM2m1LMK4IdB0tbZzt/WIkMaOXH9Bc+cShTNQhrQSSfVje393TF1Ss5rWiYs1o2E3J+Z3JP1XWZRlLaLe7z7Tv/iPH3Xo1plU6b6vq4UmlVGuk4+vScSAYtqafceO4+q7fEOpV6QfTeKjCCGl1nC16VUcOj6HjsOQzfIPTDUyzx9NXg+fK5/CZhUouLXFzSLHg24IQdx0zWdSxIouMsJDqTj2mNBPcX/Jeg0AvLMrxAe7DvZP+XXawTvpeIvHyC9Vopj9RaYpgoWFTNWwYRAoQiUBJSmCSoeUk0plBaeFC4IWYwOCTnqiJ6AFO8qNBMHJ5UIKJpQOUBRlAVAJCiqMUqFyClUYq1Vi0KjVWqNQZOLwgcPK5XqTJBWZBtUYIY/uB7ju47dl29Rio4rChwWbFeKvpuY4hwghbuQ9ROpGDdvLf3b/AB+++31L09rGpg9cf9w7fNcQ5haexG47Kd9j1fCY5lVocwgyje4C5XnWV4yJhxB8GPy8+OfvcxuZVNB1OcWmADBF49ked/usei7XeoOpwJZRPhzu3gdyuU0OqOAAJJNhv+v6kpBjnOAaJcbBo4/vddVk+TikO73bnt+Fvj7rcmkPlGUikO7z7RH/ALW+Putmnhe6t4PBaRJ3+ys+hnZBWw+GVTPujmYpuppDKoFnRZw7Pj7rdo0FepU1qI5TpHoqtScHYlzYa4Oaxt5c2dJc/teY+XyXoFJVqbVapq6E7FK1RMKlYVRICiBQgpwVASUppTKgpTJSkgycPWV1tZZWGdYK4xyotSmQB6fUoCajBQSnlBJKEpJigYoCiIQlQC5QVGqcoHBBSexV6jFfexV3sQZeKwocPK47qDpv0hLmWeB9HfPzuu+exVMTgtQ8rKvGzRgkEQRuE4YSQBLnGzRJJ+QnYLuM46S1uLwHA86Tv9CCJUOXdPBhs0ybFzrujt4HyUFPJ8m9GL3e7c9vwt8fddVgsAGiTv8AZTYLLQ0Sd/srJCCItU1GmnZTVqlTVBU6SsU6aemxTtYtIFrVM1qdjVKGqhmsKkYkEQCAgUQQBEEBSkmlOgUpJk6DBw2yusSSVEgRBJJQOESdJAQSSSQIqNJJQMhKSSCNygqJJIIHJgnSUAVQoISSUAuUZSSRUlNWqSSSossUrUklUTNRhJJUOEbUySA04SSQJOEkkCSSSRH/2Q=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6" descr="data:image/jpeg;base64,/9j/4AAQSkZJRgABAQAAAQABAAD/2wCEAAkGBhASEBQUDxQVFRUUFBQUFRQUFBQUFBQUFBQVFBUUFBQXHCYeFxkjGRQUHy8gIycpLCwsFR4xNTAtNSYrLCkBCQoKDgwOFw8PFCkcHBwpKSkpKSkpLCkpKSksKSwsKSksKSkpKSkpLCkpNSwpKSksKSkpKSwpLCkpKSkpKSkpLP/AABEIAMIBAwMBIgACEQEDEQH/xAAbAAABBQEBAAAAAAAAAAAAAAACAAEDBAUGB//EAD4QAAEDAgUDAAgGAAQEBwAAAAEAAhEDIQQFEjFBBlFhEyIyQlJxgbFikaHB0fAHIzPxFENyolNjgrLC0uH/xAAYAQEBAQEBAAAAAAAAAAAAAAAAAQIDBP/EACERAQEAAgIDAAIDAAAAAAAAAAABAhEhMQMSQWGREyJR/9oADAMBAAIRAxEAPwDqYRAJwEYCAQEYanDUQCBoThqKEQCAdKRajhPCCLSm0qYtS0oIdCRYpXEDcgfMwgp4im4S17SNpDgRPaQUAhiLQhdiqY94fS6enjaZMT+dkBimjbTUrWIwxBG1qkAT6U+lAEJ4RwmhAwRBNCdAk6SSBJFOnAQBCUI9KWlBGQmIUmlMQgiLUJClhM5qohhMpNKSDPDUQanARQoGARQkAjAQCGogE4CIBBBisUym3VUcGiY+Z7AclYVbr7BNMaz+ULM/xEr1aNTDYgs9JQpvGunxqLp9Y3iQAAY3nuiwfQ+V5zSdWy+o/DVZJqUHEVGscfwyDpJ2IMeFFaDet6DvYLf/AFGETuo3naB8h/K5Sv8A4ZV8G8Nc7XILtTBDD+EajeDuPV34sTey0aRocIcCbX78A7R24TaLWYs9P/qF2/xWPgg2I8LNZgH0QDraA0xJnUdZNmNizRDBE8jdbLWqYN/uyuhVwOMkDUZ4Bg3gxJt3WlSCyauA03b6UmA1oaXPN4BJ9p+oRNrAE7AAK5l2Lk6TwJ1ete/cjyP7dJUb2BxhbZ12/b/8Wy1oiywGNV3BYstsbt+3kKjT0paUbYIkXBShRUcJQjhKEEcJQjhNCAUk6UIFCcJQnhA6ZOkgEhNCNNCACE0I00IA0JlKkgywEUJAIgEDAIgE4RBAgEQCQRAIIsRhmVGFlRoc1wIc0iQQeCF5Rn3T+KyfEjF4FzvRarHc05/5dQe8w7AnfY339eASq4dr2lr2hzXAhzSJBB3BHZBF0j1bhs2w/DazQDUpzdpFhUpk7i8T5gyDfM6k6d9INdIf5rLOi2vTYTPsuiIJ7wZBBPnvU3TGIymuMXgHOFEOmRc0STGl/dhmAT3g+fTOkOsaOaUpYRTxTG+uyYDwPebM2v5iYIIJBdrpyuCxGqzrOEgjbbex2I5HHygm4AtTqPIBUYa9IaKzJ9Iz2Z07mL6SAfMA+80ycTAYwPsbO7bSO4/cftBU3zqosinNiqWJy807tEtiPaFgJLi7WSSYmA3k2EWGpTarOkEXuqjOy3MwbEgjVpBbEAgxB/T9bLWCxcZgHMOsGWtBgOOoglxIu4Q1o1OM8RzJU2W4/wB10kWDTG0Wg3nsko38Hiyze7eR28hazSCJFwVggK1hcUWHuOR/Co1C1CQjY4OEjZKFFRwmKkIQlqCNPCKE0IEEk6SBJQknQMmTpIBhKE6ZAkkkkGYEQTBEEDhGEKIBAQRBCEbQgJoT1arWNLnkBoEknhDXxDKbHPqODWNEucdgAvIOrf8AEOriqmjDyykDA4ce7nfCY/IeZUt0NHrPqt+Kf6DD3EuBFtLYB1F5NtQEkk2YJ5kjjRQr4J7cThHO0McP8xoLYdyQDfQTIE7jcCYW3kOU+kBDQW0zBe7mqQZDR2pi1uSJPugdNVY0N0wNMREWjsQuGXk9a7YePc3XUdJ9YUs0oy3SzFsZD2GzKzYvHMXPlpPIJnlMXhXU6hDg5jmnn2mkbXH3/mFxGY4CrgawxGELgwOB9UnVTPz7efoV6dkvUVDOKEHSzGsbtYCu1ovp/F44+W27/ebjNmjZbmAf6rrPH5OHcfwtFq5Z9BwcAJBGx5BC2sqzPX6r7PA+jh3CuGe+2LGq1ZGZ5dGt+sxoMNIe6S54LjrDrR6xvvJgg3WsFJK6MsjLMwPsunkS6xkG5vxfi31stgFY2Py3TLqbHuJcJhxeQHDSdLN9UkGRJO1ouWXY7SNLrNENA3Oq3q2taCLePq2N/DYksNtuQtWnUDhIWE2oDt+l1Nh8SWG31HdUbMISmpVg4SP9k5UUJTIkyAUk5QygdJMlKB5STJIHTJ0kDQkkkgywUYQBEFQYRBAFICoDaEq+IZTY59RwaxolzjsAgrYllNjn1HBrWglziYAA5K8T6+69qY2p6KhLaDTYbFxHvv8APYcfNS0SdddfvxtQ0qJLaDTYbF5Hvv8A44Vbpjp01ILrUwZP4j/Cr9LdMGqdThDBufiI4Hj+/L0OlSaxoa0QBsF5/JnriO/j8e+aTWhrQGiAFWrPUtR6q1HLzu6CtBBBuDYg7ELjswwFTCVBWwxcGhwd6pIdTcNiD28rr3lU64WsM7jWMsdtTKesKWM0mpDa/vxAbV/GB7rzeW7E3G5C1swwoLQ4HSW3a4bgryjMstdQd6SjOiZLRu09x4XadPdUNxeHdh6pisWOFN3FQwYH/X916e+Y8+U06zIs8bWGl5GsDjZ4+Jq29K8QyXFvougk6Q47H1qbwYLm/lcc/kV6p091CKwDKhAqRII9moPib/HC6y/GG09gIgiQbEHaCsrFZU1pLmAAeuSNRBLnC1yCBe94B7iZWyUJatIwMuzSPaJeCGwGwYJ7cx/P5boKzczy7eoC6ReAYiGkWAHYgT2b9RDhMeabtFQEEuGoGfVLuJPPs2PxKdDeo1i0yP8AdalGsHiR9R2WNTqBwlpBHcGVJTqFpkKjXKEhDQxAeLb8hGooEk5TIGTpJkDp0KcIHSSSQMnTJ0GQCjCABGFQYRBAE+pQeZf4zZ1Ua6jQYSGFpe4DZxmBPy/deeZFhfSVWsFy5zBHJE3j6T+i9V/xN6d/4ljX0/8AUpgwPiBvE915HRplr4MtcD8iCFkj2OhhhTaGtEADYJPcsLp7q4Vg2liTFbZtTZtXtq7P/Q/NbFaQvFljcby9uOW4Co5VnlSPcoHlZUDyqlYqd5VaqURVqhc3jsEaTtdL2ZktG7fLV0tRUcSF1wy0xlNhy7EtxHb0j6jTPxOMMJPYmQT5HldDmWVYjBVCyq0gNOrU2+nj0lM8tPb6FcPVw5pu10vm5n3IH7L17ojrShmNFuFxzh6SIpVTEuOwaSff4vZ3N7u9M5eexP091GKoDKhGuJBHs1G/E39xwt8FefZ908/B1fVJNMuJaW2LHj4Z9l3g77X53+nupBUinWI1x6rvdqAcjse44Vl+Vl0kLFzLKIl9MXsXS5xMNBEDfiIjt2WxrTyto53LMc6nDXjSILoNoBhwdc8iXXvvvut2nUDhIMrMzfKSQX0y7VAaQXEwwEmGCDFz+kbKhgc00F1yWgQG6QAPkWiO4293yp0OjZUIMhauHxIePPI/hYzHhwlpkHn5WRMeQZG6o2ymUOGxQeOx7fuFMopkycpigZOEKSApToJTgoCSQykgzAnQgogqCTFPCYhBm5xhdTTC816h6eFQlwEVBztq8Hz5XrTmSsHNspBkgLNg8c0btcIIseCCP3XVZFnzjFHEm+1Oofe/A8/F55RZ5kWr1miHj8nDsf2K5HEscX2OkgesCNyDABHff8lyuO+K745ft6JUEKB5WPkmeEgU65vs155/C49/K13hebLH1rrKieVWqKw5V3rKoXqliGq45VcTiGsN4kXIOw7SOT4/2PTGbrOV1Fd9DQ3W/wCYHMfGf2HKy6FJ2pzqEu0mTaNY+IDg8wrLWVMVU/CLk+O7u57LaZhRTaAy0c8z3ld9zHh597ru+h+raOYUhhccQXkaWVHf8wcMqd3Dg7/W5o9S9Nuw1TSQbkFrhYnsQeKg4Oztjey4OvhnNf6Sj7Uy5o978TfxeOV6R071xh8dhhhsa4CrEUqr9ieGvPHaV0msks+n6f6l1EUcQRqNmVIgVI4PwvHIXTNELis1yNw1MqtIcCBJMSfdBdw/4X7O2Ks9PdTOY4UMWb+zTqm2qPcf8Lx/fCX/AFl1pWRmuUB5DmnTBBdAJO9yALnyPnFyZ1gUoWkctluPLCZkklszJsHaTpjeL3O9u6321gRIO1jtINrHsbhVM1ycPOpsgkjVEkuAJNgXAAyZ/t8XAZm6mYcWtJcdQM2AaDB0iAe4/WxTodQHEXC08JjA+x9r7+QsXC4ptRupkxcXEbKTURBG4VG6UxUVCvqaD3+6OVFOmlMSmDkBJShlJASSaUkGcjCFIFUShPCBqMBQC4KGqwEKyQoXhBgZplgOy4nPch1SWiHj/uA4P7FemVWysfMcuDgs2LK8hqt72IMEciFt5PncxTrG+zXnnw5WOo+n3El9MeuN27B4/wDt55XJ4ivodpcD6p9YbERx4KxcPbh1mf13VQKByx8rz0ABtSS3ZruR4PhT5znbaQil61Rwt2bxJBvNrArz/wAd3p095oGb5mKQ0tvUPHDZ5Pnws/A4CpXc1oG9yTfV8T3Ht90OW5U55Dn+sXGA0m7nG9/HM8/Lfusvy5tFkbud7bu57DsBwF24wmo4W3KoKGWMpM0s+pO7j3Kq1qS1nBQVqMrkrDqsWZj8GSS+n7e7mj3/ACPx/f5779akqNWmtyjoOiuvaVRowuYERp0Uq7hOlv8A4VUe9Tn6tP5jXz7pkw4ETABIJmWe64PHtN7P458ea47ABxLhZ25jk/F/1fddN0Z10WBuFxjoAP8AkVzJ9ET7p70ncjjdd9zKMWNzIOo3UXChiyS2dNOqdweGVOx88/bspXKZtlLKktIDXkewfYqDuw8jkfTwVUyPqF+GIo4kk0p0sqH2qZ4ZU8dj+6S6Tt2yyM5yf0gL6ftgGBOkExY7b2H5nlarKgNxcHn+E/yWkcXgMcaTm6id3S1oAB02e0j2jH1m5sZXR0sY2owObyAY5HgqDO8mFQamAawDaBD7GzpFz/A8Rz+S4j0dbRZ06WOggwd5nkib87+ZnSu9wJhgH1/NWZVOgVaaVQUppSKFASUoZSlAepJBCSCq4IYU7woVQbQpAo2lHKBygc1GEioKr2qvVYrr2qvUagw8xwIIXnPU/TZk1KYvu5vfyPK9VrNlZOYYAOCnQ8ZoVtJ2kctNv9lewWGH+oxpLdU8EiCJbAsbLZ6k6bMl9Iety3v5Hlcvh8S5h58hLys/LueksCGnVqa+Q5wcCTJqEXM7OgRC6N4XF5Fm2kSNtyB5MagPJ/P579nRrNe0OaZBXnznLUA4ICFMQoyFhVWvRlZ1aktdwVevRlBhVqSy8fgtQkbi9t/mF0FakqNaktyifpXq9oAwuPJ9GLUqwu+ge45dTndvG489RmWWOB01S12oepVEGnWYdpO1/wC8R51mGA1XG/8AdvK2OkOtTRH/AA2Ll9Am3xUyfepz+reV23tix0OW5zVwbtDyTSmBrkmkfhf+Hs781056lY0AvBgkCW338HhZuMy5r2t9ZrmvH+VVF2Pb8Lj+hBuPltzGKY6hLKk+jmJNzRJ2BPNM8HhTdhOXpGHzGnVbNN0yJjYx8lgZhlhdiqbmkw5wLhaxpQdQPeAB+fcql0y4jQCRILgY+sfo5dNS3W8b7ROl+iVbY5U6ZVgOVFiUyjD04KB5SSSQJOhhJUO9qgc1W3BQvagiCMIITgoDSKYJSoEQq9YKZzlEUFKoxV6tNX3tVd7UGJjsCHBchi+jaVWt6z/RSHXLZYXx6muLtaTYkTEr0GrTWbjMGHBZV45iqdfD1i2oCyowwQRxG0bFpH0IXR9P9Q6D+E+03csJ5HJB7/v7XR53lLMTSFOtDajBFGsfd/8AKqd6Z4O7T4kLzfE4arQqFrwWvYSCD9jwQR9CCszniq9Zp1WvaC0yCJScFwvTvUvozpd7J43I+Xcf3ffuKNZr2hzTIK5ZY6WUDgo3BTuCjc1YVVr0ZWbXpLYcFy3UmdNALKZvs49vA8rWM2m1LMK4IdB0tbZzt/WIkMaOXH9Bc+cShTNQhrQSSfVje393TF1Ss5rWiYs1o2E3J+Z3JP1XWZRlLaLe7z7Tv/iPH3Xo1plU6b6vq4UmlVGuk4+vScSAYtqafceO4+q7fEOpV6QfTeKjCCGl1nC16VUcOj6HjsOQzfIPTDUyzx9NXg+fK5/CZhUouLXFzSLHg24IQdx0zWdSxIouMsJDqTj2mNBPcX/Jeg0AvLMrxAe7DvZP+XXawTvpeIvHyC9Vopj9RaYpgoWFTNWwYRAoQiUBJSmCSoeUk0plBaeFC4IWYwOCTnqiJ6AFO8qNBMHJ5UIKJpQOUBRlAVAJCiqMUqFyClUYq1Vi0KjVWqNQZOLwgcPK5XqTJBWZBtUYIY/uB7ju47dl29Rio4rChwWbFeKvpuY4hwghbuQ9ROpGDdvLf3b/AB+++31L09rGpg9cf9w7fNcQ5haexG47Kd9j1fCY5lVocwgyje4C5XnWV4yJhxB8GPy8+OfvcxuZVNB1OcWmADBF49ked/usei7XeoOpwJZRPhzu3gdyuU0OqOAAJJNhv+v6kpBjnOAaJcbBo4/vddVk+TikO73bnt+Fvj7rcmkPlGUikO7z7RH/ALW+Putmnhe6t4PBaRJ3+ys+hnZBWw+GVTPujmYpuppDKoFnRZw7Pj7rdo0FepU1qI5TpHoqtScHYlzYa4Oaxt5c2dJc/teY+XyXoFJVqbVapq6E7FK1RMKlYVRICiBQgpwVASUppTKgpTJSkgycPWV1tZZWGdYK4xyotSmQB6fUoCajBQSnlBJKEpJigYoCiIQlQC5QVGqcoHBBSexV6jFfexV3sQZeKwocPK47qDpv0hLmWeB9HfPzuu+exVMTgtQ8rKvGzRgkEQRuE4YSQBLnGzRJJ+QnYLuM46S1uLwHA86Tv9CCJUOXdPBhs0ybFzrujt4HyUFPJ8m9GL3e7c9vwt8fddVgsAGiTv8AZTYLLQ0Sd/srJCCItU1GmnZTVqlTVBU6SsU6aemxTtYtIFrVM1qdjVKGqhmsKkYkEQCAgUQQBEEBSkmlOgUpJk6DBw2yusSSVEgRBJJQOESdJAQSSSQIqNJJQMhKSSCNygqJJIIHJgnSUAVQoISSUAuUZSSRUlNWqSSSossUrUklUTNRhJJUOEbUySA04SSQJOEkkCSSSRH/2Q=="/>
          <p:cNvSpPr>
            <a:spLocks noChangeAspect="1" noChangeArrowheads="1"/>
          </p:cNvSpPr>
          <p:nvPr/>
        </p:nvSpPr>
        <p:spPr bwMode="auto">
          <a:xfrm>
            <a:off x="3048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50" name="Picture 26" descr="http://www.laprairie.com/seam/resource/media/18659_CellTreatFoundPowderFinish_Ivoire_OP_295x4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30670"/>
          <a:stretch/>
        </p:blipFill>
        <p:spPr bwMode="auto">
          <a:xfrm>
            <a:off x="480839" y="2427566"/>
            <a:ext cx="2809875" cy="23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rure Gold Teint Poudre Lumière d’ Or Rajeunissan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3"/>
          <a:stretch/>
        </p:blipFill>
        <p:spPr bwMode="auto">
          <a:xfrm>
            <a:off x="6409903" y="2612510"/>
            <a:ext cx="2228850" cy="1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427566"/>
            <a:ext cx="2120900" cy="2489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4800" y="6135107"/>
            <a:ext cx="533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* Internal tests made by Stéphanie PEIRELLO-HERVE, HR International Make-Up Artist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19500" y="306388"/>
            <a:ext cx="54340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 defTabSz="914400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SKIN CARE RANGE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 defTabSz="914400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STORY TELLING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05621" y="3068960"/>
            <a:ext cx="5730875" cy="9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A </a:t>
            </a:r>
            <a:r>
              <a:rPr lang="en-US" altLang="ko-KR" sz="24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PRODIGY OF NATURE</a:t>
            </a:r>
            <a:endParaRPr lang="en-US" altLang="ko-KR" sz="2400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FROM THE BOTANICAL </a:t>
            </a:r>
            <a:r>
              <a:rPr lang="en-US" altLang="ko-KR" sz="2400" dirty="0" smtClean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KINGDOM</a:t>
            </a:r>
            <a:endParaRPr lang="en-US" altLang="ko-KR" sz="2400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</p:txBody>
      </p:sp>
      <p:pic>
        <p:nvPicPr>
          <p:cNvPr id="20" name="Picture 8" descr="PGYfleu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3746" r="43454" b="27786"/>
          <a:stretch>
            <a:fillRect/>
          </a:stretch>
        </p:blipFill>
        <p:spPr bwMode="auto">
          <a:xfrm>
            <a:off x="17934" y="1052736"/>
            <a:ext cx="34973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0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99568" y="3789040"/>
            <a:ext cx="69850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89038">
              <a:lnSpc>
                <a:spcPct val="80000"/>
              </a:lnSpc>
            </a:pPr>
            <a:r>
              <a:rPr lang="en-GB" sz="3600" dirty="0" smtClean="0">
                <a:solidFill>
                  <a:schemeClr val="bg1"/>
                </a:solidFill>
                <a:latin typeface="Century Gothic" pitchFamily="34" charset="0"/>
              </a:rPr>
              <a:t>PRODIGY</a:t>
            </a:r>
          </a:p>
          <a:p>
            <a:pPr algn="ctr" defTabSz="1189038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COMPACT</a:t>
            </a:r>
            <a:r>
              <a:rPr lang="en-GB" sz="3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117"/>
          <p:cNvSpPr>
            <a:spLocks noChangeArrowheads="1"/>
          </p:cNvSpPr>
          <p:nvPr/>
        </p:nvSpPr>
        <p:spPr bwMode="auto">
          <a:xfrm>
            <a:off x="3707630" y="2636912"/>
            <a:ext cx="5200650" cy="8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FFFF"/>
                </a:solidFill>
                <a:latin typeface="Century Gothic" pitchFamily="34" charset="0"/>
              </a:rPr>
              <a:t>A COMPACT FOUNDATION </a:t>
            </a:r>
          </a:p>
          <a:p>
            <a:pPr algn="ctr"/>
            <a:r>
              <a:rPr lang="en-US" altLang="ko-KR" sz="2400" dirty="0" smtClean="0">
                <a:solidFill>
                  <a:srgbClr val="FFFFFF"/>
                </a:solidFill>
                <a:latin typeface="Century Gothic" pitchFamily="34" charset="0"/>
              </a:rPr>
              <a:t>AT THE FRONTIER </a:t>
            </a:r>
            <a:r>
              <a:rPr lang="en-US" altLang="ko-KR" sz="2400" dirty="0">
                <a:solidFill>
                  <a:srgbClr val="FFFFFF"/>
                </a:solidFill>
                <a:latin typeface="Century Gothic" pitchFamily="34" charset="0"/>
              </a:rPr>
              <a:t>OF SKINCARE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999" y="2348880"/>
            <a:ext cx="764953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FFFF"/>
                </a:solidFill>
                <a:latin typeface="Century Gothic" pitchFamily="34" charset="0"/>
              </a:rPr>
              <a:t>NEW </a:t>
            </a:r>
            <a:endParaRPr lang="fr-FR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NEW PRODUCT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30955" r="61495" b="5363"/>
          <a:stretch/>
        </p:blipFill>
        <p:spPr bwMode="auto">
          <a:xfrm>
            <a:off x="11111" y="1030089"/>
            <a:ext cx="3174117" cy="52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99568" y="2708920"/>
            <a:ext cx="6985000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89038">
              <a:lnSpc>
                <a:spcPct val="80000"/>
              </a:lnSpc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PRODIGY </a:t>
            </a:r>
          </a:p>
          <a:p>
            <a:pPr algn="ctr" defTabSz="1189038">
              <a:lnSpc>
                <a:spcPct val="8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COMPACT</a:t>
            </a:r>
          </a:p>
          <a:p>
            <a:pPr algn="ctr" defTabSz="1189038">
              <a:lnSpc>
                <a:spcPct val="8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FOUNDATION</a:t>
            </a:r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ctangle 117"/>
          <p:cNvSpPr>
            <a:spLocks noChangeArrowheads="1"/>
          </p:cNvSpPr>
          <p:nvPr/>
        </p:nvSpPr>
        <p:spPr bwMode="auto">
          <a:xfrm>
            <a:off x="3555230" y="3644226"/>
            <a:ext cx="5200650" cy="8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</a:rPr>
              <a:t>GLOBAL ANTI-AGEING*FOUNDATION</a:t>
            </a:r>
            <a:r>
              <a:rPr lang="en-US" altLang="ko-KR" sz="1600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en-US" altLang="ko-KR" sz="1600" dirty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en-US" altLang="ko-KR" sz="1600" dirty="0" smtClean="0">
                <a:solidFill>
                  <a:srgbClr val="FFFFFF"/>
                </a:solidFill>
                <a:latin typeface="Century Gothic" pitchFamily="34" charset="0"/>
              </a:rPr>
              <a:t>SMOOTHNESS, RADIANCE, 12-hr COMFORT</a:t>
            </a:r>
          </a:p>
          <a:p>
            <a:pPr algn="ctr"/>
            <a:r>
              <a:rPr lang="en-US" altLang="ko-KR" sz="1600" dirty="0" smtClean="0">
                <a:solidFill>
                  <a:srgbClr val="FFFFFF"/>
                </a:solidFill>
                <a:latin typeface="Century Gothic" pitchFamily="34" charset="0"/>
              </a:rPr>
              <a:t>SPF 35 - PA +++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>
                <a:solidFill>
                  <a:srgbClr val="FFFFFF"/>
                </a:solidFill>
                <a:latin typeface="Century Gothic" pitchFamily="34" charset="0"/>
              </a:rPr>
              <a:t>NEW </a:t>
            </a:r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PRODUCT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30955" r="61495" b="5363"/>
          <a:stretch/>
        </p:blipFill>
        <p:spPr bwMode="auto">
          <a:xfrm>
            <a:off x="11111" y="1030089"/>
            <a:ext cx="3174117" cy="52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527884" y="1484784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“I have an </a:t>
            </a:r>
            <a:r>
              <a:rPr lang="en-US" sz="1400" b="1" i="1" dirty="0" smtClean="0">
                <a:solidFill>
                  <a:schemeClr val="bg1"/>
                </a:solidFill>
              </a:rPr>
              <a:t>oily skin </a:t>
            </a:r>
            <a:r>
              <a:rPr lang="en-US" sz="1400" i="1" dirty="0" smtClean="0">
                <a:solidFill>
                  <a:schemeClr val="bg1"/>
                </a:solidFill>
              </a:rPr>
              <a:t>and I need a </a:t>
            </a:r>
            <a:r>
              <a:rPr lang="en-US" sz="1400" b="1" i="1" dirty="0" smtClean="0">
                <a:solidFill>
                  <a:schemeClr val="bg1"/>
                </a:solidFill>
              </a:rPr>
              <a:t>compact foundation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t</a:t>
            </a:r>
            <a:r>
              <a:rPr lang="en-US" sz="1400" i="1" dirty="0" smtClean="0">
                <a:solidFill>
                  <a:schemeClr val="bg1"/>
                </a:solidFill>
              </a:rPr>
              <a:t>o even my complexion and </a:t>
            </a:r>
            <a:r>
              <a:rPr lang="en-US" sz="1400" b="1" i="1" dirty="0" smtClean="0">
                <a:solidFill>
                  <a:schemeClr val="bg1"/>
                </a:solidFill>
              </a:rPr>
              <a:t>rejuvenate </a:t>
            </a:r>
            <a:r>
              <a:rPr lang="en-US" sz="1400" i="1" dirty="0" smtClean="0">
                <a:solidFill>
                  <a:schemeClr val="bg1"/>
                </a:solidFill>
              </a:rPr>
              <a:t>my face……”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7824" y="211485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</a:rPr>
              <a:t>“ </a:t>
            </a:r>
            <a:r>
              <a:rPr lang="en-US" sz="1400" i="1" dirty="0" smtClean="0">
                <a:solidFill>
                  <a:schemeClr val="bg1"/>
                </a:solidFill>
              </a:rPr>
              <a:t>I have </a:t>
            </a:r>
            <a:r>
              <a:rPr lang="en-US" sz="1400" b="1" i="1" dirty="0" smtClean="0">
                <a:solidFill>
                  <a:schemeClr val="bg1"/>
                </a:solidFill>
              </a:rPr>
              <a:t>wrinkles</a:t>
            </a:r>
            <a:r>
              <a:rPr lang="en-US" sz="1400" i="1" dirty="0" smtClean="0">
                <a:solidFill>
                  <a:schemeClr val="bg1"/>
                </a:solidFill>
              </a:rPr>
              <a:t>, and I want to even  </a:t>
            </a:r>
          </a:p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 my complexion with a </a:t>
            </a:r>
            <a:r>
              <a:rPr lang="en-US" sz="1400" b="1" i="1" dirty="0" smtClean="0">
                <a:solidFill>
                  <a:schemeClr val="bg1"/>
                </a:solidFill>
              </a:rPr>
              <a:t>matte result</a:t>
            </a:r>
            <a:r>
              <a:rPr lang="en-US" sz="1400" i="1" dirty="0" smtClean="0">
                <a:solidFill>
                  <a:schemeClr val="bg1"/>
                </a:solidFill>
              </a:rPr>
              <a:t>, but I am afraid to use a compact foundation because it usually marks fine lines and  I am afraid it makes me older…….”  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rgbClr val="B5A692"/>
                </a:solidFill>
                <a:latin typeface="Century Gothic" pitchFamily="34" charset="0"/>
              </a:rPr>
              <a:t>MATTE ANTI-AGEING MAKE-UP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WOMEN’S </a:t>
            </a:r>
            <a:r>
              <a:rPr lang="en-US" sz="1600" dirty="0">
                <a:solidFill>
                  <a:srgbClr val="FFFFFF"/>
                </a:solidFill>
                <a:latin typeface="Century Gothic" pitchFamily="34" charset="0"/>
              </a:rPr>
              <a:t>EXPECTATIONS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096" y="3376406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656364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2050" algn="l"/>
              </a:tabLst>
            </a:pPr>
            <a:r>
              <a:rPr lang="en-US" sz="1400" i="1" dirty="0">
                <a:solidFill>
                  <a:srgbClr val="FFFFFF"/>
                </a:solidFill>
              </a:rPr>
              <a:t>“I have never been a fan of </a:t>
            </a:r>
            <a:r>
              <a:rPr lang="en-US" sz="1400" i="1" dirty="0" smtClean="0">
                <a:solidFill>
                  <a:srgbClr val="FFFFFF"/>
                </a:solidFill>
              </a:rPr>
              <a:t>compact powder foundation!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656364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2050" algn="l"/>
              </a:tabLst>
            </a:pPr>
            <a:r>
              <a:rPr lang="en-US" sz="1400" b="1" i="1" dirty="0" smtClean="0">
                <a:solidFill>
                  <a:srgbClr val="FFFFFF"/>
                </a:solidFill>
              </a:rPr>
              <a:t>It </a:t>
            </a:r>
            <a:r>
              <a:rPr lang="en-US" sz="1400" b="1" i="1" dirty="0">
                <a:solidFill>
                  <a:srgbClr val="FFFFFF"/>
                </a:solidFill>
              </a:rPr>
              <a:t>dries the skin </a:t>
            </a:r>
            <a:r>
              <a:rPr lang="en-US" sz="1400" i="1" dirty="0">
                <a:solidFill>
                  <a:srgbClr val="FFFFFF"/>
                </a:solidFill>
              </a:rPr>
              <a:t>and I would like to find a comfortable compact foundation. </a:t>
            </a:r>
            <a:r>
              <a:rPr lang="en-US" sz="1400" i="1" dirty="0" smtClean="0">
                <a:solidFill>
                  <a:srgbClr val="FFFFFF"/>
                </a:solidFill>
              </a:rPr>
              <a:t>”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8017" y="4365104"/>
            <a:ext cx="5967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49263" fontAlgn="base">
              <a:spcBef>
                <a:spcPct val="0"/>
              </a:spcBef>
              <a:spcAft>
                <a:spcPct val="0"/>
              </a:spcAft>
              <a:buClr>
                <a:srgbClr val="656364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2050" algn="l"/>
              </a:tabLst>
            </a:pPr>
            <a:r>
              <a:rPr lang="en-US" sz="1400" i="1" dirty="0">
                <a:solidFill>
                  <a:srgbClr val="FFFFFF"/>
                </a:solidFill>
              </a:rPr>
              <a:t>“I would like to find a compact foundation </a:t>
            </a:r>
            <a:r>
              <a:rPr lang="en-US" sz="1400" b="1" i="1" dirty="0">
                <a:solidFill>
                  <a:srgbClr val="FFFFFF"/>
                </a:solidFill>
              </a:rPr>
              <a:t>that does not </a:t>
            </a:r>
          </a:p>
          <a:p>
            <a:pPr lvl="0" algn="r" defTabSz="449263" fontAlgn="base">
              <a:spcBef>
                <a:spcPct val="0"/>
              </a:spcBef>
              <a:spcAft>
                <a:spcPct val="0"/>
              </a:spcAft>
              <a:buClr>
                <a:srgbClr val="656364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2050" algn="l"/>
              </a:tabLst>
            </a:pPr>
            <a:r>
              <a:rPr lang="en-US" sz="1400" b="1" i="1" dirty="0">
                <a:solidFill>
                  <a:srgbClr val="FFFFFF"/>
                </a:solidFill>
              </a:rPr>
              <a:t>mark the fine lines with mask effect</a:t>
            </a:r>
            <a:r>
              <a:rPr lang="en-US" sz="1400" i="1" dirty="0">
                <a:solidFill>
                  <a:srgbClr val="FFFFFF"/>
                </a:solidFill>
              </a:rPr>
              <a:t> because it makes me look older ! .”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30955" r="61495" b="5363"/>
          <a:stretch/>
        </p:blipFill>
        <p:spPr bwMode="auto">
          <a:xfrm>
            <a:off x="11111" y="1030089"/>
            <a:ext cx="3174117" cy="52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99568" y="2420888"/>
            <a:ext cx="6985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89038">
              <a:lnSpc>
                <a:spcPct val="80000"/>
              </a:lnSpc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</a:rPr>
              <a:t>PRODIGY </a:t>
            </a:r>
          </a:p>
          <a:p>
            <a:pPr algn="ctr" defTabSz="1189038">
              <a:lnSpc>
                <a:spcPct val="8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COMPACT FOUNDATION</a:t>
            </a:r>
          </a:p>
        </p:txBody>
      </p:sp>
      <p:sp>
        <p:nvSpPr>
          <p:cNvPr id="5" name="Rectangle 117"/>
          <p:cNvSpPr>
            <a:spLocks noChangeArrowheads="1"/>
          </p:cNvSpPr>
          <p:nvPr/>
        </p:nvSpPr>
        <p:spPr bwMode="auto">
          <a:xfrm>
            <a:off x="3691830" y="3933056"/>
            <a:ext cx="5200650" cy="11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Century Gothic" pitchFamily="34" charset="0"/>
              </a:rPr>
              <a:t>EVEN MATTE &amp; LUMINOUS COMPLEXION 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Century Gothic" pitchFamily="34" charset="0"/>
              </a:rPr>
              <a:t>VISIBLY REFINED SKIN TEXTURE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Century Gothic" pitchFamily="34" charset="0"/>
              </a:rPr>
              <a:t>SMOOTHED WRINKLES AS IF “POLISHED”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Century Gothic" pitchFamily="34" charset="0"/>
              </a:rPr>
              <a:t>HIGH UV PROTECTION - SPF 35-PA+++</a:t>
            </a:r>
          </a:p>
          <a:p>
            <a:pPr algn="ctr"/>
            <a:endParaRPr lang="en-US" altLang="ko-K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>
                <a:solidFill>
                  <a:srgbClr val="FFFFFF"/>
                </a:solidFill>
                <a:latin typeface="Century Gothic" pitchFamily="34" charset="0"/>
              </a:rPr>
              <a:t>NEW PRODUCT/CONCEPT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1880" y="3104460"/>
            <a:ext cx="5564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LIKE A YOUTH TRANSFUSION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FOR A PRODIGIOUS REJUVENATED COMPLEXION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30955" r="61495" b="5363"/>
          <a:stretch/>
        </p:blipFill>
        <p:spPr bwMode="auto">
          <a:xfrm>
            <a:off x="11111" y="1030089"/>
            <a:ext cx="3174117" cy="52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00450" y="-99392"/>
            <a:ext cx="5508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LIGHT MATTE ANTI-AGEING MAKE-UP</a:t>
            </a:r>
          </a:p>
          <a:p>
            <a:pPr algn="r"/>
            <a:r>
              <a:rPr lang="fr-FR" sz="1600" dirty="0" smtClean="0">
                <a:solidFill>
                  <a:srgbClr val="FFFFFF"/>
                </a:solidFill>
                <a:latin typeface="Century Gothic" pitchFamily="34" charset="0"/>
              </a:rPr>
              <a:t>PRODIGY ANSWERS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444390"/>
            <a:ext cx="2811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2  UNEVEN AND DULL COMPLEXION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536" y="4169548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3  FINE LINES &amp;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WRINKLES + </a:t>
            </a:r>
            <a:endParaRPr lang="en-US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PORES &amp; UNEVEN SKIN SURFACE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60032" y="3452270"/>
            <a:ext cx="2985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2  EVEN AND LUMINOUS COMPLEXION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60032" y="4181383"/>
            <a:ext cx="4245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3  GLOBAL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SMOOTHING 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ACTION =</a:t>
            </a:r>
          </a:p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VISIBLY REFINED SKIN TEXTURE + SMOOTHED WRINKLES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5549" y="2060848"/>
            <a:ext cx="133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CONCERNS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29077" y="2060848"/>
            <a:ext cx="33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PRODIGY COMPACT  SOLUTION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H="1" flipV="1">
            <a:off x="467544" y="2348880"/>
            <a:ext cx="853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ln w="28575">
                <a:solidFill>
                  <a:schemeClr val="tx1"/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3959424" y="3612428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28" name="Flèche droite 27"/>
          <p:cNvSpPr/>
          <p:nvPr/>
        </p:nvSpPr>
        <p:spPr>
          <a:xfrm>
            <a:off x="3959424" y="4307698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29" name="Rectangle 28"/>
          <p:cNvSpPr/>
          <p:nvPr/>
        </p:nvSpPr>
        <p:spPr>
          <a:xfrm>
            <a:off x="395536" y="2715364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1  OILY SKIN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60032" y="27351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1  LIGHT MATTE FINISH</a:t>
            </a:r>
            <a:endParaRPr lang="fr-FR" sz="1200" b="1" dirty="0"/>
          </a:p>
        </p:txBody>
      </p:sp>
      <p:sp>
        <p:nvSpPr>
          <p:cNvPr id="31" name="Flèche droite 30"/>
          <p:cNvSpPr/>
          <p:nvPr/>
        </p:nvSpPr>
        <p:spPr>
          <a:xfrm>
            <a:off x="3959424" y="2895063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4" name="Rectangle 3"/>
          <p:cNvSpPr/>
          <p:nvPr/>
        </p:nvSpPr>
        <p:spPr>
          <a:xfrm>
            <a:off x="395536" y="3429000"/>
            <a:ext cx="8424936" cy="3385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3" name="Rectangle 22"/>
          <p:cNvSpPr/>
          <p:nvPr/>
        </p:nvSpPr>
        <p:spPr>
          <a:xfrm>
            <a:off x="410394" y="4149080"/>
            <a:ext cx="8424936" cy="5436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2" name="Rectangle 31"/>
          <p:cNvSpPr/>
          <p:nvPr/>
        </p:nvSpPr>
        <p:spPr>
          <a:xfrm>
            <a:off x="414586" y="2708920"/>
            <a:ext cx="8424936" cy="3385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Rectangle 1"/>
          <p:cNvSpPr/>
          <p:nvPr/>
        </p:nvSpPr>
        <p:spPr>
          <a:xfrm>
            <a:off x="448274" y="3493569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917182" y="3493156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57799" y="4205004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56040" y="2760652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917182" y="4214529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926707" y="2769036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95536" y="5066020"/>
            <a:ext cx="2066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4  UV AGEING DAMAGES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5077855"/>
            <a:ext cx="3183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4  HIGH PROTECTION WITH SPF 35-PA +++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3959424" y="5204170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38" name="Rectangle 37"/>
          <p:cNvSpPr/>
          <p:nvPr/>
        </p:nvSpPr>
        <p:spPr>
          <a:xfrm>
            <a:off x="410394" y="5045552"/>
            <a:ext cx="8424936" cy="5436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1" name="Rectangle 40"/>
          <p:cNvSpPr/>
          <p:nvPr/>
        </p:nvSpPr>
        <p:spPr>
          <a:xfrm>
            <a:off x="457799" y="5101476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917182" y="5111001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5536" y="3355512"/>
            <a:ext cx="2863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5  NOT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LAST / 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RESULT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DETERIORATION</a:t>
            </a:r>
            <a:endParaRPr lang="en-US" sz="1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536" y="3858088"/>
            <a:ext cx="1321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6  MASK EFFECT</a:t>
            </a:r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0032" y="3367347"/>
            <a:ext cx="2125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5  LONG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LASTING 12 Hours</a:t>
            </a:r>
            <a:endParaRPr lang="en-US" sz="1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60032" y="38738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6  NO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MASK 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EFFECT/ULTRA-FINE FORMULA</a:t>
            </a:r>
            <a:endParaRPr lang="fr-FR" sz="1200" b="1" dirty="0"/>
          </a:p>
        </p:txBody>
      </p:sp>
      <p:sp>
        <p:nvSpPr>
          <p:cNvPr id="45" name="Rectangle 44"/>
          <p:cNvSpPr/>
          <p:nvPr/>
        </p:nvSpPr>
        <p:spPr>
          <a:xfrm>
            <a:off x="355549" y="2060848"/>
            <a:ext cx="1338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CONCERNS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29077" y="2060848"/>
            <a:ext cx="33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PRODIGY COMPACT  SOLUTION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H="1" flipV="1">
            <a:off x="467544" y="2348880"/>
            <a:ext cx="853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ln w="28575">
                <a:solidFill>
                  <a:schemeClr val="tx1"/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" name="Flèche droite 57"/>
          <p:cNvSpPr/>
          <p:nvPr/>
        </p:nvSpPr>
        <p:spPr>
          <a:xfrm>
            <a:off x="3959424" y="4021002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/>
          </a:p>
        </p:txBody>
      </p:sp>
      <p:sp>
        <p:nvSpPr>
          <p:cNvPr id="28" name="Flèche droite 27"/>
          <p:cNvSpPr/>
          <p:nvPr/>
        </p:nvSpPr>
        <p:spPr>
          <a:xfrm>
            <a:off x="3959424" y="3493662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/>
          </a:p>
        </p:txBody>
      </p:sp>
      <p:sp>
        <p:nvSpPr>
          <p:cNvPr id="29" name="Rectangle 28"/>
          <p:cNvSpPr/>
          <p:nvPr/>
        </p:nvSpPr>
        <p:spPr>
          <a:xfrm>
            <a:off x="395536" y="4360663"/>
            <a:ext cx="2795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7  DRY TEXTURE/HEAVY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SENSATION</a:t>
            </a:r>
            <a:endParaRPr lang="en-US" sz="1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60032" y="43804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7  WEIGHTLESS/CARING &amp; COMFORT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FORMULA</a:t>
            </a:r>
          </a:p>
          <a:p>
            <a:endParaRPr lang="fr-FR" sz="1200" b="1" dirty="0"/>
          </a:p>
        </p:txBody>
      </p:sp>
      <p:sp>
        <p:nvSpPr>
          <p:cNvPr id="31" name="Flèche droite 30"/>
          <p:cNvSpPr/>
          <p:nvPr/>
        </p:nvSpPr>
        <p:spPr>
          <a:xfrm>
            <a:off x="3959424" y="4540362"/>
            <a:ext cx="288032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/>
          </a:p>
        </p:txBody>
      </p:sp>
      <p:sp>
        <p:nvSpPr>
          <p:cNvPr id="23" name="Rectangle 22"/>
          <p:cNvSpPr/>
          <p:nvPr/>
        </p:nvSpPr>
        <p:spPr>
          <a:xfrm>
            <a:off x="438969" y="3335044"/>
            <a:ext cx="8424936" cy="3385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5" name="Rectangle 24"/>
          <p:cNvSpPr/>
          <p:nvPr/>
        </p:nvSpPr>
        <p:spPr>
          <a:xfrm>
            <a:off x="448494" y="3868444"/>
            <a:ext cx="8424936" cy="3385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2" name="Rectangle 31"/>
          <p:cNvSpPr/>
          <p:nvPr/>
        </p:nvSpPr>
        <p:spPr>
          <a:xfrm>
            <a:off x="443161" y="4354219"/>
            <a:ext cx="8424936" cy="3385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7" name="Rectangle 36"/>
          <p:cNvSpPr/>
          <p:nvPr/>
        </p:nvSpPr>
        <p:spPr>
          <a:xfrm>
            <a:off x="453827" y="3390968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56040" y="3895024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64940" y="4417663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921374" y="3419543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920536" y="3923599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925869" y="4427655"/>
            <a:ext cx="145995" cy="1820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600450" y="-99392"/>
            <a:ext cx="5508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LIGHT MATTE ANTI-AGEING MAKE-UP</a:t>
            </a:r>
          </a:p>
          <a:p>
            <a:pPr algn="r"/>
            <a:r>
              <a:rPr lang="fr-FR" sz="1600" dirty="0" smtClean="0">
                <a:solidFill>
                  <a:srgbClr val="FFFFFF"/>
                </a:solidFill>
                <a:latin typeface="Century Gothic" pitchFamily="34" charset="0"/>
              </a:rPr>
              <a:t>PRODIGY ANSWERS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5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00450" y="260648"/>
            <a:ext cx="550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B5A692"/>
                </a:solidFill>
                <a:latin typeface="Century Gothic" pitchFamily="34" charset="0"/>
              </a:rPr>
              <a:t>PRODIGY COMPACT </a:t>
            </a:r>
            <a:endParaRPr lang="en-US" sz="2800" dirty="0">
              <a:solidFill>
                <a:srgbClr val="B5A692"/>
              </a:solidFill>
              <a:latin typeface="Century Gothic" pitchFamily="34" charset="0"/>
            </a:endParaRPr>
          </a:p>
          <a:p>
            <a:pPr algn="r"/>
            <a:r>
              <a:rPr lang="en-US" sz="1600" dirty="0" smtClean="0">
                <a:solidFill>
                  <a:srgbClr val="FFFFFF"/>
                </a:solidFill>
                <a:latin typeface="Century Gothic" pitchFamily="34" charset="0"/>
              </a:rPr>
              <a:t>TECHNOLOGY</a:t>
            </a:r>
            <a:endParaRPr lang="fr-FR" sz="16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" name="ZoneTexte 12"/>
          <p:cNvSpPr txBox="1">
            <a:spLocks noChangeArrowheads="1"/>
          </p:cNvSpPr>
          <p:nvPr/>
        </p:nvSpPr>
        <p:spPr bwMode="auto">
          <a:xfrm>
            <a:off x="1182812" y="3718773"/>
            <a:ext cx="5761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N°4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Pigments =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 Radiant 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complexion</a:t>
            </a:r>
          </a:p>
        </p:txBody>
      </p:sp>
      <p:sp>
        <p:nvSpPr>
          <p:cNvPr id="24" name="ZoneTexte 126"/>
          <p:cNvSpPr txBox="1">
            <a:spLocks noChangeArrowheads="1"/>
          </p:cNvSpPr>
          <p:nvPr/>
        </p:nvSpPr>
        <p:spPr bwMode="auto">
          <a:xfrm>
            <a:off x="683568" y="1567825"/>
            <a:ext cx="8034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u="sng" dirty="0">
                <a:solidFill>
                  <a:schemeClr val="bg1"/>
                </a:solidFill>
                <a:latin typeface="Century Gothic" pitchFamily="34" charset="0"/>
              </a:rPr>
              <a:t>A  COMPACT FORMULA </a:t>
            </a:r>
            <a:r>
              <a:rPr lang="en-US" sz="1200" u="sng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FOR A GLOBAL ANTI-AGEING EFFECT WITH VISIBLY GLOBAL SMOOTHING ACTION</a:t>
            </a:r>
            <a:r>
              <a:rPr lang="en-US" sz="1200" u="sng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73190" y="2348880"/>
            <a:ext cx="7431258" cy="201622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ko-KR" sz="3200">
              <a:solidFill>
                <a:srgbClr val="000000"/>
              </a:solidFill>
            </a:endParaRPr>
          </a:p>
        </p:txBody>
      </p:sp>
      <p:pic>
        <p:nvPicPr>
          <p:cNvPr id="31" name="Picture 9" descr="200349067-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7"/>
          <a:stretch/>
        </p:blipFill>
        <p:spPr bwMode="auto">
          <a:xfrm>
            <a:off x="469934" y="3850691"/>
            <a:ext cx="442641" cy="44240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12"/>
          <p:cNvSpPr txBox="1">
            <a:spLocks noChangeArrowheads="1"/>
          </p:cNvSpPr>
          <p:nvPr/>
        </p:nvSpPr>
        <p:spPr bwMode="auto">
          <a:xfrm>
            <a:off x="1184997" y="2772797"/>
            <a:ext cx="6612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N°1 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Hyaluronic Acid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microspheres = 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12-hour comfort (long lasting hydration)</a:t>
            </a:r>
          </a:p>
          <a:p>
            <a:pPr eaLnBrk="1" hangingPunct="1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N°2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Very fine powders =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Visibly more refined skin texture &amp; no mask effect</a:t>
            </a:r>
          </a:p>
          <a:p>
            <a:pPr eaLnBrk="1" hangingPunct="1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N°2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Hydrophobic powders = </a:t>
            </a: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Control shine</a:t>
            </a:r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ZoneTexte 126"/>
          <p:cNvSpPr txBox="1">
            <a:spLocks noChangeArrowheads="1"/>
          </p:cNvSpPr>
          <p:nvPr/>
        </p:nvSpPr>
        <p:spPr bwMode="auto">
          <a:xfrm>
            <a:off x="1117181" y="2370366"/>
            <a:ext cx="5044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200" u="sng" dirty="0" smtClean="0">
                <a:solidFill>
                  <a:schemeClr val="bg1"/>
                </a:solidFill>
                <a:latin typeface="Century Gothic" pitchFamily="34" charset="0"/>
              </a:rPr>
              <a:t>FORMULA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1" name="Picture 23" descr="733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567"/>
          <a:stretch/>
        </p:blipFill>
        <p:spPr bwMode="auto">
          <a:xfrm>
            <a:off x="451615" y="2604960"/>
            <a:ext cx="438022" cy="408189"/>
          </a:xfrm>
          <a:prstGeom prst="ellipse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Oval 11" descr="ljmj"/>
          <p:cNvSpPr>
            <a:spLocks noChangeAspect="1" noChangeArrowheads="1"/>
          </p:cNvSpPr>
          <p:nvPr/>
        </p:nvSpPr>
        <p:spPr bwMode="auto">
          <a:xfrm rot="959615">
            <a:off x="447733" y="3209743"/>
            <a:ext cx="453580" cy="45358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1187624" y="4479503"/>
            <a:ext cx="5761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/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+ enriched with molecular bio-sap.</a:t>
            </a:r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6H5KNLb0is8wAp6pgF5Q"/>
</p:tagLst>
</file>

<file path=ppt/theme/theme1.xml><?xml version="1.0" encoding="utf-8"?>
<a:theme xmlns:a="http://schemas.openxmlformats.org/drawingml/2006/main" name="36_Thème Office">
  <a:themeElements>
    <a:clrScheme name="35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5_Thème Office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1509</Words>
  <Application>Microsoft Office PowerPoint</Application>
  <PresentationFormat>Affichage à l'écran (4:3)</PresentationFormat>
  <Paragraphs>308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36_Thème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PEIRELLO HERVE Stephanie</cp:lastModifiedBy>
  <cp:revision>202</cp:revision>
  <cp:lastPrinted>2013-04-05T10:05:27Z</cp:lastPrinted>
  <dcterms:created xsi:type="dcterms:W3CDTF">2012-07-14T15:28:40Z</dcterms:created>
  <dcterms:modified xsi:type="dcterms:W3CDTF">2013-05-07T11:06:03Z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1591169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