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7" r:id="rId2"/>
    <p:sldId id="289" r:id="rId3"/>
    <p:sldId id="299" r:id="rId4"/>
    <p:sldId id="290" r:id="rId5"/>
    <p:sldId id="291" r:id="rId6"/>
    <p:sldId id="292" r:id="rId7"/>
    <p:sldId id="293" r:id="rId8"/>
    <p:sldId id="286" r:id="rId9"/>
    <p:sldId id="295" r:id="rId10"/>
    <p:sldId id="300" r:id="rId11"/>
    <p:sldId id="301" r:id="rId12"/>
    <p:sldId id="302" r:id="rId13"/>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692"/>
    <a:srgbClr val="B59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4" autoAdjust="0"/>
    <p:restoredTop sz="94660"/>
  </p:normalViewPr>
  <p:slideViewPr>
    <p:cSldViewPr>
      <p:cViewPr varScale="1">
        <p:scale>
          <a:sx n="70" d="100"/>
          <a:sy n="70" d="100"/>
        </p:scale>
        <p:origin x="-1602" y="-90"/>
      </p:cViewPr>
      <p:guideLst>
        <p:guide orient="horz" pos="845"/>
        <p:guide pos="68"/>
        <p:guide pos="5692"/>
        <p:guide pos="3833"/>
        <p:guide pos="215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82" y="-90"/>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E56C0C4A-4177-443D-BE15-81094B123A6D}" type="datetimeFigureOut">
              <a:rPr lang="fr-FR" smtClean="0"/>
              <a:pPr/>
              <a:t>30/05/2012</a:t>
            </a:fld>
            <a:endParaRPr lang="en-GB"/>
          </a:p>
        </p:txBody>
      </p:sp>
      <p:sp>
        <p:nvSpPr>
          <p:cNvPr id="4" name="Espace réservé du pied de page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DDECE9E0-7C32-4818-BD7A-1FA39C066463}" type="slidenum">
              <a:rPr lang="fr-FR" smtClean="0"/>
              <a:pPr/>
              <a:t>‹N°›</a:t>
            </a:fld>
            <a:endParaRPr lang="en-GB"/>
          </a:p>
        </p:txBody>
      </p:sp>
    </p:spTree>
    <p:extLst>
      <p:ext uri="{BB962C8B-B14F-4D97-AF65-F5344CB8AC3E}">
        <p14:creationId xmlns:p14="http://schemas.microsoft.com/office/powerpoint/2010/main" val="2416645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19EACA55-C272-4208-B7B9-73433860D4CB}" type="datetimeFigureOut">
              <a:rPr lang="fr-FR" smtClean="0"/>
              <a:pPr/>
              <a:t>30/05/2012</a:t>
            </a:fld>
            <a:endParaRPr lang="en-GB"/>
          </a:p>
        </p:txBody>
      </p:sp>
      <p:sp>
        <p:nvSpPr>
          <p:cNvPr id="4" name="Espace réservé de l'image des diapositives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4570F412-5CD4-4816-AF59-AA50ED8B8A46}" type="slidenum">
              <a:rPr lang="fr-FR" smtClean="0"/>
              <a:pPr/>
              <a:t>‹N°›</a:t>
            </a:fld>
            <a:endParaRPr lang="en-GB"/>
          </a:p>
        </p:txBody>
      </p:sp>
    </p:spTree>
    <p:extLst>
      <p:ext uri="{BB962C8B-B14F-4D97-AF65-F5344CB8AC3E}">
        <p14:creationId xmlns:p14="http://schemas.microsoft.com/office/powerpoint/2010/main" val="213595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a:t>
            </a:fld>
            <a:endParaRPr lang="en-GB"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fr-FR" sz="900" b="0" i="0" dirty="0" smtClean="0">
                <a:solidFill>
                  <a:srgbClr val="000000"/>
                </a:solidFill>
                <a:latin typeface="Century Gothic" pitchFamily="18" charset="0"/>
              </a:rPr>
              <a:t>Click on the active zone to start the film.</a:t>
            </a:r>
          </a:p>
          <a:p>
            <a:pPr algn="just">
              <a:spcBef>
                <a:spcPct val="0"/>
              </a:spcBef>
              <a:buClrTx/>
              <a:buFontTx/>
              <a:buNone/>
            </a:pPr>
            <a:endParaRPr lang="en-GB" sz="900">
              <a:latin typeface="Century Gothic"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57834" y="9447435"/>
            <a:ext cx="2944736" cy="49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907" tIns="44673" rIns="85907" bIns="44673" anchor="b"/>
          <a:lstStyle>
            <a:lvl1pPr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1pPr>
            <a:lvl2pPr marL="768350" indent="-295275"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2pPr>
            <a:lvl3pPr marL="118268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3pPr>
            <a:lvl4pPr marL="1655763"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4pPr>
            <a:lvl5pPr marL="2128838" indent="-236538" defTabSz="465138" eaLnBrk="0" hangingPunct="0">
              <a:tabLst>
                <a:tab pos="749300" algn="l"/>
                <a:tab pos="1498600" algn="l"/>
                <a:tab pos="2247900" algn="l"/>
                <a:tab pos="2987675" algn="l"/>
              </a:tabLst>
              <a:defRPr>
                <a:solidFill>
                  <a:schemeClr val="bg1"/>
                </a:solidFill>
                <a:latin typeface="Arial" charset="0"/>
                <a:ea typeface="Microsoft YaHei" pitchFamily="34" charset="-122"/>
              </a:defRPr>
            </a:lvl5pPr>
            <a:lvl6pPr marL="25860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6pPr>
            <a:lvl7pPr marL="30432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7pPr>
            <a:lvl8pPr marL="35004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8pPr>
            <a:lvl9pPr marL="3957638" indent="-236538" defTabSz="465138" eaLnBrk="0" fontAlgn="base" hangingPunct="0">
              <a:spcBef>
                <a:spcPct val="0"/>
              </a:spcBef>
              <a:spcAft>
                <a:spcPct val="0"/>
              </a:spcAft>
              <a:buClr>
                <a:srgbClr val="000000"/>
              </a:buClr>
              <a:buSzPct val="100000"/>
              <a:buFont typeface="Times New Roman" pitchFamily="18" charset="0"/>
              <a:tabLst>
                <a:tab pos="749300" algn="l"/>
                <a:tab pos="1498600" algn="l"/>
                <a:tab pos="2247900" algn="l"/>
                <a:tab pos="2987675" algn="l"/>
              </a:tabLst>
              <a:defRPr>
                <a:solidFill>
                  <a:schemeClr val="bg1"/>
                </a:solidFill>
                <a:latin typeface="Arial" charset="0"/>
                <a:ea typeface="Microsoft YaHei" pitchFamily="34" charset="-122"/>
              </a:defRPr>
            </a:lvl9pPr>
          </a:lstStyle>
          <a:p>
            <a:pPr algn="r" eaLnBrk="1" fontAlgn="base" hangingPunct="1">
              <a:spcBef>
                <a:spcPct val="0"/>
              </a:spcBef>
              <a:spcAft>
                <a:spcPct val="0"/>
              </a:spcAft>
              <a:buSzPct val="100000"/>
            </a:pPr>
            <a:fld id="{27C15647-EB62-411B-AE72-7F57E68E0AD5}" type="slidenum">
              <a:rPr lang="eu-ES" sz="1100">
                <a:solidFill>
                  <a:srgbClr val="000000"/>
                </a:solidFill>
                <a:latin typeface="Calibri" pitchFamily="34" charset="0"/>
              </a:rPr>
              <a:pPr algn="r" eaLnBrk="1" fontAlgn="base" hangingPunct="1">
                <a:spcBef>
                  <a:spcPct val="0"/>
                </a:spcBef>
                <a:spcAft>
                  <a:spcPct val="0"/>
                </a:spcAft>
                <a:buSzPct val="100000"/>
              </a:pPr>
              <a:t>12</a:t>
            </a:fld>
            <a:endParaRPr lang="en-GB" sz="1100">
              <a:solidFill>
                <a:srgbClr val="000000"/>
              </a:solidFill>
              <a:latin typeface="Calibri" pitchFamily="34" charset="0"/>
            </a:endParaRPr>
          </a:p>
        </p:txBody>
      </p:sp>
      <p:sp>
        <p:nvSpPr>
          <p:cNvPr id="162819" name="Rectangle 3"/>
          <p:cNvSpPr>
            <a:spLocks noGrp="1" noRot="1" noChangeAspect="1" noChangeArrowheads="1" noTextEdit="1"/>
          </p:cNvSpPr>
          <p:nvPr>
            <p:ph type="sldImg"/>
          </p:nvPr>
        </p:nvSpPr>
        <p:spPr>
          <a:xfrm>
            <a:off x="920750" y="746125"/>
            <a:ext cx="4967288" cy="37274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Text Box 2"/>
          <p:cNvSpPr>
            <a:spLocks noGrp="1" noChangeArrowheads="1"/>
          </p:cNvSpPr>
          <p:nvPr>
            <p:ph type="body" idx="1"/>
          </p:nvPr>
        </p:nvSpPr>
        <p:spPr>
          <a:xfrm>
            <a:off x="678736" y="4722947"/>
            <a:ext cx="5448143" cy="447461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fr-FR" sz="900" b="0" i="0" dirty="0" smtClean="0">
                <a:solidFill>
                  <a:srgbClr val="000000"/>
                </a:solidFill>
                <a:latin typeface="Century Gothic" pitchFamily="18" charset="0"/>
              </a:rPr>
              <a:t>Click on the active zone to start the film.</a:t>
            </a:r>
          </a:p>
          <a:p>
            <a:pPr algn="just">
              <a:spcBef>
                <a:spcPct val="0"/>
              </a:spcBef>
              <a:buClrTx/>
              <a:buFontTx/>
              <a:buNone/>
            </a:pPr>
            <a:endParaRPr lang="en-GB" sz="900">
              <a:latin typeface="Century Gothic"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8922931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470776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157546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719055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473817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456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418649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9903149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1381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7433905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1725064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1B110B"/>
            </a:gs>
            <a:gs pos="100000">
              <a:srgbClr val="291B11"/>
            </a:gs>
          </a:gsLst>
          <a:lin ang="5400000" scaled="1"/>
        </a:gradFill>
        <a:effectLst/>
      </p:bgPr>
    </p:bg>
    <p:spTree>
      <p:nvGrpSpPr>
        <p:cNvPr id="1" name=""/>
        <p:cNvGrpSpPr/>
        <p:nvPr/>
      </p:nvGrpSpPr>
      <p:grpSpPr>
        <a:xfrm>
          <a:off x="0" y="0"/>
          <a:ext cx="0" cy="0"/>
          <a:chOff x="0" y="0"/>
          <a:chExt cx="0" cy="0"/>
        </a:xfrm>
      </p:grpSpPr>
      <p:pic>
        <p:nvPicPr>
          <p:cNvPr id="8" name="Picture 7" descr="C:\Documents and Settings\claire.imbert\Mes documents\Mes images\Image1.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639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entury Gothic" pitchFamily="34" charset="0"/>
        </a:defRPr>
      </a:lvl2pPr>
      <a:lvl3pPr algn="ctr" rtl="0" eaLnBrk="0" fontAlgn="base" hangingPunct="0">
        <a:spcBef>
          <a:spcPct val="0"/>
        </a:spcBef>
        <a:spcAft>
          <a:spcPct val="0"/>
        </a:spcAft>
        <a:defRPr sz="4400">
          <a:solidFill>
            <a:schemeClr val="bg1"/>
          </a:solidFill>
          <a:latin typeface="Century Gothic" pitchFamily="34" charset="0"/>
        </a:defRPr>
      </a:lvl3pPr>
      <a:lvl4pPr algn="ctr" rtl="0" eaLnBrk="0" fontAlgn="base" hangingPunct="0">
        <a:spcBef>
          <a:spcPct val="0"/>
        </a:spcBef>
        <a:spcAft>
          <a:spcPct val="0"/>
        </a:spcAft>
        <a:defRPr sz="4400">
          <a:solidFill>
            <a:schemeClr val="bg1"/>
          </a:solidFill>
          <a:latin typeface="Century Gothic" pitchFamily="34" charset="0"/>
        </a:defRPr>
      </a:lvl4pPr>
      <a:lvl5pPr algn="ctr" rtl="0" eaLnBrk="0" fontAlgn="base" hangingPunct="0">
        <a:spcBef>
          <a:spcPct val="0"/>
        </a:spcBef>
        <a:spcAft>
          <a:spcPct val="0"/>
        </a:spcAft>
        <a:defRPr sz="4400">
          <a:solidFill>
            <a:schemeClr val="bg1"/>
          </a:solidFill>
          <a:latin typeface="Century Gothic" pitchFamily="34" charset="0"/>
        </a:defRPr>
      </a:lvl5pPr>
      <a:lvl6pPr marL="457200" algn="ctr" rtl="0" fontAlgn="base">
        <a:spcBef>
          <a:spcPct val="0"/>
        </a:spcBef>
        <a:spcAft>
          <a:spcPct val="0"/>
        </a:spcAft>
        <a:defRPr sz="4400">
          <a:solidFill>
            <a:schemeClr val="bg1"/>
          </a:solidFill>
          <a:latin typeface="Century Gothic" pitchFamily="34" charset="0"/>
        </a:defRPr>
      </a:lvl6pPr>
      <a:lvl7pPr marL="914400" algn="ctr" rtl="0" fontAlgn="base">
        <a:spcBef>
          <a:spcPct val="0"/>
        </a:spcBef>
        <a:spcAft>
          <a:spcPct val="0"/>
        </a:spcAft>
        <a:defRPr sz="4400">
          <a:solidFill>
            <a:schemeClr val="bg1"/>
          </a:solidFill>
          <a:latin typeface="Century Gothic" pitchFamily="34" charset="0"/>
        </a:defRPr>
      </a:lvl7pPr>
      <a:lvl8pPr marL="1371600" algn="ctr" rtl="0" fontAlgn="base">
        <a:spcBef>
          <a:spcPct val="0"/>
        </a:spcBef>
        <a:spcAft>
          <a:spcPct val="0"/>
        </a:spcAft>
        <a:defRPr sz="4400">
          <a:solidFill>
            <a:schemeClr val="bg1"/>
          </a:solidFill>
          <a:latin typeface="Century Gothic" pitchFamily="34" charset="0"/>
        </a:defRPr>
      </a:lvl8pPr>
      <a:lvl9pPr marL="1828800" algn="ctr" rtl="0" fontAlgn="base">
        <a:spcBef>
          <a:spcPct val="0"/>
        </a:spcBef>
        <a:spcAft>
          <a:spcPct val="0"/>
        </a:spcAft>
        <a:defRPr sz="4400">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5813" indent="-227013" algn="l" rtl="0" eaLnBrk="0" fontAlgn="base" hangingPunct="0">
        <a:spcBef>
          <a:spcPct val="20000"/>
        </a:spcBef>
        <a:spcAft>
          <a:spcPct val="0"/>
        </a:spcAft>
        <a:buFont typeface="Arial" charset="0"/>
        <a:buChar char="»"/>
        <a:defRPr sz="2000">
          <a:solidFill>
            <a:schemeClr val="bg1"/>
          </a:solidFill>
          <a:latin typeface="+mn-lt"/>
        </a:defRPr>
      </a:lvl5pPr>
      <a:lvl6pPr marL="2513013" indent="-227013" algn="l" rtl="0" fontAlgn="base">
        <a:spcBef>
          <a:spcPct val="20000"/>
        </a:spcBef>
        <a:spcAft>
          <a:spcPct val="0"/>
        </a:spcAft>
        <a:buFont typeface="Arial" charset="0"/>
        <a:buChar char="»"/>
        <a:defRPr sz="2000">
          <a:solidFill>
            <a:schemeClr val="bg1"/>
          </a:solidFill>
          <a:latin typeface="+mn-lt"/>
        </a:defRPr>
      </a:lvl6pPr>
      <a:lvl7pPr marL="2970213" indent="-227013" algn="l" rtl="0" fontAlgn="base">
        <a:spcBef>
          <a:spcPct val="20000"/>
        </a:spcBef>
        <a:spcAft>
          <a:spcPct val="0"/>
        </a:spcAft>
        <a:buFont typeface="Arial" charset="0"/>
        <a:buChar char="»"/>
        <a:defRPr sz="2000">
          <a:solidFill>
            <a:schemeClr val="bg1"/>
          </a:solidFill>
          <a:latin typeface="+mn-lt"/>
        </a:defRPr>
      </a:lvl7pPr>
      <a:lvl8pPr marL="3427413" indent="-227013" algn="l" rtl="0" fontAlgn="base">
        <a:spcBef>
          <a:spcPct val="20000"/>
        </a:spcBef>
        <a:spcAft>
          <a:spcPct val="0"/>
        </a:spcAft>
        <a:buFont typeface="Arial" charset="0"/>
        <a:buChar char="»"/>
        <a:defRPr sz="2000">
          <a:solidFill>
            <a:schemeClr val="bg1"/>
          </a:solidFill>
          <a:latin typeface="+mn-lt"/>
        </a:defRPr>
      </a:lvl8pPr>
      <a:lvl9pPr marL="3884613" indent="-227013" algn="l" rtl="0" fontAlgn="base">
        <a:spcBef>
          <a:spcPct val="20000"/>
        </a:spcBef>
        <a:spcAft>
          <a:spcPct val="0"/>
        </a:spcAft>
        <a:buFont typeface="Arial" charset="0"/>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1.jpeg"/><Relationship Id="rId9" Type="http://schemas.openxmlformats.org/officeDocument/2006/relationships/image" Target="../media/image6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1547664" y="2813050"/>
            <a:ext cx="6696744" cy="6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fr-FR" sz="2600" b="0" i="0" dirty="0" err="1" smtClean="0">
                <a:solidFill>
                  <a:srgbClr val="FFFFFF"/>
                </a:solidFill>
              </a:rPr>
              <a:t>Re</a:t>
            </a:r>
            <a:r>
              <a:rPr lang="fr-FR" sz="2600" b="0" i="0" dirty="0" smtClean="0">
                <a:solidFill>
                  <a:srgbClr val="FFFFFF"/>
                </a:solidFill>
              </a:rPr>
              <a:t>-PASTY PRO </a:t>
            </a:r>
            <a:r>
              <a:rPr lang="fr-FR" sz="2600" dirty="0">
                <a:solidFill>
                  <a:srgbClr val="FFFFFF"/>
                </a:solidFill>
              </a:rPr>
              <a:t>FILLER SCENARIO </a:t>
            </a:r>
            <a:endParaRPr lang="fr-FR" sz="2600" b="0" i="0" dirty="0" smtClean="0">
              <a:solidFill>
                <a:srgbClr val="FFFFFF"/>
              </a:solidFill>
            </a:endParaRPr>
          </a:p>
          <a:p>
            <a:pPr algn="ctr" eaLnBrk="1" fontAlgn="base" hangingPunct="1">
              <a:lnSpc>
                <a:spcPct val="50000"/>
              </a:lnSpc>
              <a:spcBef>
                <a:spcPct val="50000"/>
              </a:spcBef>
              <a:spcAft>
                <a:spcPct val="0"/>
              </a:spcAft>
            </a:pPr>
            <a:r>
              <a:rPr lang="fr-FR" sz="2000" b="0" i="0" dirty="0" smtClean="0">
                <a:solidFill>
                  <a:srgbClr val="FFFFFF"/>
                </a:solidFill>
              </a:rPr>
              <a:t>NEW CUSTOMER</a:t>
            </a:r>
          </a:p>
        </p:txBody>
      </p:sp>
      <p:pic>
        <p:nvPicPr>
          <p:cNvPr id="161821" name="Picture 11" descr="SOIN_PRODIGY_POWERCELL_TRAIT_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WELCOME</a:t>
            </a:r>
          </a:p>
        </p:txBody>
      </p:sp>
    </p:spTree>
    <p:extLst>
      <p:ext uri="{BB962C8B-B14F-4D97-AF65-F5344CB8AC3E}">
        <p14:creationId xmlns:p14="http://schemas.microsoft.com/office/powerpoint/2010/main" val="3994377096"/>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6084888" y="1340768"/>
            <a:ext cx="2955925" cy="5878532"/>
          </a:xfrm>
          <a:prstGeom prst="rect">
            <a:avLst/>
          </a:prstGeom>
          <a:noFill/>
        </p:spPr>
        <p:txBody>
          <a:bodyPr wrap="square" rtlCol="0">
            <a:spAutoFit/>
          </a:bodyPr>
          <a:lstStyle/>
          <a:p>
            <a:pPr algn="ctr"/>
            <a:r>
              <a:rPr lang="fr-FR" sz="1000" b="0" i="0" dirty="0" smtClean="0">
                <a:solidFill>
                  <a:srgbClr val="FFFFFF"/>
                </a:solidFill>
                <a:latin typeface="+mj-lt"/>
              </a:rPr>
              <a:t>WHAT TO SAY</a:t>
            </a:r>
          </a:p>
          <a:p>
            <a:endParaRPr lang="en-GB" sz="1000" dirty="0" smtClean="0">
              <a:solidFill>
                <a:schemeClr val="bg1"/>
              </a:solidFill>
              <a:latin typeface="+mj-lt"/>
            </a:endParaRPr>
          </a:p>
          <a:p>
            <a:r>
              <a:rPr lang="fr-FR" sz="1000" b="0" i="0" dirty="0" smtClean="0">
                <a:solidFill>
                  <a:srgbClr val="FFFFFF"/>
                </a:solidFill>
                <a:latin typeface="+mj-lt"/>
              </a:rPr>
              <a:t>Madam, our products may seem expensive, but that is the price to pay for effective results.</a:t>
            </a:r>
          </a:p>
          <a:p>
            <a:endParaRPr lang="en-GB" sz="1000" dirty="0">
              <a:solidFill>
                <a:schemeClr val="bg1"/>
              </a:solidFill>
              <a:latin typeface="+mj-lt"/>
              <a:ea typeface="MS PGothic" pitchFamily="34" charset="-128"/>
            </a:endParaRPr>
          </a:p>
          <a:p>
            <a:r>
              <a:rPr lang="fr-FR" sz="1000" b="0" i="0" dirty="0" smtClean="0">
                <a:solidFill>
                  <a:srgbClr val="FFFFFF"/>
                </a:solidFill>
                <a:latin typeface="+mj-lt"/>
              </a:rPr>
              <a:t>Re-PLASTY products will provide instantly visible results through their highly concentrated active ingredients which have been selected for their performance, while ensuring optimum tolerance. </a:t>
            </a:r>
          </a:p>
          <a:p>
            <a:r>
              <a:rPr lang="en-GB" dirty="0" smtClean="0">
                <a:latin typeface="+mj-lt"/>
              </a:rPr>
              <a:t> </a:t>
            </a:r>
          </a:p>
          <a:p>
            <a:r>
              <a:rPr lang="fr-FR" sz="1000" b="0" i="0" dirty="0" smtClean="0">
                <a:solidFill>
                  <a:srgbClr val="FFFFFF"/>
                </a:solidFill>
                <a:latin typeface="+mj-lt"/>
              </a:rPr>
              <a:t>They are developed </a:t>
            </a:r>
            <a:r>
              <a:rPr lang="fr-FR" sz="1000" b="0" i="0" dirty="0" err="1" smtClean="0">
                <a:solidFill>
                  <a:srgbClr val="FFFFFF"/>
                </a:solidFill>
                <a:latin typeface="+mj-lt"/>
              </a:rPr>
              <a:t>with</a:t>
            </a:r>
            <a:r>
              <a:rPr lang="fr-FR" sz="1000" b="0" i="0" dirty="0" smtClean="0">
                <a:solidFill>
                  <a:srgbClr val="FFFFFF"/>
                </a:solidFill>
                <a:latin typeface="+mj-lt"/>
              </a:rPr>
              <a:t> </a:t>
            </a:r>
            <a:r>
              <a:rPr lang="fr-FR" sz="1000" b="0" i="0" dirty="0" smtClean="0">
                <a:solidFill>
                  <a:srgbClr val="FFFFFF"/>
                </a:solidFill>
                <a:latin typeface="+mj-lt"/>
              </a:rPr>
              <a:t>LACLINIC-MONTREUX </a:t>
            </a:r>
            <a:r>
              <a:rPr lang="fr-FR" sz="1000" b="0" i="0" dirty="0" smtClean="0">
                <a:solidFill>
                  <a:srgbClr val="FFFFFF"/>
                </a:solidFill>
                <a:latin typeface="+mj-lt"/>
              </a:rPr>
              <a:t>to provide you with skincare products on the borderline with aesthetic medicine, which replicate the most finely-tuned procedures in this field, and offer highly effective results. </a:t>
            </a:r>
          </a:p>
          <a:p>
            <a:endParaRPr lang="en-GB" sz="1000" dirty="0">
              <a:solidFill>
                <a:schemeClr val="bg1"/>
              </a:solidFill>
              <a:latin typeface="+mj-lt"/>
              <a:ea typeface="MS PGothic" pitchFamily="34" charset="-128"/>
            </a:endParaRPr>
          </a:p>
          <a:p>
            <a:r>
              <a:rPr lang="fr-FR" sz="1000" b="0" i="0" dirty="0" smtClean="0">
                <a:solidFill>
                  <a:srgbClr val="FFFFFF"/>
                </a:solidFill>
                <a:latin typeface="+mj-lt"/>
              </a:rPr>
              <a:t>For example, after 3 nights of using Re-PLASTY AGE RECOVERY cream, you will achieve the same results as for a post-operative care treatment </a:t>
            </a:r>
            <a:r>
              <a:rPr lang="fr-FR" sz="1000" b="0" i="0" dirty="0" err="1" smtClean="0">
                <a:solidFill>
                  <a:srgbClr val="FFFFFF"/>
                </a:solidFill>
                <a:latin typeface="+mj-lt"/>
              </a:rPr>
              <a:t>at</a:t>
            </a:r>
            <a:r>
              <a:rPr lang="fr-FR" sz="1000" b="0" i="0" dirty="0" smtClean="0">
                <a:solidFill>
                  <a:srgbClr val="FFFFFF"/>
                </a:solidFill>
                <a:latin typeface="+mj-lt"/>
              </a:rPr>
              <a:t> </a:t>
            </a:r>
            <a:r>
              <a:rPr lang="fr-FR" sz="1000" b="0" i="0" dirty="0" smtClean="0">
                <a:solidFill>
                  <a:srgbClr val="FFFFFF"/>
                </a:solidFill>
                <a:latin typeface="+mj-lt"/>
              </a:rPr>
              <a:t>LACLINIC-MONTREUX.</a:t>
            </a:r>
            <a:endParaRPr lang="fr-FR" sz="1000" b="0" i="0" dirty="0" smtClean="0">
              <a:solidFill>
                <a:srgbClr val="FFFFFF"/>
              </a:solidFill>
              <a:latin typeface="+mj-lt"/>
            </a:endParaRPr>
          </a:p>
          <a:p>
            <a:r>
              <a:rPr lang="en-GB" dirty="0" smtClean="0">
                <a:latin typeface="+mj-lt"/>
              </a:rPr>
              <a:t> </a:t>
            </a:r>
          </a:p>
          <a:p>
            <a:r>
              <a:rPr lang="fr-FR" sz="1000" b="0" i="0" dirty="0" smtClean="0">
                <a:solidFill>
                  <a:srgbClr val="FFFFFF"/>
                </a:solidFill>
                <a:latin typeface="+mj-lt"/>
              </a:rPr>
              <a:t>In addition, Re-PLASTY products last for 3 months, and are less expensive than opting for aesthetic medicine, which often requires several sessions. </a:t>
            </a:r>
          </a:p>
          <a:p>
            <a:endParaRPr lang="en-GB" sz="1000" dirty="0" smtClean="0">
              <a:solidFill>
                <a:schemeClr val="bg1"/>
              </a:solidFill>
              <a:latin typeface="+mj-lt"/>
              <a:ea typeface="MS PGothic" pitchFamily="34" charset="-128"/>
            </a:endParaRPr>
          </a:p>
          <a:p>
            <a:r>
              <a:rPr lang="fr-FR" sz="1000" b="0" i="0" dirty="0" smtClean="0">
                <a:solidFill>
                  <a:srgbClr val="FFFFFF"/>
                </a:solidFill>
                <a:latin typeface="+mj-lt"/>
              </a:rPr>
              <a:t>Finally, our products are not only extremely effective, but also present highly sensorial textures, as you have noticed. </a:t>
            </a:r>
          </a:p>
          <a:p>
            <a:endParaRPr lang="en-GB" sz="1000" dirty="0" smtClean="0">
              <a:solidFill>
                <a:schemeClr val="bg1"/>
              </a:solidFill>
              <a:latin typeface="+mj-lt"/>
            </a:endParaRPr>
          </a:p>
          <a:p>
            <a:endParaRPr lang="en-GB" sz="1000" dirty="0" smtClean="0">
              <a:solidFill>
                <a:schemeClr val="bg1"/>
              </a:solidFill>
              <a:latin typeface="+mj-lt"/>
            </a:endParaRPr>
          </a:p>
          <a:p>
            <a:endParaRPr lang="en-GB" sz="1000" dirty="0" smtClean="0">
              <a:solidFill>
                <a:schemeClr val="bg1"/>
              </a:solidFill>
              <a:latin typeface="+mj-lt"/>
            </a:endParaRPr>
          </a:p>
        </p:txBody>
      </p:sp>
      <p:sp>
        <p:nvSpPr>
          <p:cNvPr id="15" name="ZoneTexte 14"/>
          <p:cNvSpPr txBox="1"/>
          <p:nvPr/>
        </p:nvSpPr>
        <p:spPr>
          <a:xfrm>
            <a:off x="3419873" y="1340768"/>
            <a:ext cx="2592288" cy="861774"/>
          </a:xfrm>
          <a:prstGeom prst="rect">
            <a:avLst/>
          </a:prstGeom>
          <a:noFill/>
        </p:spPr>
        <p:txBody>
          <a:bodyPr wrap="square" rtlCol="0">
            <a:spAutoFit/>
          </a:bodyPr>
          <a:lstStyle/>
          <a:p>
            <a:pPr algn="ctr"/>
            <a:r>
              <a:rPr lang="fr-FR" sz="1000" b="0" i="0" dirty="0" smtClean="0">
                <a:solidFill>
                  <a:srgbClr val="FFFFFF"/>
                </a:solidFill>
                <a:latin typeface="+mj-lt"/>
              </a:rPr>
              <a:t>WHAT TO DO</a:t>
            </a:r>
          </a:p>
          <a:p>
            <a:endParaRPr lang="en-GB" sz="1000" dirty="0">
              <a:solidFill>
                <a:schemeClr val="bg1"/>
              </a:solidFill>
              <a:latin typeface="+mj-lt"/>
            </a:endParaRPr>
          </a:p>
          <a:p>
            <a:r>
              <a:rPr lang="fr-FR" sz="1000" b="0" i="0" dirty="0" smtClean="0">
                <a:solidFill>
                  <a:srgbClr val="FFFFFF"/>
                </a:solidFill>
                <a:latin typeface="+mj-lt"/>
              </a:rPr>
              <a:t>In case of any questions about price:</a:t>
            </a:r>
          </a:p>
          <a:p>
            <a:pPr algn="r"/>
            <a:endParaRPr lang="en-GB" sz="1000" dirty="0">
              <a:solidFill>
                <a:schemeClr val="bg1"/>
              </a:solidFill>
              <a:latin typeface="+mj-lt"/>
            </a:endParaRPr>
          </a:p>
          <a:p>
            <a:pPr algn="r"/>
            <a:endParaRPr lang="en-GB" sz="1000" dirty="0">
              <a:latin typeface="+mj-lt"/>
            </a:endParaRPr>
          </a:p>
        </p:txBody>
      </p:sp>
      <p:sp>
        <p:nvSpPr>
          <p:cNvPr id="11"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MANAGING PRICE OBJECTIONS</a:t>
            </a:r>
          </a:p>
        </p:txBody>
      </p:sp>
      <p:cxnSp>
        <p:nvCxnSpPr>
          <p:cNvPr id="6" name="Connecteur droit 5"/>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3" descr="F:\HR CLAIRE\PHOTOS SCENARIO DE VENTE PRO FILLER\DSC093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2545530" cy="1909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970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84889" y="1354698"/>
            <a:ext cx="2951162" cy="5478423"/>
          </a:xfrm>
          <a:prstGeom prst="rect">
            <a:avLst/>
          </a:prstGeom>
          <a:noFill/>
        </p:spPr>
        <p:txBody>
          <a:bodyPr wrap="square" rtlCol="0">
            <a:spAutoFit/>
          </a:bodyPr>
          <a:lstStyle/>
          <a:p>
            <a:pPr algn="ctr"/>
            <a:r>
              <a:rPr lang="en-GB" sz="1000" b="0" i="0" dirty="0" smtClean="0">
                <a:solidFill>
                  <a:srgbClr val="FFFFFF"/>
                </a:solidFill>
              </a:rPr>
              <a:t>WHAT TO SAY</a:t>
            </a:r>
          </a:p>
          <a:p>
            <a:endParaRPr lang="en-GB" sz="1000" dirty="0" smtClean="0">
              <a:solidFill>
                <a:schemeClr val="bg1"/>
              </a:solidFill>
            </a:endParaRPr>
          </a:p>
          <a:p>
            <a:r>
              <a:rPr lang="en-GB" sz="1000" b="0" i="0" dirty="0" smtClean="0">
                <a:solidFill>
                  <a:srgbClr val="FFFFFF"/>
                </a:solidFill>
              </a:rPr>
              <a:t>Very good, I am now going to prepare your products.</a:t>
            </a:r>
          </a:p>
          <a:p>
            <a:endParaRPr lang="en-GB" sz="1000" dirty="0" smtClean="0">
              <a:solidFill>
                <a:schemeClr val="bg1"/>
              </a:solidFill>
            </a:endParaRPr>
          </a:p>
          <a:p>
            <a:r>
              <a:rPr lang="en-GB" sz="1000" b="0" i="0" dirty="0" smtClean="0">
                <a:solidFill>
                  <a:srgbClr val="FFFFFF"/>
                </a:solidFill>
              </a:rPr>
              <a:t>Here are your products. I would also like to include these samples of XXXX and YYYY so that you can get to know these products at home. </a:t>
            </a:r>
          </a:p>
          <a:p>
            <a:r>
              <a:rPr lang="en-GB" sz="1000" b="0" i="0" dirty="0" smtClean="0">
                <a:solidFill>
                  <a:srgbClr val="FFFFFF"/>
                </a:solidFill>
              </a:rPr>
              <a:t>XXX is used.... apply it.... (same for YYYY sample).</a:t>
            </a:r>
          </a:p>
          <a:p>
            <a:endParaRPr lang="en-GB" sz="1000" dirty="0" smtClean="0">
              <a:solidFill>
                <a:schemeClr val="bg1"/>
              </a:solidFill>
            </a:endParaRPr>
          </a:p>
          <a:p>
            <a:r>
              <a:rPr lang="en-GB" sz="1000" b="0" i="0" dirty="0" smtClean="0">
                <a:solidFill>
                  <a:srgbClr val="FFFFFF"/>
                </a:solidFill>
              </a:rPr>
              <a:t>I am also going to give you your beauty prescription which lists the products that I presented to you today.</a:t>
            </a:r>
          </a:p>
          <a:p>
            <a:r>
              <a:rPr lang="en-GB" sz="1000" b="0" i="0" dirty="0" smtClean="0">
                <a:solidFill>
                  <a:srgbClr val="FFFFFF"/>
                </a:solidFill>
              </a:rPr>
              <a:t>Would you like to be one of our privileged customers and receive exclusive offers, such as..... XXXX (describe the benefits).</a:t>
            </a:r>
          </a:p>
          <a:p>
            <a:endParaRPr lang="en-GB" sz="1000" dirty="0" smtClean="0">
              <a:solidFill>
                <a:schemeClr val="bg1"/>
              </a:solidFill>
            </a:endParaRPr>
          </a:p>
          <a:p>
            <a:r>
              <a:rPr lang="en-GB" sz="1000" b="0" i="0" dirty="0" smtClean="0">
                <a:solidFill>
                  <a:srgbClr val="FFFFFF"/>
                </a:solidFill>
              </a:rPr>
              <a:t>I would also like to give you the chance to enjoy a 15-minute Beauty Intervention or a Make-up Focus free of charge, to show how to use your products on your face. When would you be available?</a:t>
            </a:r>
          </a:p>
          <a:p>
            <a:endParaRPr lang="en-GB" sz="1000" dirty="0" smtClean="0">
              <a:solidFill>
                <a:schemeClr val="bg1"/>
              </a:solidFill>
            </a:endParaRPr>
          </a:p>
          <a:p>
            <a:endParaRPr lang="en-GB" sz="1000" b="0" i="0" dirty="0" smtClean="0">
              <a:solidFill>
                <a:srgbClr val="FFFFFF"/>
              </a:solidFill>
            </a:endParaRPr>
          </a:p>
          <a:p>
            <a:endParaRPr lang="en-GB" sz="200" dirty="0">
              <a:solidFill>
                <a:srgbClr val="FFFFFF"/>
              </a:solidFill>
            </a:endParaRPr>
          </a:p>
          <a:p>
            <a:r>
              <a:rPr lang="en-GB" sz="1000" b="0" i="0" dirty="0" smtClean="0">
                <a:solidFill>
                  <a:srgbClr val="FFFFFF"/>
                </a:solidFill>
              </a:rPr>
              <a:t>Here </a:t>
            </a:r>
            <a:r>
              <a:rPr lang="en-GB" sz="1000" b="0" i="0" dirty="0" smtClean="0">
                <a:solidFill>
                  <a:srgbClr val="FFFFFF"/>
                </a:solidFill>
              </a:rPr>
              <a:t>are your products, you have made a really excellent choice. </a:t>
            </a:r>
          </a:p>
          <a:p>
            <a:r>
              <a:rPr lang="en-GB" sz="1000" b="0" i="0" dirty="0" smtClean="0">
                <a:solidFill>
                  <a:srgbClr val="FFFFFF"/>
                </a:solidFill>
              </a:rPr>
              <a:t>I will be delighted to see you again, I am here until (say when) and will be back again on (give the date). Here is my card, please do not hesitate to call. </a:t>
            </a:r>
          </a:p>
          <a:p>
            <a:r>
              <a:rPr lang="en-GB" sz="1000" b="0" i="0" dirty="0" smtClean="0">
                <a:solidFill>
                  <a:srgbClr val="FFFFFF"/>
                </a:solidFill>
              </a:rPr>
              <a:t>Would you like me to call you a taxi?</a:t>
            </a:r>
          </a:p>
          <a:p>
            <a:r>
              <a:rPr lang="en-GB" sz="1000" b="0" i="0" dirty="0" smtClean="0">
                <a:solidFill>
                  <a:srgbClr val="FFFFFF"/>
                </a:solidFill>
              </a:rPr>
              <a:t>Goodbye, see you soon.</a:t>
            </a:r>
          </a:p>
        </p:txBody>
      </p:sp>
      <p:sp>
        <p:nvSpPr>
          <p:cNvPr id="13" name="ZoneTexte 12"/>
          <p:cNvSpPr txBox="1"/>
          <p:nvPr/>
        </p:nvSpPr>
        <p:spPr>
          <a:xfrm>
            <a:off x="3275856" y="1351796"/>
            <a:ext cx="2746849" cy="5709255"/>
          </a:xfrm>
          <a:prstGeom prst="rect">
            <a:avLst/>
          </a:prstGeom>
          <a:noFill/>
        </p:spPr>
        <p:txBody>
          <a:bodyPr wrap="square" rtlCol="0">
            <a:spAutoFit/>
          </a:bodyPr>
          <a:lstStyle/>
          <a:p>
            <a:pPr algn="ctr" fontAlgn="t"/>
            <a:r>
              <a:rPr lang="en-GB" sz="1000" b="0" i="0" dirty="0" smtClean="0">
                <a:solidFill>
                  <a:srgbClr val="FFFFFF"/>
                </a:solidFill>
              </a:rPr>
              <a:t>WHAT TO DO</a:t>
            </a:r>
          </a:p>
          <a:p>
            <a:pPr algn="r" fontAlgn="t"/>
            <a:endParaRPr lang="en-GB" sz="1000" dirty="0" smtClean="0">
              <a:solidFill>
                <a:schemeClr val="bg1"/>
              </a:solidFill>
            </a:endParaRPr>
          </a:p>
          <a:p>
            <a:pPr algn="r"/>
            <a:r>
              <a:rPr lang="en-GB" sz="1000" b="0" i="0" dirty="0" smtClean="0">
                <a:solidFill>
                  <a:srgbClr val="FFFFFF"/>
                </a:solidFill>
              </a:rPr>
              <a:t>When the customer has made her choice, go and prepare her products.</a:t>
            </a:r>
          </a:p>
          <a:p>
            <a:pPr algn="r"/>
            <a:endParaRPr lang="en-GB" sz="1000" dirty="0" smtClean="0">
              <a:solidFill>
                <a:schemeClr val="bg1"/>
              </a:solidFill>
            </a:endParaRPr>
          </a:p>
          <a:p>
            <a:pPr algn="r"/>
            <a:r>
              <a:rPr lang="en-GB" sz="1000" b="0" i="0" dirty="0" smtClean="0">
                <a:solidFill>
                  <a:srgbClr val="FFFFFF"/>
                </a:solidFill>
              </a:rPr>
              <a:t>Choose suitable samples. Prepare a sample of products that have been recommended but not purchased, prioritizing the must-haves.</a:t>
            </a:r>
          </a:p>
          <a:p>
            <a:pPr algn="r" fontAlgn="t"/>
            <a:r>
              <a:rPr lang="en-GB" sz="1000" b="0" i="0" dirty="0" err="1" smtClean="0">
                <a:solidFill>
                  <a:srgbClr val="FFFFFF"/>
                </a:solidFill>
              </a:rPr>
              <a:t>Eg</a:t>
            </a:r>
            <a:r>
              <a:rPr lang="en-GB" sz="1000" b="0" i="0" dirty="0" smtClean="0">
                <a:solidFill>
                  <a:srgbClr val="FFFFFF"/>
                </a:solidFill>
              </a:rPr>
              <a:t>. if the customer purchases Re-PLASTY PRO FILLER serum, give her AGE RECOVERY, Re-PLASTY </a:t>
            </a:r>
            <a:r>
              <a:rPr lang="en-GB" sz="1000" b="0" i="0" dirty="0" err="1" smtClean="0">
                <a:solidFill>
                  <a:srgbClr val="FFFFFF"/>
                </a:solidFill>
              </a:rPr>
              <a:t>Mesolift</a:t>
            </a:r>
            <a:r>
              <a:rPr lang="en-GB" sz="1000" b="0" i="0" dirty="0" smtClean="0">
                <a:solidFill>
                  <a:srgbClr val="FFFFFF"/>
                </a:solidFill>
              </a:rPr>
              <a:t> cream and eye cream as samples.</a:t>
            </a:r>
          </a:p>
          <a:p>
            <a:pPr algn="r" fontAlgn="t"/>
            <a:r>
              <a:rPr lang="en-GB" sz="1000" b="0" i="0" dirty="0" smtClean="0">
                <a:solidFill>
                  <a:srgbClr val="FFFFFF"/>
                </a:solidFill>
              </a:rPr>
              <a:t>The samples must be explained: what they are, how to use them.</a:t>
            </a:r>
          </a:p>
          <a:p>
            <a:pPr algn="r" fontAlgn="t"/>
            <a:endParaRPr lang="en-GB" sz="600" dirty="0" smtClean="0">
              <a:solidFill>
                <a:schemeClr val="bg1"/>
              </a:solidFill>
            </a:endParaRPr>
          </a:p>
          <a:p>
            <a:pPr algn="r" fontAlgn="t"/>
            <a:r>
              <a:rPr lang="en-GB" sz="1000" b="0" i="0" dirty="0" smtClean="0">
                <a:solidFill>
                  <a:srgbClr val="FFFFFF"/>
                </a:solidFill>
              </a:rPr>
              <a:t>Suggest that the customer becomes a member of the customer file. Ask her to fill in the CRM file or fill it in for her (or fill in the file for her using the </a:t>
            </a:r>
            <a:r>
              <a:rPr lang="en-GB" sz="1000" b="0" i="0" dirty="0" err="1" smtClean="0">
                <a:solidFill>
                  <a:srgbClr val="FFFFFF"/>
                </a:solidFill>
              </a:rPr>
              <a:t>iPad</a:t>
            </a:r>
            <a:r>
              <a:rPr lang="en-GB" sz="1000" b="0" i="0" dirty="0" smtClean="0">
                <a:solidFill>
                  <a:srgbClr val="FFFFFF"/>
                </a:solidFill>
              </a:rPr>
              <a:t>).</a:t>
            </a:r>
          </a:p>
          <a:p>
            <a:pPr algn="r"/>
            <a:endParaRPr lang="en-GB" sz="1000" dirty="0" smtClean="0">
              <a:solidFill>
                <a:schemeClr val="bg1"/>
              </a:solidFill>
            </a:endParaRPr>
          </a:p>
          <a:p>
            <a:pPr algn="r"/>
            <a:r>
              <a:rPr lang="en-GB" sz="1000" b="0" i="0" dirty="0" smtClean="0">
                <a:solidFill>
                  <a:srgbClr val="FFFFFF"/>
                </a:solidFill>
              </a:rPr>
              <a:t>Immediately ask if she would like to do a 15-minute Re-PLASTY PRO FILLER Beauty Intervention or a Focus or suggest that she makes an appointment for another day.</a:t>
            </a:r>
          </a:p>
          <a:p>
            <a:pPr algn="r"/>
            <a:endParaRPr lang="en-GB" sz="400" dirty="0" smtClean="0">
              <a:solidFill>
                <a:schemeClr val="bg1"/>
              </a:solidFill>
            </a:endParaRPr>
          </a:p>
          <a:p>
            <a:pPr algn="r"/>
            <a:r>
              <a:rPr lang="en-GB" sz="1000" b="0" i="0" dirty="0" smtClean="0">
                <a:solidFill>
                  <a:srgbClr val="FFFFFF"/>
                </a:solidFill>
              </a:rPr>
              <a:t>Thank her and reassure her in her choice of products.</a:t>
            </a:r>
            <a:r>
              <a:rPr lang="en-GB" sz="1000" b="0" i="0" dirty="0" smtClean="0">
                <a:solidFill>
                  <a:srgbClr val="000000"/>
                </a:solidFill>
              </a:rPr>
              <a:t> </a:t>
            </a:r>
          </a:p>
          <a:p>
            <a:pPr algn="r"/>
            <a:endParaRPr lang="en-GB" sz="1000" dirty="0" smtClean="0">
              <a:solidFill>
                <a:schemeClr val="bg1"/>
              </a:solidFill>
            </a:endParaRPr>
          </a:p>
          <a:p>
            <a:pPr algn="r"/>
            <a:r>
              <a:rPr lang="en-GB" sz="1000" b="0" i="0" dirty="0" smtClean="0">
                <a:solidFill>
                  <a:srgbClr val="FFFFFF"/>
                </a:solidFill>
              </a:rPr>
              <a:t>Go with the customer to the cash register, give her the products, give her your business card and explain that you will back at the point of sale another time</a:t>
            </a:r>
            <a:r>
              <a:rPr lang="en-GB" sz="1000" b="0" i="0" dirty="0" smtClean="0">
                <a:solidFill>
                  <a:srgbClr val="FFFFFF"/>
                </a:solidFill>
              </a:rPr>
              <a:t>.</a:t>
            </a:r>
            <a:endParaRPr lang="en-GB" sz="1000" dirty="0" smtClean="0">
              <a:solidFill>
                <a:schemeClr val="bg1"/>
              </a:solidFill>
            </a:endParaRPr>
          </a:p>
          <a:p>
            <a:pPr algn="r"/>
            <a:r>
              <a:rPr lang="en-GB" sz="1000" b="0" i="0" dirty="0" smtClean="0">
                <a:solidFill>
                  <a:srgbClr val="FFFFFF"/>
                </a:solidFill>
              </a:rPr>
              <a:t>Go with her to the exit and smile when she leaves.</a:t>
            </a:r>
            <a:r>
              <a:rPr lang="en-GB" sz="1000" b="0" i="0" dirty="0" smtClean="0">
                <a:solidFill>
                  <a:srgbClr val="000000"/>
                </a:solidFill>
              </a:rPr>
              <a:t> </a:t>
            </a: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CLOSING A SALE</a:t>
            </a:r>
          </a:p>
        </p:txBody>
      </p:sp>
      <p:pic>
        <p:nvPicPr>
          <p:cNvPr id="23" name="Picture 7" descr="I:\HR CLAIRE\PHOTOS SCENARIO DE VENTE PRODIGY\DSC091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81" b="6135"/>
          <a:stretch/>
        </p:blipFill>
        <p:spPr bwMode="auto">
          <a:xfrm>
            <a:off x="251520" y="2930876"/>
            <a:ext cx="1491604"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8" descr="I:\HR CLAIRE\PHOTOS SCENARIO DE VENTE PRODIGY\DSC0912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96" t="38040" r="33372" b="11504"/>
          <a:stretch/>
        </p:blipFill>
        <p:spPr bwMode="auto">
          <a:xfrm>
            <a:off x="1832024" y="2924944"/>
            <a:ext cx="1491604" cy="1155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1" name="Picture 9" descr="I:\HR CLAIRE\PHOTOS SCENARIO DE VENTE PRODIGY\DSC0912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90" t="5542" r="10687" b="17793"/>
          <a:stretch/>
        </p:blipFill>
        <p:spPr bwMode="auto">
          <a:xfrm>
            <a:off x="256204" y="4319138"/>
            <a:ext cx="1486920" cy="1117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4" name="Connecteur droit 13"/>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14"/>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22" name="Picture 2" descr="F:\HR CLAIRE\PHOTOS SCENARIO DE VENTE PRO FILLER\DSC093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761" y="1592971"/>
            <a:ext cx="1467363" cy="1100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3" name="Picture 3" descr="F:\HR CLAIRE\PHOTOS SCENARIO DE VENTE PRO FILLER\DSC093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0356" y="1592971"/>
            <a:ext cx="1487932" cy="1115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F:\HR CLAIRE\PHOTOS SCENARIO DE VENTE PRO FILLER\DSC0931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842" b="10229"/>
          <a:stretch/>
        </p:blipFill>
        <p:spPr bwMode="auto">
          <a:xfrm>
            <a:off x="1850356" y="4319139"/>
            <a:ext cx="1462918" cy="1117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5" name="Picture 5" descr="F:\HR CLAIRE\PHOTOS SCENARIO DE VENTE PRO FILLER\DSC0931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097" t="6884" r="9718" b="9902"/>
          <a:stretch/>
        </p:blipFill>
        <p:spPr bwMode="auto">
          <a:xfrm>
            <a:off x="1915079" y="5511285"/>
            <a:ext cx="1000737" cy="1318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F:\HR CLAIRE\PHOTOS SCENARIO DE VENTE PRO FILLER\DSC0931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479" t="5253" r="7170" b="15319"/>
          <a:stretch/>
        </p:blipFill>
        <p:spPr bwMode="auto">
          <a:xfrm>
            <a:off x="754338" y="5516243"/>
            <a:ext cx="1009350" cy="1313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590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00" name="Text Box 12"/>
          <p:cNvSpPr txBox="1">
            <a:spLocks noChangeArrowheads="1"/>
          </p:cNvSpPr>
          <p:nvPr/>
        </p:nvSpPr>
        <p:spPr bwMode="auto">
          <a:xfrm>
            <a:off x="899592" y="2813050"/>
            <a:ext cx="7560840" cy="61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bg1"/>
                </a:solidFill>
                <a:latin typeface="Arial" charset="0"/>
                <a:ea typeface="Microsoft YaHei" pitchFamily="34" charset="-122"/>
              </a:defRPr>
            </a:lvl1pPr>
            <a:lvl2pPr eaLnBrk="0" hangingPunct="0">
              <a:defRPr>
                <a:solidFill>
                  <a:schemeClr val="bg1"/>
                </a:solidFill>
                <a:latin typeface="Arial" charset="0"/>
                <a:ea typeface="Microsoft YaHei" pitchFamily="34" charset="-122"/>
              </a:defRPr>
            </a:lvl2pPr>
            <a:lvl3pPr eaLnBrk="0" hangingPunct="0">
              <a:defRPr>
                <a:solidFill>
                  <a:schemeClr val="bg1"/>
                </a:solidFill>
                <a:latin typeface="Arial" charset="0"/>
                <a:ea typeface="Microsoft YaHei" pitchFamily="34" charset="-122"/>
              </a:defRPr>
            </a:lvl3pPr>
            <a:lvl4pPr eaLnBrk="0" hangingPunct="0">
              <a:defRPr>
                <a:solidFill>
                  <a:schemeClr val="bg1"/>
                </a:solidFill>
                <a:latin typeface="Arial" charset="0"/>
                <a:ea typeface="Microsoft YaHei" pitchFamily="34" charset="-122"/>
              </a:defRPr>
            </a:lvl4pPr>
            <a:lvl5pPr eaLnBrk="0" hangingPunct="0">
              <a:defRPr>
                <a:solidFill>
                  <a:schemeClr val="bg1"/>
                </a:solidFill>
                <a:latin typeface="Arial" charset="0"/>
                <a:ea typeface="Microsoft YaHei" pitchFamily="34" charset="-122"/>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Microsoft YaHei" pitchFamily="34" charset="-122"/>
              </a:defRPr>
            </a:lvl9pPr>
          </a:lstStyle>
          <a:p>
            <a:pPr algn="ctr" eaLnBrk="1" fontAlgn="base" hangingPunct="1">
              <a:lnSpc>
                <a:spcPct val="50000"/>
              </a:lnSpc>
              <a:spcBef>
                <a:spcPct val="50000"/>
              </a:spcBef>
              <a:spcAft>
                <a:spcPct val="0"/>
              </a:spcAft>
            </a:pPr>
            <a:r>
              <a:rPr lang="fr-FR" sz="2600" b="0" i="0" dirty="0" smtClean="0">
                <a:solidFill>
                  <a:srgbClr val="FFFFFF"/>
                </a:solidFill>
                <a:latin typeface="+mj-lt"/>
              </a:rPr>
              <a:t>SCENARIO Re-PLASTY PRO FILLER</a:t>
            </a:r>
          </a:p>
          <a:p>
            <a:pPr algn="ctr" eaLnBrk="1" fontAlgn="base" hangingPunct="1">
              <a:lnSpc>
                <a:spcPct val="50000"/>
              </a:lnSpc>
              <a:spcBef>
                <a:spcPct val="50000"/>
              </a:spcBef>
              <a:spcAft>
                <a:spcPct val="0"/>
              </a:spcAft>
            </a:pPr>
            <a:r>
              <a:rPr lang="fr-FR" sz="2000" b="0" i="0" dirty="0" smtClean="0">
                <a:solidFill>
                  <a:srgbClr val="FFFFFF"/>
                </a:solidFill>
                <a:latin typeface="+mj-lt"/>
              </a:rPr>
              <a:t>CUSTOMER LOOKING FOR A SPECIFIC PRODUCT</a:t>
            </a:r>
          </a:p>
        </p:txBody>
      </p:sp>
      <p:pic>
        <p:nvPicPr>
          <p:cNvPr id="161821" name="Picture 11" descr="SOIN_PRODIGY_POWERCELL_TRAIT_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4463" y="3402013"/>
            <a:ext cx="4167187"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2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WELCOME</a:t>
            </a:r>
          </a:p>
        </p:txBody>
      </p:sp>
      <p:sp>
        <p:nvSpPr>
          <p:cNvPr id="3" name="Rectangle 2"/>
          <p:cNvSpPr/>
          <p:nvPr/>
        </p:nvSpPr>
        <p:spPr>
          <a:xfrm>
            <a:off x="1115616" y="3934797"/>
            <a:ext cx="6912768" cy="830997"/>
          </a:xfrm>
          <a:prstGeom prst="rect">
            <a:avLst/>
          </a:prstGeom>
        </p:spPr>
        <p:txBody>
          <a:bodyPr wrap="square">
            <a:spAutoFit/>
          </a:bodyPr>
          <a:lstStyle/>
          <a:p>
            <a:r>
              <a:rPr lang="fr-FR" sz="1200" b="0" i="0" dirty="0" smtClean="0">
                <a:solidFill>
                  <a:srgbClr val="FFFFFF"/>
                </a:solidFill>
                <a:latin typeface="+mj-lt"/>
              </a:rPr>
              <a:t>In this case, use the first scenario and adapt it slightly. During the recommendation, put the focus on the product she is looking for, while presenting her with a full routine:  </a:t>
            </a:r>
          </a:p>
          <a:p>
            <a:r>
              <a:rPr lang="fr-FR" sz="1200" b="0" i="0" dirty="0" smtClean="0">
                <a:solidFill>
                  <a:srgbClr val="FFFFFF"/>
                </a:solidFill>
                <a:latin typeface="+mj-lt"/>
              </a:rPr>
              <a:t>(lotion +) serum + cream + + night cream (Re-PLASTY AGE RECOVERY) + eye contour  + foundation</a:t>
            </a:r>
          </a:p>
        </p:txBody>
      </p:sp>
    </p:spTree>
    <p:extLst>
      <p:ext uri="{BB962C8B-B14F-4D97-AF65-F5344CB8AC3E}">
        <p14:creationId xmlns:p14="http://schemas.microsoft.com/office/powerpoint/2010/main" val="4227285003"/>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WELCOME (CLASSIC)</a:t>
            </a:r>
          </a:p>
        </p:txBody>
      </p:sp>
      <p:sp>
        <p:nvSpPr>
          <p:cNvPr id="5" name="ZoneTexte 4"/>
          <p:cNvSpPr txBox="1"/>
          <p:nvPr/>
        </p:nvSpPr>
        <p:spPr>
          <a:xfrm>
            <a:off x="3419872" y="1340768"/>
            <a:ext cx="2592288" cy="4555093"/>
          </a:xfrm>
          <a:prstGeom prst="rect">
            <a:avLst/>
          </a:prstGeom>
          <a:noFill/>
        </p:spPr>
        <p:txBody>
          <a:bodyPr wrap="square" rtlCol="0">
            <a:spAutoFit/>
          </a:bodyPr>
          <a:lstStyle/>
          <a:p>
            <a:pPr algn="ctr"/>
            <a:r>
              <a:rPr lang="en-GB" sz="1000" b="0" i="0" dirty="0" smtClean="0">
                <a:solidFill>
                  <a:srgbClr val="FFFFFF"/>
                </a:solidFill>
                <a:latin typeface="Century Gothic" pitchFamily="34" charset="0"/>
              </a:rPr>
              <a:t>WHAT TO DO</a:t>
            </a:r>
          </a:p>
          <a:p>
            <a:endParaRPr lang="en-GB" sz="1000" dirty="0" smtClean="0">
              <a:solidFill>
                <a:schemeClr val="bg1"/>
              </a:solidFill>
              <a:latin typeface="Century Gothic" pitchFamily="34" charset="0"/>
            </a:endParaRPr>
          </a:p>
          <a:p>
            <a:pPr algn="r"/>
            <a:r>
              <a:rPr lang="en-GB" sz="1000" b="0" i="0" dirty="0" smtClean="0">
                <a:solidFill>
                  <a:srgbClr val="FFFFFF"/>
                </a:solidFill>
                <a:latin typeface="Century Gothic" pitchFamily="34" charset="0"/>
              </a:rPr>
              <a:t>Stand in front of the customer.</a:t>
            </a:r>
          </a:p>
          <a:p>
            <a:pPr algn="r"/>
            <a:r>
              <a:rPr lang="en-GB" sz="1000" b="0" i="0" dirty="0" smtClean="0">
                <a:solidFill>
                  <a:srgbClr val="FFFFFF"/>
                </a:solidFill>
                <a:latin typeface="Century Gothic" pitchFamily="34" charset="0"/>
              </a:rPr>
              <a:t>Smile.</a:t>
            </a: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pPr algn="r">
              <a:defRPr/>
            </a:pPr>
            <a:r>
              <a:rPr lang="en-GB" sz="1000" b="0" i="0" dirty="0" smtClean="0">
                <a:solidFill>
                  <a:srgbClr val="FFFFFF"/>
                </a:solidFill>
                <a:latin typeface="Century Gothic" pitchFamily="34" charset="0"/>
              </a:rPr>
              <a:t>Hold the brand book (or the </a:t>
            </a:r>
            <a:r>
              <a:rPr lang="en-GB" sz="1000" b="0" i="0" dirty="0" err="1" smtClean="0">
                <a:solidFill>
                  <a:srgbClr val="FFFFFF"/>
                </a:solidFill>
                <a:latin typeface="Century Gothic" pitchFamily="34" charset="0"/>
              </a:rPr>
              <a:t>iPad</a:t>
            </a:r>
            <a:r>
              <a:rPr lang="en-GB" sz="1000" b="0" i="0" dirty="0" smtClean="0">
                <a:solidFill>
                  <a:srgbClr val="FFFFFF"/>
                </a:solidFill>
                <a:latin typeface="Century Gothic" pitchFamily="34" charset="0"/>
              </a:rPr>
              <a:t>) and run through the brand photos with the customer</a:t>
            </a:r>
            <a:r>
              <a:rPr lang="en-GB" sz="1000" dirty="0" smtClean="0">
                <a:solidFill>
                  <a:srgbClr val="FFFFFF"/>
                </a:solidFill>
                <a:latin typeface="Century Gothic" pitchFamily="34" charset="0"/>
              </a:rPr>
              <a:t>,</a:t>
            </a:r>
            <a:endParaRPr lang="en-GB" sz="1000" b="0" i="0" dirty="0" smtClean="0">
              <a:solidFill>
                <a:srgbClr val="FFFFFF"/>
              </a:solidFill>
              <a:latin typeface="Century Gothic" pitchFamily="34" charset="0"/>
            </a:endParaRPr>
          </a:p>
          <a:p>
            <a:pPr algn="r">
              <a:defRPr/>
            </a:pPr>
            <a:r>
              <a:rPr lang="en-GB" sz="1000" b="0" i="0" dirty="0" smtClean="0">
                <a:solidFill>
                  <a:srgbClr val="FFFFFF"/>
                </a:solidFill>
                <a:latin typeface="Century Gothic" pitchFamily="34" charset="0"/>
              </a:rPr>
              <a:t>presenting the brand message.  </a:t>
            </a: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r>
              <a:rPr lang="en-GB" sz="1000" b="0" i="0" dirty="0" smtClean="0">
                <a:solidFill>
                  <a:srgbClr val="FFFFFF"/>
                </a:solidFill>
                <a:latin typeface="Century Gothic" pitchFamily="34" charset="0"/>
              </a:rPr>
              <a:t>At this time, invite her to be seated</a:t>
            </a:r>
          </a:p>
          <a:p>
            <a:endParaRPr lang="en-GB" sz="1000" dirty="0">
              <a:latin typeface="Century Gothic" pitchFamily="34" charset="0"/>
            </a:endParaRPr>
          </a:p>
        </p:txBody>
      </p:sp>
      <p:sp>
        <p:nvSpPr>
          <p:cNvPr id="6" name="ZoneTexte 5"/>
          <p:cNvSpPr txBox="1"/>
          <p:nvPr/>
        </p:nvSpPr>
        <p:spPr>
          <a:xfrm>
            <a:off x="6072708" y="1340768"/>
            <a:ext cx="2930582" cy="5016758"/>
          </a:xfrm>
          <a:prstGeom prst="rect">
            <a:avLst/>
          </a:prstGeom>
          <a:noFill/>
        </p:spPr>
        <p:txBody>
          <a:bodyPr wrap="square" rtlCol="0">
            <a:spAutoFit/>
          </a:bodyPr>
          <a:lstStyle/>
          <a:p>
            <a:pPr algn="ctr"/>
            <a:r>
              <a:rPr lang="en-GB" sz="1000" b="0" i="0" dirty="0" smtClean="0">
                <a:solidFill>
                  <a:srgbClr val="FFFFFF"/>
                </a:solidFill>
                <a:latin typeface="Century Gothic" pitchFamily="34" charset="0"/>
              </a:rPr>
              <a:t>WHAT TO SAY</a:t>
            </a:r>
          </a:p>
          <a:p>
            <a:endParaRPr lang="en-GB" sz="1000" dirty="0" smtClean="0">
              <a:solidFill>
                <a:schemeClr val="bg1"/>
              </a:solidFill>
              <a:latin typeface="Century Gothic" pitchFamily="34" charset="0"/>
            </a:endParaRPr>
          </a:p>
          <a:p>
            <a:r>
              <a:rPr lang="en-GB" sz="1000" b="0" i="0" dirty="0" smtClean="0">
                <a:solidFill>
                  <a:srgbClr val="FFFFFF"/>
                </a:solidFill>
                <a:latin typeface="Century Gothic" pitchFamily="34" charset="0"/>
              </a:rPr>
              <a:t>Good morning/afternoon madam, welcome to HR, the brand with over 100 years of anti-aging expertise.</a:t>
            </a: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r>
              <a:rPr lang="en-GB" sz="1000" b="0" i="0" dirty="0" smtClean="0">
                <a:solidFill>
                  <a:srgbClr val="FFFFFF"/>
                </a:solidFill>
                <a:latin typeface="Century Gothic" pitchFamily="34" charset="0"/>
              </a:rPr>
              <a:t>It was created by an extraordinary woman, Helena Rubinstein, who invented the 1st cosmetic skincare treatments.</a:t>
            </a:r>
          </a:p>
          <a:p>
            <a:r>
              <a:rPr lang="en-GB" sz="1000" b="0" i="0" dirty="0" smtClean="0">
                <a:solidFill>
                  <a:srgbClr val="FFFFFF"/>
                </a:solidFill>
                <a:latin typeface="Century Gothic" pitchFamily="34" charset="0"/>
              </a:rPr>
              <a:t>She was certain that beauty gives power and that each woman who gives herself the right tools, can be beautiful. We still believe in this “Power Beauty” today. </a:t>
            </a: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r>
              <a:rPr lang="en-GB" sz="1000" b="0" i="0" dirty="0" smtClean="0">
                <a:solidFill>
                  <a:srgbClr val="FFFFFF"/>
                </a:solidFill>
                <a:latin typeface="Century Gothic" pitchFamily="34" charset="0"/>
              </a:rPr>
              <a:t>Our products are developed to the very highest standards. We have an exceptional partnership with </a:t>
            </a:r>
            <a:r>
              <a:rPr lang="en-GB" sz="1000" b="0" i="0" dirty="0" smtClean="0">
                <a:solidFill>
                  <a:srgbClr val="FFFFFF"/>
                </a:solidFill>
                <a:latin typeface="Century Gothic" pitchFamily="34" charset="0"/>
              </a:rPr>
              <a:t>LACLINIC-MONTREUX, </a:t>
            </a:r>
            <a:r>
              <a:rPr lang="en-GB" sz="1000" b="0" i="0" dirty="0" smtClean="0">
                <a:solidFill>
                  <a:srgbClr val="FFFFFF"/>
                </a:solidFill>
                <a:latin typeface="Century Gothic" pitchFamily="34" charset="0"/>
              </a:rPr>
              <a:t>in Switzerland, which enables us to develop skincare on the very boundary of aesthetic medicine.</a:t>
            </a: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r>
              <a:rPr lang="en-GB" sz="1000" b="0" i="0" dirty="0" smtClean="0">
                <a:solidFill>
                  <a:srgbClr val="FFFFFF"/>
                </a:solidFill>
                <a:latin typeface="Century Gothic" pitchFamily="34" charset="0"/>
              </a:rPr>
              <a:t>I would like to invite you to take a personalised skin diagnosis as you might do in a cosmetic clinic, both on the skin surface and deeper down.</a:t>
            </a:r>
          </a:p>
          <a:p>
            <a:endParaRPr lang="en-GB" sz="1000" dirty="0">
              <a:latin typeface="Century Gothic" pitchFamily="34" charset="0"/>
            </a:endParaRPr>
          </a:p>
        </p:txBody>
      </p:sp>
      <p:cxnSp>
        <p:nvCxnSpPr>
          <p:cNvPr id="7" name="Connecteur droit 6"/>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F:\HR CLAIRE\PHOTOS SCENARIO DE VENTE PRO FILLER\DSC092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916" y="1196752"/>
            <a:ext cx="1348490" cy="1797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F:\HR CLAIRE\PHOTOS SCENARIO DE VENTE PRO FILLER\DSC09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890" y="3084791"/>
            <a:ext cx="1284271" cy="1712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F:\HR CLAIRE\PHOTOS SCENARIO DE VENTE PRO FILLER\DSC092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3100132"/>
            <a:ext cx="1272766" cy="1697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descr="F:\HR CLAIRE\PHOTOS SCENARIO DE VENTE PRO FILLER\DSC0921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17" r="6297" b="14689"/>
          <a:stretch/>
        </p:blipFill>
        <p:spPr bwMode="auto">
          <a:xfrm>
            <a:off x="1351695" y="4941168"/>
            <a:ext cx="1348097" cy="1797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6945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WELCOME (HOOK)</a:t>
            </a:r>
          </a:p>
        </p:txBody>
      </p:sp>
      <p:sp>
        <p:nvSpPr>
          <p:cNvPr id="5" name="ZoneTexte 4"/>
          <p:cNvSpPr txBox="1"/>
          <p:nvPr/>
        </p:nvSpPr>
        <p:spPr>
          <a:xfrm>
            <a:off x="3419872" y="1340768"/>
            <a:ext cx="2592288" cy="5016758"/>
          </a:xfrm>
          <a:prstGeom prst="rect">
            <a:avLst/>
          </a:prstGeom>
          <a:noFill/>
        </p:spPr>
        <p:txBody>
          <a:bodyPr wrap="square" rtlCol="0">
            <a:spAutoFit/>
          </a:bodyPr>
          <a:lstStyle/>
          <a:p>
            <a:pPr algn="ctr"/>
            <a:r>
              <a:rPr lang="en-GB" sz="1000" b="0" i="0" dirty="0" smtClean="0">
                <a:solidFill>
                  <a:srgbClr val="FFFFFF"/>
                </a:solidFill>
                <a:latin typeface="Century Gothic" pitchFamily="34" charset="0"/>
              </a:rPr>
              <a:t>WHAT TO DO</a:t>
            </a:r>
          </a:p>
          <a:p>
            <a:endParaRPr lang="en-GB" sz="1000" dirty="0" smtClean="0">
              <a:solidFill>
                <a:schemeClr val="bg1"/>
              </a:solidFill>
              <a:latin typeface="Century Gothic" pitchFamily="34" charset="0"/>
            </a:endParaRPr>
          </a:p>
          <a:p>
            <a:pPr algn="r"/>
            <a:r>
              <a:rPr lang="en-GB" sz="1000" b="0" i="0" dirty="0" smtClean="0">
                <a:solidFill>
                  <a:srgbClr val="FFFFFF"/>
                </a:solidFill>
                <a:latin typeface="Century Gothic" pitchFamily="34" charset="0"/>
              </a:rPr>
              <a:t>HOOK: Stand in front of the customer while holding the syringe (factice).</a:t>
            </a:r>
          </a:p>
          <a:p>
            <a:pPr algn="r"/>
            <a:r>
              <a:rPr lang="en-GB" sz="1000" b="0" i="0" dirty="0" smtClean="0">
                <a:solidFill>
                  <a:srgbClr val="FFFFFF"/>
                </a:solidFill>
                <a:latin typeface="Century Gothic" pitchFamily="34" charset="0"/>
              </a:rPr>
              <a:t>Smile.</a:t>
            </a:r>
          </a:p>
          <a:p>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r>
              <a:rPr lang="en-GB" sz="1000" b="0" i="0" dirty="0" smtClean="0">
                <a:solidFill>
                  <a:srgbClr val="FFFFFF"/>
                </a:solidFill>
                <a:latin typeface="Century Gothic" pitchFamily="34" charset="0"/>
              </a:rPr>
              <a:t>The customer is intrigued and stops.</a:t>
            </a:r>
          </a:p>
          <a:p>
            <a:pPr algn="r"/>
            <a:endParaRPr lang="en-GB" sz="1000" dirty="0" smtClean="0">
              <a:solidFill>
                <a:schemeClr val="bg1"/>
              </a:solidFill>
              <a:latin typeface="Century Gothic" pitchFamily="34" charset="0"/>
            </a:endParaRPr>
          </a:p>
          <a:p>
            <a:pPr algn="r"/>
            <a:r>
              <a:rPr lang="en-GB" sz="1000" b="0" i="0" dirty="0" smtClean="0">
                <a:solidFill>
                  <a:srgbClr val="FFFFFF"/>
                </a:solidFill>
                <a:latin typeface="Century Gothic" pitchFamily="34" charset="0"/>
              </a:rPr>
              <a:t>Ask the customer if she already knows the brand. If not, present it and move on to the diagnosis stage. If she does, go straight on to the diagnosis stage.</a:t>
            </a:r>
          </a:p>
          <a:p>
            <a:endParaRPr lang="en-GB" sz="1000" dirty="0" smtClean="0">
              <a:solidFill>
                <a:schemeClr val="bg1"/>
              </a:solidFill>
              <a:latin typeface="Century Gothic" pitchFamily="34" charset="0"/>
            </a:endParaRPr>
          </a:p>
          <a:p>
            <a:pPr algn="r">
              <a:defRPr/>
            </a:pPr>
            <a:r>
              <a:rPr lang="en-GB" sz="1000" b="0" i="0" dirty="0" smtClean="0">
                <a:solidFill>
                  <a:srgbClr val="FFFFFF"/>
                </a:solidFill>
                <a:latin typeface="Century Gothic" pitchFamily="34" charset="0"/>
              </a:rPr>
              <a:t>Hold the brand book (or the </a:t>
            </a:r>
            <a:r>
              <a:rPr lang="en-GB" sz="1000" b="0" i="0" dirty="0" err="1" smtClean="0">
                <a:solidFill>
                  <a:srgbClr val="FFFFFF"/>
                </a:solidFill>
                <a:latin typeface="Century Gothic" pitchFamily="34" charset="0"/>
              </a:rPr>
              <a:t>iPad</a:t>
            </a:r>
            <a:r>
              <a:rPr lang="en-GB" sz="1000" b="0" i="0" dirty="0" smtClean="0">
                <a:solidFill>
                  <a:srgbClr val="FFFFFF"/>
                </a:solidFill>
                <a:latin typeface="Century Gothic" pitchFamily="34" charset="0"/>
              </a:rPr>
              <a:t>) and run through the brand photos with the customer,</a:t>
            </a:r>
          </a:p>
          <a:p>
            <a:pPr algn="r">
              <a:defRPr/>
            </a:pPr>
            <a:r>
              <a:rPr lang="en-GB" sz="1000" b="0" i="0" dirty="0" smtClean="0">
                <a:solidFill>
                  <a:srgbClr val="FFFFFF"/>
                </a:solidFill>
                <a:latin typeface="Century Gothic" pitchFamily="34" charset="0"/>
              </a:rPr>
              <a:t>presenting the brand message.  </a:t>
            </a: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endParaRPr lang="en-GB" sz="1000" dirty="0" smtClean="0">
              <a:solidFill>
                <a:schemeClr val="bg1"/>
              </a:solidFill>
              <a:latin typeface="Century Gothic" pitchFamily="34" charset="0"/>
            </a:endParaRPr>
          </a:p>
          <a:p>
            <a:pPr algn="r"/>
            <a:r>
              <a:rPr lang="en-GB" sz="1000" b="0" i="0" dirty="0" smtClean="0">
                <a:solidFill>
                  <a:srgbClr val="FFFFFF"/>
                </a:solidFill>
                <a:latin typeface="Century Gothic" pitchFamily="34" charset="0"/>
              </a:rPr>
              <a:t>At this time, invite her to be seated for the diagnosis.</a:t>
            </a:r>
          </a:p>
          <a:p>
            <a:endParaRPr lang="en-GB" sz="1000" dirty="0">
              <a:latin typeface="Century Gothic" pitchFamily="34" charset="0"/>
            </a:endParaRPr>
          </a:p>
        </p:txBody>
      </p:sp>
      <p:sp>
        <p:nvSpPr>
          <p:cNvPr id="6" name="ZoneTexte 5"/>
          <p:cNvSpPr txBox="1"/>
          <p:nvPr/>
        </p:nvSpPr>
        <p:spPr>
          <a:xfrm>
            <a:off x="6072708" y="1340768"/>
            <a:ext cx="2930582" cy="5170646"/>
          </a:xfrm>
          <a:prstGeom prst="rect">
            <a:avLst/>
          </a:prstGeom>
          <a:noFill/>
        </p:spPr>
        <p:txBody>
          <a:bodyPr wrap="square" rtlCol="0">
            <a:spAutoFit/>
          </a:bodyPr>
          <a:lstStyle/>
          <a:p>
            <a:pPr algn="ctr"/>
            <a:r>
              <a:rPr lang="en-GB" sz="1000" b="0" i="0" dirty="0" smtClean="0">
                <a:solidFill>
                  <a:srgbClr val="FFFFFF"/>
                </a:solidFill>
                <a:latin typeface="Century Gothic" pitchFamily="34" charset="0"/>
              </a:rPr>
              <a:t>WHAT TO SAY</a:t>
            </a:r>
          </a:p>
          <a:p>
            <a:endParaRPr lang="en-GB" sz="1000" dirty="0" smtClean="0">
              <a:solidFill>
                <a:schemeClr val="bg1"/>
              </a:solidFill>
              <a:latin typeface="Century Gothic" pitchFamily="34" charset="0"/>
            </a:endParaRPr>
          </a:p>
          <a:p>
            <a:r>
              <a:rPr lang="en-GB" sz="1000" b="0" i="0" dirty="0" smtClean="0">
                <a:solidFill>
                  <a:srgbClr val="FFFFFF"/>
                </a:solidFill>
                <a:latin typeface="Century Gothic" pitchFamily="34" charset="0"/>
              </a:rPr>
              <a:t>HOOK: Hello madam, did you know that you can benefit from the effectiveness of an injection of hyaluronic acid in a serum?</a:t>
            </a: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endParaRPr lang="en-GB" sz="1000" dirty="0" smtClean="0">
              <a:solidFill>
                <a:schemeClr val="bg1"/>
              </a:solidFill>
              <a:latin typeface="Century Gothic" pitchFamily="34" charset="0"/>
            </a:endParaRPr>
          </a:p>
          <a:p>
            <a:r>
              <a:rPr lang="en-GB" sz="1000" b="0" i="0" dirty="0" smtClean="0">
                <a:solidFill>
                  <a:srgbClr val="FFFFFF"/>
                </a:solidFill>
                <a:latin typeface="Century Gothic" pitchFamily="34" charset="0"/>
              </a:rPr>
              <a:t>It was created by an extraordinary woman, Helena Rubinstein, who invented the 1</a:t>
            </a:r>
            <a:r>
              <a:rPr lang="en-GB" sz="1000" b="0" i="0" baseline="30000" dirty="0" smtClean="0">
                <a:solidFill>
                  <a:srgbClr val="FFFFFF"/>
                </a:solidFill>
                <a:latin typeface="Century Gothic" pitchFamily="34" charset="0"/>
              </a:rPr>
              <a:t>st</a:t>
            </a:r>
            <a:r>
              <a:rPr lang="en-GB" sz="1000" b="0" i="0" dirty="0" smtClean="0">
                <a:solidFill>
                  <a:srgbClr val="FFFFFF"/>
                </a:solidFill>
                <a:latin typeface="Century Gothic" pitchFamily="34" charset="0"/>
              </a:rPr>
              <a:t> cosmetic skincare treatments.</a:t>
            </a:r>
          </a:p>
          <a:p>
            <a:r>
              <a:rPr lang="en-GB" sz="1000" b="0" i="0" dirty="0" smtClean="0">
                <a:solidFill>
                  <a:srgbClr val="FFFFFF"/>
                </a:solidFill>
                <a:latin typeface="Century Gothic" pitchFamily="34" charset="0"/>
              </a:rPr>
              <a:t>She was certain that beauty gives power and that each woman who gives herself the right tools, can be beautiful. We still believe in this “Power Beauty” today. </a:t>
            </a:r>
          </a:p>
          <a:p>
            <a:endParaRPr lang="en-GB" sz="1000" dirty="0" smtClean="0">
              <a:solidFill>
                <a:schemeClr val="bg1"/>
              </a:solidFill>
              <a:latin typeface="Century Gothic" pitchFamily="34" charset="0"/>
            </a:endParaRPr>
          </a:p>
          <a:p>
            <a:r>
              <a:rPr lang="en-GB" sz="1000" b="0" i="0" dirty="0" smtClean="0">
                <a:solidFill>
                  <a:srgbClr val="FFFFFF"/>
                </a:solidFill>
                <a:latin typeface="Century Gothic" pitchFamily="34" charset="0"/>
              </a:rPr>
              <a:t>Our products are developed to the very highest standards. We have an exceptional partnership with </a:t>
            </a:r>
            <a:r>
              <a:rPr lang="en-GB" sz="1000" b="0" i="0" dirty="0" smtClean="0">
                <a:solidFill>
                  <a:srgbClr val="FFFFFF"/>
                </a:solidFill>
                <a:latin typeface="Century Gothic" pitchFamily="34" charset="0"/>
              </a:rPr>
              <a:t>LACLINIC-MONTREUX, </a:t>
            </a:r>
            <a:r>
              <a:rPr lang="en-GB" sz="1000" b="0" i="0" dirty="0" smtClean="0">
                <a:solidFill>
                  <a:srgbClr val="FFFFFF"/>
                </a:solidFill>
                <a:latin typeface="Century Gothic" pitchFamily="34" charset="0"/>
              </a:rPr>
              <a:t>in Switzerland, which enables us to develop skincare on the very boundary of aesthetic medicine.</a:t>
            </a:r>
          </a:p>
          <a:p>
            <a:endParaRPr lang="en-GB" sz="1000" dirty="0" smtClean="0">
              <a:solidFill>
                <a:schemeClr val="bg1"/>
              </a:solidFill>
              <a:latin typeface="Century Gothic" pitchFamily="34" charset="0"/>
            </a:endParaRPr>
          </a:p>
          <a:p>
            <a:r>
              <a:rPr lang="en-GB" sz="1000" b="0" i="0" dirty="0" smtClean="0">
                <a:solidFill>
                  <a:srgbClr val="FFFFFF"/>
                </a:solidFill>
                <a:latin typeface="Century Gothic" pitchFamily="34" charset="0"/>
              </a:rPr>
              <a:t>I would like to invite you to take a personalised skin diagnosis as you might do in a cosmetic clinic, both on the skin surface and deeper down.</a:t>
            </a:r>
          </a:p>
        </p:txBody>
      </p:sp>
      <p:cxnSp>
        <p:nvCxnSpPr>
          <p:cNvPr id="7" name="Connecteur droit 6"/>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146" name="Picture 2" descr="F:\HR CLAIRE\PHOTOS SCENARIO DE VENTE PRO FILLER\DSC092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49" t="9284" r="6304" b="9309"/>
          <a:stretch/>
        </p:blipFill>
        <p:spPr bwMode="auto">
          <a:xfrm>
            <a:off x="107504" y="1556792"/>
            <a:ext cx="1813212" cy="1354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7" name="Picture 3" descr="F:\HR CLAIRE\PHOTOS SCENARIO DE VENTE PRO FILLER\DSC092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59" t="40714" r="61679" b="31743"/>
          <a:stretch/>
        </p:blipFill>
        <p:spPr bwMode="auto">
          <a:xfrm>
            <a:off x="2051720" y="1519403"/>
            <a:ext cx="1177061" cy="1391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3" descr="F:\HR CLAIRE\PHOTOS SCENARIO DE VENTE PRO FILLER\DSC092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228" y="3140968"/>
            <a:ext cx="1284271" cy="1712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4" descr="F:\HR CLAIRE\PHOTOS SCENARIO DE VENTE PRO FILLER\DSC092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5058" y="3156309"/>
            <a:ext cx="1272766" cy="1697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5" descr="F:\HR CLAIRE\PHOTOS SCENARIO DE VENTE PRO FILLER\DSC0921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17" r="6297" b="14689"/>
          <a:stretch/>
        </p:blipFill>
        <p:spPr bwMode="auto">
          <a:xfrm>
            <a:off x="991655" y="4941168"/>
            <a:ext cx="1348097" cy="1797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803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DIAGNOSIS</a:t>
            </a:r>
          </a:p>
        </p:txBody>
      </p:sp>
      <p:sp>
        <p:nvSpPr>
          <p:cNvPr id="4" name="ZoneTexte 3"/>
          <p:cNvSpPr txBox="1"/>
          <p:nvPr/>
        </p:nvSpPr>
        <p:spPr>
          <a:xfrm>
            <a:off x="6060603" y="1340768"/>
            <a:ext cx="3083397" cy="5940088"/>
          </a:xfrm>
          <a:prstGeom prst="rect">
            <a:avLst/>
          </a:prstGeom>
          <a:noFill/>
        </p:spPr>
        <p:txBody>
          <a:bodyPr wrap="square" rtlCol="0">
            <a:spAutoFit/>
          </a:bodyPr>
          <a:lstStyle/>
          <a:p>
            <a:pPr algn="ctr"/>
            <a:r>
              <a:rPr lang="en-GB" sz="1000" b="0" i="0" dirty="0" smtClean="0">
                <a:solidFill>
                  <a:srgbClr val="FFFFFF"/>
                </a:solidFill>
                <a:latin typeface="+mj-lt"/>
              </a:rPr>
              <a:t>WHAT TO SAY</a:t>
            </a:r>
          </a:p>
          <a:p>
            <a:endParaRPr lang="en-GB" sz="1000" dirty="0" smtClean="0">
              <a:solidFill>
                <a:schemeClr val="bg1"/>
              </a:solidFill>
              <a:latin typeface="+mj-lt"/>
            </a:endParaRPr>
          </a:p>
          <a:p>
            <a:r>
              <a:rPr lang="en-GB" sz="1000" b="0" i="0" dirty="0" smtClean="0">
                <a:solidFill>
                  <a:srgbClr val="FFFFFF"/>
                </a:solidFill>
                <a:latin typeface="+mj-lt"/>
              </a:rPr>
              <a:t>Would you like to take a seat so that we can carry out your diagnosis? </a:t>
            </a:r>
          </a:p>
          <a:p>
            <a:endParaRPr lang="en-GB" sz="1000" dirty="0" smtClean="0">
              <a:solidFill>
                <a:schemeClr val="bg1"/>
              </a:solidFill>
              <a:latin typeface="+mj-lt"/>
            </a:endParaRPr>
          </a:p>
          <a:p>
            <a:r>
              <a:rPr lang="en-GB" sz="1000" b="0" i="0" dirty="0" smtClean="0">
                <a:solidFill>
                  <a:srgbClr val="FFFFFF"/>
                </a:solidFill>
                <a:latin typeface="+mj-lt"/>
              </a:rPr>
              <a:t>May I take your coat?</a:t>
            </a:r>
          </a:p>
          <a:p>
            <a:endParaRPr lang="en-GB" sz="1000" dirty="0" smtClean="0">
              <a:solidFill>
                <a:schemeClr val="bg1"/>
              </a:solidFill>
              <a:latin typeface="+mj-lt"/>
            </a:endParaRPr>
          </a:p>
          <a:p>
            <a:endParaRPr lang="en-GB" sz="1000" b="0" i="0" dirty="0" smtClean="0">
              <a:solidFill>
                <a:srgbClr val="FFFFFF"/>
              </a:solidFill>
              <a:latin typeface="+mj-lt"/>
            </a:endParaRPr>
          </a:p>
          <a:p>
            <a:r>
              <a:rPr lang="en-GB" sz="1000" b="0" i="0" dirty="0" smtClean="0">
                <a:solidFill>
                  <a:srgbClr val="FFFFFF"/>
                </a:solidFill>
                <a:latin typeface="+mj-lt"/>
              </a:rPr>
              <a:t>In </a:t>
            </a:r>
            <a:r>
              <a:rPr lang="en-GB" sz="1000" b="0" i="0" dirty="0" smtClean="0">
                <a:solidFill>
                  <a:srgbClr val="FFFFFF"/>
                </a:solidFill>
                <a:latin typeface="+mj-lt"/>
              </a:rPr>
              <a:t>order to carry out your personalised diagnosis and recommend the products that match your needs, I am going to ask you a few questions.</a:t>
            </a:r>
          </a:p>
          <a:p>
            <a:endParaRPr lang="en-GB" sz="1000" dirty="0" smtClean="0">
              <a:solidFill>
                <a:schemeClr val="bg1"/>
              </a:solidFill>
              <a:latin typeface="+mj-lt"/>
            </a:endParaRPr>
          </a:p>
          <a:p>
            <a:r>
              <a:rPr lang="en-GB" sz="1000" b="0" i="0" dirty="0" smtClean="0">
                <a:solidFill>
                  <a:srgbClr val="FFFFFF"/>
                </a:solidFill>
                <a:latin typeface="+mj-lt"/>
              </a:rPr>
              <a:t>Please hold this mirror. When you see yourself in it, can you tell me what you would like to improve about your face today?</a:t>
            </a:r>
          </a:p>
          <a:p>
            <a:endParaRPr lang="en-GB" sz="1000" dirty="0" smtClean="0">
              <a:solidFill>
                <a:schemeClr val="bg1"/>
              </a:solidFill>
              <a:latin typeface="+mj-lt"/>
            </a:endParaRPr>
          </a:p>
          <a:p>
            <a:r>
              <a:rPr lang="en-GB" sz="1000" b="0" i="0" dirty="0" smtClean="0">
                <a:solidFill>
                  <a:srgbClr val="FFFFFF"/>
                </a:solidFill>
                <a:latin typeface="+mj-lt"/>
              </a:rPr>
              <a:t>What about the eye contour area?</a:t>
            </a:r>
          </a:p>
          <a:p>
            <a:endParaRPr lang="en-GB" sz="1000" dirty="0" smtClean="0">
              <a:solidFill>
                <a:schemeClr val="bg1"/>
              </a:solidFill>
              <a:latin typeface="+mj-lt"/>
            </a:endParaRPr>
          </a:p>
          <a:p>
            <a:r>
              <a:rPr lang="en-GB" sz="1000" b="0" i="0" dirty="0" smtClean="0">
                <a:solidFill>
                  <a:srgbClr val="FFFFFF"/>
                </a:solidFill>
                <a:latin typeface="+mj-lt"/>
              </a:rPr>
              <a:t>What is your current skincare routine? What kinds of products do you use daily?</a:t>
            </a:r>
          </a:p>
          <a:p>
            <a:endParaRPr lang="en-GB" sz="1000" dirty="0" smtClean="0">
              <a:solidFill>
                <a:schemeClr val="bg1"/>
              </a:solidFill>
              <a:latin typeface="+mj-lt"/>
            </a:endParaRPr>
          </a:p>
          <a:p>
            <a:r>
              <a:rPr lang="en-GB" sz="1000" b="0" i="0" dirty="0" smtClean="0">
                <a:solidFill>
                  <a:srgbClr val="FFFFFF"/>
                </a:solidFill>
                <a:latin typeface="+mj-lt"/>
              </a:rPr>
              <a:t>What texture do you prefer for your daily skincare? A light cream texture or one that is richer?</a:t>
            </a:r>
          </a:p>
          <a:p>
            <a:endParaRPr lang="en-GB" sz="1000" dirty="0" smtClean="0">
              <a:solidFill>
                <a:schemeClr val="bg1"/>
              </a:solidFill>
              <a:latin typeface="+mj-lt"/>
            </a:endParaRPr>
          </a:p>
          <a:p>
            <a:r>
              <a:rPr lang="en-GB" sz="1000" b="0" i="0" dirty="0" smtClean="0">
                <a:solidFill>
                  <a:srgbClr val="FFFFFF"/>
                </a:solidFill>
                <a:latin typeface="+mj-lt"/>
              </a:rPr>
              <a:t>With regards to your make-up, what complexion result do you prefer? (natural protection/long-wear/rejuvenating).</a:t>
            </a:r>
          </a:p>
          <a:p>
            <a:endParaRPr lang="en-GB" sz="1000" dirty="0" smtClean="0">
              <a:solidFill>
                <a:schemeClr val="bg1"/>
              </a:solidFill>
              <a:latin typeface="+mj-lt"/>
            </a:endParaRPr>
          </a:p>
          <a:p>
            <a:r>
              <a:rPr lang="en-GB" sz="1000" b="0" i="0" dirty="0" smtClean="0">
                <a:solidFill>
                  <a:srgbClr val="FFFFFF"/>
                </a:solidFill>
                <a:latin typeface="+mj-lt"/>
              </a:rPr>
              <a:t>You have told me that your concerns are XXXXXXX. In order to respond to these overall anti-aging issues, I would like to recommend the Re-PLASTY PRO FILLER routine.</a:t>
            </a:r>
          </a:p>
          <a:p>
            <a:endParaRPr lang="en-GB" sz="1000" dirty="0" smtClean="0">
              <a:solidFill>
                <a:schemeClr val="bg1"/>
              </a:solidFill>
              <a:latin typeface="+mj-lt"/>
            </a:endParaRPr>
          </a:p>
          <a:p>
            <a:r>
              <a:rPr lang="en-GB" sz="1000" b="0" i="0" dirty="0" smtClean="0">
                <a:solidFill>
                  <a:srgbClr val="FFFFFF"/>
                </a:solidFill>
                <a:latin typeface="+mj-lt"/>
              </a:rPr>
              <a:t>Would you like to try it on your hand?</a:t>
            </a:r>
          </a:p>
          <a:p>
            <a:endParaRPr lang="en-GB" sz="1000" dirty="0" smtClean="0">
              <a:solidFill>
                <a:schemeClr val="bg1"/>
              </a:solidFill>
              <a:latin typeface="+mj-lt"/>
            </a:endParaRPr>
          </a:p>
          <a:p>
            <a:endParaRPr lang="en-GB" sz="1000" dirty="0">
              <a:latin typeface="+mj-lt"/>
            </a:endParaRPr>
          </a:p>
        </p:txBody>
      </p:sp>
      <p:sp>
        <p:nvSpPr>
          <p:cNvPr id="7" name="ZoneTexte 6"/>
          <p:cNvSpPr txBox="1"/>
          <p:nvPr/>
        </p:nvSpPr>
        <p:spPr>
          <a:xfrm>
            <a:off x="3419475" y="1408122"/>
            <a:ext cx="2592686" cy="5755422"/>
          </a:xfrm>
          <a:prstGeom prst="rect">
            <a:avLst/>
          </a:prstGeom>
          <a:noFill/>
        </p:spPr>
        <p:txBody>
          <a:bodyPr wrap="square" rtlCol="0">
            <a:spAutoFit/>
          </a:bodyPr>
          <a:lstStyle/>
          <a:p>
            <a:pPr algn="ctr"/>
            <a:r>
              <a:rPr lang="en-GB" sz="1000" b="0" i="0" dirty="0" smtClean="0">
                <a:solidFill>
                  <a:srgbClr val="FFFFFF"/>
                </a:solidFill>
                <a:latin typeface="+mj-lt"/>
              </a:rPr>
              <a:t>WHAT TO </a:t>
            </a:r>
            <a:r>
              <a:rPr lang="en-GB" sz="1000" b="0" i="0" dirty="0" smtClean="0">
                <a:solidFill>
                  <a:srgbClr val="FFFFFF"/>
                </a:solidFill>
                <a:latin typeface="+mj-lt"/>
              </a:rPr>
              <a:t>DO</a:t>
            </a:r>
            <a:endParaRPr lang="en-GB" sz="1000" dirty="0" smtClean="0">
              <a:solidFill>
                <a:schemeClr val="bg1"/>
              </a:solidFill>
              <a:latin typeface="+mj-lt"/>
            </a:endParaRPr>
          </a:p>
          <a:p>
            <a:pPr algn="r">
              <a:defRPr/>
            </a:pPr>
            <a:r>
              <a:rPr lang="en-GB" sz="1000" b="0" i="0" dirty="0" smtClean="0">
                <a:solidFill>
                  <a:srgbClr val="FFFFFF"/>
                </a:solidFill>
                <a:latin typeface="+mj-lt"/>
              </a:rPr>
              <a:t>Invite the customer to be seated.</a:t>
            </a:r>
            <a:r>
              <a:rPr lang="en-GB" sz="1800" b="0" i="0" dirty="0" smtClean="0">
                <a:solidFill>
                  <a:srgbClr val="000000"/>
                </a:solidFill>
                <a:latin typeface="+mj-lt"/>
              </a:rPr>
              <a:t> </a:t>
            </a:r>
          </a:p>
          <a:p>
            <a:pPr algn="r"/>
            <a:endParaRPr lang="en-GB" sz="1000" dirty="0" smtClean="0">
              <a:solidFill>
                <a:schemeClr val="bg1"/>
              </a:solidFill>
              <a:latin typeface="+mj-lt"/>
            </a:endParaRPr>
          </a:p>
          <a:p>
            <a:pPr algn="r">
              <a:defRPr/>
            </a:pPr>
            <a:r>
              <a:rPr lang="en-GB" sz="1000" b="0" i="0" dirty="0" smtClean="0">
                <a:solidFill>
                  <a:srgbClr val="FFFFFF"/>
                </a:solidFill>
                <a:latin typeface="+mj-lt"/>
              </a:rPr>
              <a:t>Ask if she would like you to take her coat or her shopping bags if she is carrying several items.</a:t>
            </a:r>
          </a:p>
          <a:p>
            <a:pPr algn="r"/>
            <a:endParaRPr lang="en-GB" sz="1000" dirty="0" smtClean="0">
              <a:solidFill>
                <a:schemeClr val="bg1"/>
              </a:solidFill>
              <a:latin typeface="+mj-lt"/>
            </a:endParaRPr>
          </a:p>
          <a:p>
            <a:pPr algn="r"/>
            <a:r>
              <a:rPr lang="en-GB" sz="1000" b="0" i="0" dirty="0" smtClean="0">
                <a:solidFill>
                  <a:srgbClr val="FFFFFF"/>
                </a:solidFill>
                <a:latin typeface="+mj-lt"/>
              </a:rPr>
              <a:t>Explain what the diagnosis will include.</a:t>
            </a:r>
          </a:p>
          <a:p>
            <a:pPr algn="r"/>
            <a:r>
              <a:rPr lang="en-GB" sz="1000" b="0" i="0" dirty="0" smtClean="0">
                <a:solidFill>
                  <a:srgbClr val="FFFFFF"/>
                </a:solidFill>
                <a:latin typeface="+mj-lt"/>
              </a:rPr>
              <a:t>Make her feel comfortable.</a:t>
            </a:r>
          </a:p>
          <a:p>
            <a:pPr algn="r"/>
            <a:endParaRPr lang="en-GB" sz="1000" dirty="0" smtClean="0">
              <a:solidFill>
                <a:schemeClr val="bg1"/>
              </a:solidFill>
              <a:latin typeface="+mj-lt"/>
            </a:endParaRPr>
          </a:p>
          <a:p>
            <a:pPr algn="r"/>
            <a:endParaRPr lang="en-GB" sz="1000" dirty="0" smtClean="0">
              <a:solidFill>
                <a:schemeClr val="bg1"/>
              </a:solidFill>
              <a:latin typeface="+mj-lt"/>
            </a:endParaRPr>
          </a:p>
          <a:p>
            <a:pPr algn="r"/>
            <a:endParaRPr lang="en-GB" sz="1000" dirty="0" smtClean="0">
              <a:solidFill>
                <a:schemeClr val="bg1"/>
              </a:solidFill>
              <a:latin typeface="+mj-lt"/>
            </a:endParaRPr>
          </a:p>
          <a:p>
            <a:pPr algn="r">
              <a:defRPr/>
            </a:pPr>
            <a:r>
              <a:rPr lang="en-GB" sz="1000" b="0" i="0" dirty="0" smtClean="0">
                <a:solidFill>
                  <a:srgbClr val="FFFFFF"/>
                </a:solidFill>
                <a:latin typeface="+mj-lt"/>
              </a:rPr>
              <a:t>Give her the mirror and ask her what she would like to improve about her face today.</a:t>
            </a:r>
          </a:p>
          <a:p>
            <a:pPr algn="r"/>
            <a:endParaRPr lang="en-GB" sz="1000" dirty="0" smtClean="0">
              <a:solidFill>
                <a:schemeClr val="bg1"/>
              </a:solidFill>
              <a:latin typeface="+mj-lt"/>
            </a:endParaRPr>
          </a:p>
          <a:p>
            <a:pPr algn="r"/>
            <a:r>
              <a:rPr lang="en-GB" sz="1000" b="0" i="0" dirty="0" smtClean="0">
                <a:solidFill>
                  <a:srgbClr val="FFFFFF"/>
                </a:solidFill>
                <a:latin typeface="+mj-lt"/>
              </a:rPr>
              <a:t>Stand behind her both to see what she sees in the mirror and to allow her to answer. Listen to her. Remember what she says.</a:t>
            </a:r>
          </a:p>
          <a:p>
            <a:pPr algn="r"/>
            <a:r>
              <a:rPr lang="en-GB" sz="1000" b="0" i="0" dirty="0" smtClean="0">
                <a:solidFill>
                  <a:srgbClr val="FFFFFF"/>
                </a:solidFill>
                <a:latin typeface="+mj-lt"/>
              </a:rPr>
              <a:t>Be attentive.</a:t>
            </a:r>
          </a:p>
          <a:p>
            <a:pPr algn="r">
              <a:defRPr/>
            </a:pPr>
            <a:r>
              <a:rPr lang="en-GB" sz="1000" b="0" i="0" dirty="0" smtClean="0">
                <a:solidFill>
                  <a:srgbClr val="FFFFFF"/>
                </a:solidFill>
                <a:latin typeface="+mj-lt"/>
              </a:rPr>
              <a:t>Smile. Be pleasant.</a:t>
            </a:r>
          </a:p>
          <a:p>
            <a:pPr algn="r"/>
            <a:endParaRPr lang="en-GB" sz="1000" dirty="0" smtClean="0">
              <a:solidFill>
                <a:schemeClr val="bg1"/>
              </a:solidFill>
              <a:latin typeface="+mj-lt"/>
            </a:endParaRPr>
          </a:p>
          <a:p>
            <a:pPr algn="r"/>
            <a:endParaRPr lang="en-GB" sz="1000" dirty="0" smtClean="0">
              <a:solidFill>
                <a:schemeClr val="bg1"/>
              </a:solidFill>
              <a:latin typeface="+mj-lt"/>
            </a:endParaRPr>
          </a:p>
          <a:p>
            <a:pPr algn="r">
              <a:defRPr/>
            </a:pPr>
            <a:r>
              <a:rPr lang="en-GB" sz="1000" b="0" i="0" dirty="0" smtClean="0">
                <a:solidFill>
                  <a:srgbClr val="FFFFFF"/>
                </a:solidFill>
                <a:latin typeface="+mj-lt"/>
              </a:rPr>
              <a:t>Ask her the following questions to gain more information.</a:t>
            </a:r>
          </a:p>
          <a:p>
            <a:pPr algn="r">
              <a:defRPr/>
            </a:pPr>
            <a:endParaRPr lang="en-GB" sz="1000" b="1" dirty="0" smtClean="0">
              <a:solidFill>
                <a:schemeClr val="bg1"/>
              </a:solidFill>
              <a:latin typeface="+mj-lt"/>
            </a:endParaRPr>
          </a:p>
          <a:p>
            <a:pPr algn="r">
              <a:defRPr/>
            </a:pPr>
            <a:endParaRPr lang="en-GB" sz="900" b="1" dirty="0" smtClean="0">
              <a:solidFill>
                <a:schemeClr val="bg1"/>
              </a:solidFill>
              <a:latin typeface="+mj-lt"/>
            </a:endParaRPr>
          </a:p>
          <a:p>
            <a:pPr algn="r">
              <a:defRPr/>
            </a:pPr>
            <a:r>
              <a:rPr lang="en-GB" sz="1000" b="0" i="0" dirty="0" smtClean="0">
                <a:solidFill>
                  <a:srgbClr val="FFFFFF"/>
                </a:solidFill>
                <a:latin typeface="+mj-lt"/>
              </a:rPr>
              <a:t>To finish, summarise the customer's needs by using the stylus pen to point out the various zones on the face, without touching them.</a:t>
            </a:r>
          </a:p>
          <a:p>
            <a:pPr algn="r">
              <a:defRPr/>
            </a:pPr>
            <a:r>
              <a:rPr lang="en-GB" sz="1000" b="0" i="0" dirty="0" smtClean="0">
                <a:solidFill>
                  <a:srgbClr val="FFFFFF"/>
                </a:solidFill>
                <a:latin typeface="+mj-lt"/>
              </a:rPr>
              <a:t>Present the suitable routine and suggest that she tries the products on her hand. </a:t>
            </a:r>
          </a:p>
          <a:p>
            <a:endParaRPr lang="en-GB" sz="1000" dirty="0">
              <a:latin typeface="+mj-lt"/>
            </a:endParaRPr>
          </a:p>
        </p:txBody>
      </p:sp>
      <p:cxnSp>
        <p:nvCxnSpPr>
          <p:cNvPr id="10" name="Connecteur droit 9"/>
          <p:cNvCxnSpPr/>
          <p:nvPr/>
        </p:nvCxnSpPr>
        <p:spPr bwMode="auto">
          <a:xfrm>
            <a:off x="3419872" y="1628800"/>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10"/>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descr="F:\HR CLAIRE\PHOTOS SCENARIO DE VENTE PRO FILLER\DSC092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85" r="10583" b="16866"/>
          <a:stretch/>
        </p:blipFill>
        <p:spPr bwMode="auto">
          <a:xfrm>
            <a:off x="1043608" y="1104208"/>
            <a:ext cx="1227543" cy="16546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F:\HR CLAIRE\PHOTOS SCENARIO DE VENTE PRO FILLER\DSC092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353" t="7844" r="6766" b="5098"/>
          <a:stretch/>
        </p:blipFill>
        <p:spPr bwMode="auto">
          <a:xfrm>
            <a:off x="899592" y="2847913"/>
            <a:ext cx="1512167" cy="1301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F:\HR CLAIRE\PHOTOS SCENARIO DE VENTE PRO FILLER\DSC0922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432" t="11284" r="25755" b="28086"/>
          <a:stretch/>
        </p:blipFill>
        <p:spPr bwMode="auto">
          <a:xfrm>
            <a:off x="683568" y="4305737"/>
            <a:ext cx="1008112" cy="1340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3" name="Picture 5" descr="F:\HR CLAIRE\PHOTOS SCENARIO DE VENTE PRO FILLER\DSC0922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621" t="7510" r="20725" b="28790"/>
          <a:stretch/>
        </p:blipFill>
        <p:spPr bwMode="auto">
          <a:xfrm>
            <a:off x="1763688" y="4305876"/>
            <a:ext cx="983865" cy="1355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F:\HR CLAIRE\PHOTOS SCENARIO DE VENTE PRO FILLER\DSC0922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829" t="11001" b="5292"/>
          <a:stretch/>
        </p:blipFill>
        <p:spPr bwMode="auto">
          <a:xfrm>
            <a:off x="899592" y="5762357"/>
            <a:ext cx="1503861" cy="1095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747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6084888" y="1358191"/>
            <a:ext cx="2955925" cy="3170099"/>
          </a:xfrm>
          <a:prstGeom prst="rect">
            <a:avLst/>
          </a:prstGeom>
          <a:noFill/>
        </p:spPr>
        <p:txBody>
          <a:bodyPr wrap="square" rtlCol="0">
            <a:spAutoFit/>
          </a:bodyPr>
          <a:lstStyle/>
          <a:p>
            <a:pPr algn="ctr"/>
            <a:r>
              <a:rPr lang="fr-FR" sz="1000" b="0" i="0" dirty="0" smtClean="0">
                <a:solidFill>
                  <a:srgbClr val="FFFFFF"/>
                </a:solidFill>
                <a:latin typeface="+mj-lt"/>
              </a:rPr>
              <a:t>WHAT TO SAY</a:t>
            </a:r>
          </a:p>
          <a:p>
            <a:endParaRPr lang="en-GB" sz="1000" dirty="0">
              <a:solidFill>
                <a:schemeClr val="bg1"/>
              </a:solidFill>
              <a:latin typeface="+mj-lt"/>
            </a:endParaRPr>
          </a:p>
          <a:p>
            <a:r>
              <a:rPr lang="fr-FR" sz="1000" b="0" i="0" dirty="0" smtClean="0">
                <a:solidFill>
                  <a:srgbClr val="FFFFFF"/>
                </a:solidFill>
                <a:latin typeface="+mj-lt"/>
              </a:rPr>
              <a:t>So here is the full routine that I'm recommending for you to meet the concerns you explained to me.</a:t>
            </a:r>
          </a:p>
          <a:p>
            <a:endParaRPr lang="en-GB" sz="1000" dirty="0">
              <a:solidFill>
                <a:schemeClr val="bg1"/>
              </a:solidFill>
              <a:latin typeface="+mj-lt"/>
            </a:endParaRPr>
          </a:p>
          <a:p>
            <a:endParaRPr lang="en-GB" sz="1000" dirty="0" smtClean="0">
              <a:solidFill>
                <a:schemeClr val="bg1"/>
              </a:solidFill>
              <a:latin typeface="+mj-lt"/>
            </a:endParaRPr>
          </a:p>
          <a:p>
            <a:endParaRPr lang="en-GB" sz="1000" dirty="0" smtClean="0">
              <a:solidFill>
                <a:schemeClr val="bg1"/>
              </a:solidFill>
              <a:latin typeface="+mj-lt"/>
            </a:endParaRPr>
          </a:p>
          <a:p>
            <a:endParaRPr lang="en-GB" sz="1000" dirty="0">
              <a:solidFill>
                <a:schemeClr val="bg1"/>
              </a:solidFill>
              <a:latin typeface="+mj-lt"/>
            </a:endParaRPr>
          </a:p>
          <a:p>
            <a:endParaRPr lang="en-GB" sz="1000" dirty="0" smtClean="0">
              <a:solidFill>
                <a:schemeClr val="bg1"/>
              </a:solidFill>
              <a:latin typeface="+mj-lt"/>
            </a:endParaRPr>
          </a:p>
          <a:p>
            <a:endParaRPr lang="en-GB" sz="1000" dirty="0">
              <a:solidFill>
                <a:schemeClr val="bg1"/>
              </a:solidFill>
              <a:latin typeface="+mj-lt"/>
            </a:endParaRPr>
          </a:p>
          <a:p>
            <a:endParaRPr lang="en-GB" sz="1000" dirty="0" smtClean="0">
              <a:solidFill>
                <a:schemeClr val="bg1"/>
              </a:solidFill>
              <a:latin typeface="+mj-lt"/>
            </a:endParaRPr>
          </a:p>
          <a:p>
            <a:endParaRPr lang="en-GB" sz="1000" dirty="0">
              <a:solidFill>
                <a:schemeClr val="bg1"/>
              </a:solidFill>
              <a:latin typeface="+mj-lt"/>
            </a:endParaRPr>
          </a:p>
          <a:p>
            <a:endParaRPr lang="en-GB" sz="1000" dirty="0">
              <a:solidFill>
                <a:schemeClr val="bg1"/>
              </a:solidFill>
              <a:latin typeface="+mj-lt"/>
            </a:endParaRPr>
          </a:p>
          <a:p>
            <a:endParaRPr lang="en-GB" sz="1000" dirty="0">
              <a:solidFill>
                <a:schemeClr val="bg1"/>
              </a:solidFill>
              <a:latin typeface="+mj-lt"/>
            </a:endParaRPr>
          </a:p>
          <a:p>
            <a:r>
              <a:rPr lang="fr-FR" sz="1000" b="0" i="0" dirty="0" smtClean="0">
                <a:solidFill>
                  <a:srgbClr val="FFFFFF"/>
                </a:solidFill>
                <a:latin typeface="+mj-lt"/>
              </a:rPr>
              <a:t>I'm going to ask you to place your hand on this tissue so that you are comfortable while we try out the textures. </a:t>
            </a:r>
          </a:p>
          <a:p>
            <a:endParaRPr lang="en-GB" sz="1000" dirty="0">
              <a:solidFill>
                <a:schemeClr val="bg1"/>
              </a:solidFill>
              <a:latin typeface="+mj-lt"/>
            </a:endParaRPr>
          </a:p>
          <a:p>
            <a:endParaRPr lang="en-GB" sz="1000" dirty="0">
              <a:latin typeface="+mj-lt"/>
            </a:endParaRPr>
          </a:p>
        </p:txBody>
      </p:sp>
      <p:sp>
        <p:nvSpPr>
          <p:cNvPr id="17" name="ZoneTexte 16"/>
          <p:cNvSpPr txBox="1"/>
          <p:nvPr/>
        </p:nvSpPr>
        <p:spPr>
          <a:xfrm>
            <a:off x="3131841" y="1354698"/>
            <a:ext cx="2880320" cy="4832092"/>
          </a:xfrm>
          <a:prstGeom prst="rect">
            <a:avLst/>
          </a:prstGeom>
          <a:noFill/>
        </p:spPr>
        <p:txBody>
          <a:bodyPr wrap="square" rtlCol="0">
            <a:spAutoFit/>
          </a:bodyPr>
          <a:lstStyle/>
          <a:p>
            <a:pPr algn="ctr"/>
            <a:r>
              <a:rPr lang="fr-FR" sz="1000" b="0" i="0" dirty="0" smtClean="0">
                <a:solidFill>
                  <a:srgbClr val="FFFFFF"/>
                </a:solidFill>
                <a:latin typeface="+mj-lt"/>
              </a:rPr>
              <a:t>WHAT TO DO</a:t>
            </a:r>
          </a:p>
          <a:p>
            <a:pPr algn="r"/>
            <a:endParaRPr lang="en-GB" sz="1000" dirty="0">
              <a:solidFill>
                <a:schemeClr val="bg1"/>
              </a:solidFill>
              <a:latin typeface="+mj-lt"/>
            </a:endParaRPr>
          </a:p>
          <a:p>
            <a:pPr algn="r">
              <a:defRPr/>
            </a:pPr>
            <a:r>
              <a:rPr lang="fr-FR" sz="1000" b="0" i="0" dirty="0" err="1" smtClean="0">
                <a:solidFill>
                  <a:srgbClr val="FFFFFF"/>
                </a:solidFill>
                <a:latin typeface="+mj-lt"/>
              </a:rPr>
              <a:t>Get</a:t>
            </a:r>
            <a:r>
              <a:rPr lang="fr-FR" sz="1000" b="0" i="0" dirty="0" smtClean="0">
                <a:solidFill>
                  <a:srgbClr val="FFFFFF"/>
                </a:solidFill>
                <a:latin typeface="+mj-lt"/>
              </a:rPr>
              <a:t> the testers and accessories (sanitiser, cotton pads, tissues, spatula(s), rubbish bin) if they are not already available.</a:t>
            </a:r>
          </a:p>
          <a:p>
            <a:pPr algn="r"/>
            <a:r>
              <a:rPr lang="fr-FR" sz="1000" b="0" i="0" dirty="0" smtClean="0">
                <a:solidFill>
                  <a:srgbClr val="FFFFFF"/>
                </a:solidFill>
                <a:latin typeface="+mj-lt"/>
              </a:rPr>
              <a:t> Place the testers in order of use on the tray or pad and bring it to the customer: suitable lotion + serum + cream + eye contour + foundation + night cream.</a:t>
            </a:r>
          </a:p>
          <a:p>
            <a:pPr algn="r">
              <a:defRPr/>
            </a:pPr>
            <a:r>
              <a:rPr lang="fr-FR" sz="1000" b="0" i="0" dirty="0" smtClean="0">
                <a:solidFill>
                  <a:srgbClr val="FFFFFF"/>
                </a:solidFill>
                <a:latin typeface="+mj-lt"/>
              </a:rPr>
              <a:t>Each time the tester is used, position it back in the same order, turned towards the customer, with its stopper replaced.</a:t>
            </a:r>
          </a:p>
          <a:p>
            <a:pPr algn="r">
              <a:defRPr/>
            </a:pPr>
            <a:endParaRPr lang="en-GB" sz="1000" b="1" dirty="0">
              <a:solidFill>
                <a:schemeClr val="bg1"/>
              </a:solidFill>
              <a:latin typeface="+mj-lt"/>
            </a:endParaRPr>
          </a:p>
          <a:p>
            <a:pPr algn="r">
              <a:defRPr/>
            </a:pPr>
            <a:endParaRPr lang="en-GB" sz="1000" b="1" dirty="0" smtClean="0">
              <a:solidFill>
                <a:srgbClr val="FF0000"/>
              </a:solidFill>
              <a:latin typeface="+mj-lt"/>
            </a:endParaRPr>
          </a:p>
          <a:p>
            <a:pPr algn="r">
              <a:defRPr/>
            </a:pPr>
            <a:endParaRPr lang="en-GB" sz="1000" b="1" dirty="0">
              <a:solidFill>
                <a:srgbClr val="FF0000"/>
              </a:solidFill>
              <a:latin typeface="+mj-lt"/>
            </a:endParaRPr>
          </a:p>
          <a:p>
            <a:pPr algn="r">
              <a:defRPr/>
            </a:pPr>
            <a:r>
              <a:rPr lang="fr-FR" sz="1000" b="0" i="0" dirty="0" smtClean="0">
                <a:solidFill>
                  <a:srgbClr val="FFFFFF"/>
                </a:solidFill>
                <a:latin typeface="+mj-lt"/>
              </a:rPr>
              <a:t>Unfold and place a tissue in front of the customer.</a:t>
            </a:r>
          </a:p>
          <a:p>
            <a:pPr algn="r">
              <a:defRPr/>
            </a:pPr>
            <a:endParaRPr lang="en-GB" sz="1000" dirty="0">
              <a:solidFill>
                <a:schemeClr val="bg1"/>
              </a:solidFill>
              <a:latin typeface="+mj-lt"/>
            </a:endParaRPr>
          </a:p>
          <a:p>
            <a:pPr algn="r">
              <a:defRPr/>
            </a:pPr>
            <a:endParaRPr lang="en-GB" sz="1000" dirty="0" smtClean="0">
              <a:solidFill>
                <a:schemeClr val="bg1"/>
              </a:solidFill>
              <a:latin typeface="+mj-lt"/>
            </a:endParaRPr>
          </a:p>
          <a:p>
            <a:pPr algn="r">
              <a:defRPr/>
            </a:pPr>
            <a:r>
              <a:rPr lang="en-GB" dirty="0" smtClean="0">
                <a:latin typeface="+mj-lt"/>
              </a:rPr>
              <a:t> </a:t>
            </a:r>
            <a:endParaRPr lang="en-GB" sz="1000" b="1" dirty="0">
              <a:solidFill>
                <a:srgbClr val="FF0000"/>
              </a:solidFill>
              <a:latin typeface="+mj-lt"/>
            </a:endParaRPr>
          </a:p>
          <a:p>
            <a:pPr algn="r">
              <a:defRPr/>
            </a:pPr>
            <a:r>
              <a:rPr lang="fr-FR" sz="1000" b="0" i="0" dirty="0" smtClean="0">
                <a:solidFill>
                  <a:srgbClr val="FFFFFF"/>
                </a:solidFill>
                <a:latin typeface="+mj-lt"/>
              </a:rPr>
              <a:t>Take a second tissue and fold it elegantly, to protect the customer's sleeve. </a:t>
            </a:r>
          </a:p>
          <a:p>
            <a:pPr algn="r">
              <a:defRPr/>
            </a:pPr>
            <a:endParaRPr lang="en-GB" sz="1000" dirty="0">
              <a:solidFill>
                <a:schemeClr val="bg1"/>
              </a:solidFill>
              <a:latin typeface="+mj-lt"/>
            </a:endParaRPr>
          </a:p>
          <a:p>
            <a:pPr algn="r">
              <a:defRPr/>
            </a:pPr>
            <a:endParaRPr lang="en-GB" sz="1000" dirty="0" smtClean="0">
              <a:solidFill>
                <a:schemeClr val="bg1"/>
              </a:solidFill>
              <a:latin typeface="+mj-lt"/>
            </a:endParaRPr>
          </a:p>
          <a:p>
            <a:pPr algn="r">
              <a:defRPr/>
            </a:pPr>
            <a:endParaRPr lang="en-GB" sz="1000" dirty="0">
              <a:solidFill>
                <a:schemeClr val="bg1"/>
              </a:solidFill>
              <a:latin typeface="+mj-lt"/>
            </a:endParaRPr>
          </a:p>
          <a:p>
            <a:pPr algn="r">
              <a:defRPr/>
            </a:pPr>
            <a:endParaRPr lang="en-GB" sz="1000" dirty="0" smtClean="0">
              <a:solidFill>
                <a:schemeClr val="bg1"/>
              </a:solidFill>
              <a:latin typeface="+mj-lt"/>
            </a:endParaRPr>
          </a:p>
          <a:p>
            <a:pPr algn="r">
              <a:defRPr/>
            </a:pPr>
            <a:endParaRPr lang="en-GB" sz="1000" dirty="0">
              <a:solidFill>
                <a:schemeClr val="bg1"/>
              </a:solidFill>
              <a:latin typeface="+mj-lt"/>
            </a:endParaRPr>
          </a:p>
          <a:p>
            <a:pPr algn="r">
              <a:defRPr/>
            </a:pPr>
            <a:endParaRPr lang="en-GB" sz="1000" dirty="0" smtClean="0">
              <a:solidFill>
                <a:schemeClr val="bg1"/>
              </a:solidFill>
              <a:latin typeface="+mj-lt"/>
            </a:endParaRPr>
          </a:p>
          <a:p>
            <a:pPr algn="r">
              <a:defRPr/>
            </a:pPr>
            <a:r>
              <a:rPr lang="fr-FR" sz="1000" b="0" i="0" dirty="0" smtClean="0">
                <a:solidFill>
                  <a:srgbClr val="FFFFFF"/>
                </a:solidFill>
                <a:latin typeface="+mj-lt"/>
              </a:rPr>
              <a:t>Sanitise your hands and the Re-PLASTY spatula. </a:t>
            </a: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PRODUCT RECOMMENDATIONS</a:t>
            </a:r>
          </a:p>
        </p:txBody>
      </p:sp>
      <p:cxnSp>
        <p:nvCxnSpPr>
          <p:cNvPr id="10" name="Connecteur droit 9"/>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10"/>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descr="F:\HR CLAIRE\PHOTOS SCENARIO DE VENTE PRO FILLER\DSC092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82" t="7450" r="14707" b="7450"/>
          <a:stretch/>
        </p:blipFill>
        <p:spPr bwMode="auto">
          <a:xfrm>
            <a:off x="864046" y="1361794"/>
            <a:ext cx="1692567" cy="14517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F:\HR CLAIRE\PHOTOS SCENARIO DE VENTE PRO FILLER\DSC0923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19" b="17261"/>
          <a:stretch/>
        </p:blipFill>
        <p:spPr bwMode="auto">
          <a:xfrm>
            <a:off x="864048" y="2852936"/>
            <a:ext cx="1650546" cy="1311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F:\HR CLAIRE\PHOTOS SCENARIO DE VENTE PRO FILLER\DSC0923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02" b="17261"/>
          <a:stretch/>
        </p:blipFill>
        <p:spPr bwMode="auto">
          <a:xfrm>
            <a:off x="864046" y="4221088"/>
            <a:ext cx="1630122" cy="1298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7" name="Picture 5" descr="F:\HR CLAIRE\PHOTOS SCENARIO DE VENTE PRO FILLER\DSC0923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632" b="10481"/>
          <a:stretch/>
        </p:blipFill>
        <p:spPr bwMode="auto">
          <a:xfrm>
            <a:off x="35496" y="5571847"/>
            <a:ext cx="1630122" cy="1267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F:\HR CLAIRE\PHOTOS SCENARIO DE VENTE PRO FILLER\DSC0923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749" r="7899" b="12595"/>
          <a:stretch/>
        </p:blipFill>
        <p:spPr bwMode="auto">
          <a:xfrm>
            <a:off x="1717744" y="5517232"/>
            <a:ext cx="1630120" cy="1313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500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p:cNvSpPr txBox="1"/>
          <p:nvPr/>
        </p:nvSpPr>
        <p:spPr>
          <a:xfrm>
            <a:off x="6084888" y="1017304"/>
            <a:ext cx="2955925" cy="5955476"/>
          </a:xfrm>
          <a:prstGeom prst="rect">
            <a:avLst/>
          </a:prstGeom>
          <a:noFill/>
        </p:spPr>
        <p:txBody>
          <a:bodyPr wrap="square" rtlCol="0">
            <a:spAutoFit/>
          </a:bodyPr>
          <a:lstStyle/>
          <a:p>
            <a:pPr algn="ctr"/>
            <a:r>
              <a:rPr lang="en-GB" sz="1000" b="0" i="0" dirty="0" smtClean="0">
                <a:solidFill>
                  <a:srgbClr val="FFFFFF"/>
                </a:solidFill>
                <a:latin typeface="+mj-lt"/>
              </a:rPr>
              <a:t>WHAT TO SAY</a:t>
            </a:r>
          </a:p>
          <a:p>
            <a:endParaRPr lang="en-GB" sz="1000" dirty="0" smtClean="0">
              <a:solidFill>
                <a:schemeClr val="bg1"/>
              </a:solidFill>
              <a:latin typeface="+mj-lt"/>
            </a:endParaRPr>
          </a:p>
          <a:p>
            <a:r>
              <a:rPr lang="en-GB" sz="1000" b="0" i="0" dirty="0" smtClean="0">
                <a:solidFill>
                  <a:srgbClr val="FFFFFF"/>
                </a:solidFill>
                <a:latin typeface="+mj-lt"/>
              </a:rPr>
              <a:t>In order to prepare your skin to discover the Helena Rubinstein textures, I am first going to use the XXX lotion. This is an essential step in your face care routine because it perfects make-up removal and will both prepare your skin and allow the serum to penetrate better. </a:t>
            </a:r>
          </a:p>
          <a:p>
            <a:endParaRPr lang="en-GB" sz="1000" dirty="0" smtClean="0">
              <a:solidFill>
                <a:schemeClr val="bg1"/>
              </a:solidFill>
              <a:latin typeface="+mj-lt"/>
            </a:endParaRPr>
          </a:p>
          <a:p>
            <a:endParaRPr lang="en-GB" sz="1000" dirty="0" smtClean="0">
              <a:solidFill>
                <a:schemeClr val="bg1"/>
              </a:solidFill>
              <a:latin typeface="+mj-lt"/>
            </a:endParaRPr>
          </a:p>
          <a:p>
            <a:endParaRPr lang="en-GB" sz="1000" dirty="0" smtClean="0">
              <a:solidFill>
                <a:schemeClr val="bg1"/>
              </a:solidFill>
              <a:latin typeface="+mj-lt"/>
            </a:endParaRPr>
          </a:p>
          <a:p>
            <a:endParaRPr lang="en-GB" sz="1000" dirty="0" smtClean="0">
              <a:solidFill>
                <a:schemeClr val="bg1"/>
              </a:solidFill>
              <a:latin typeface="+mj-lt"/>
            </a:endParaRPr>
          </a:p>
          <a:p>
            <a:endParaRPr lang="en-GB" sz="1000" dirty="0" smtClean="0">
              <a:solidFill>
                <a:schemeClr val="bg1"/>
              </a:solidFill>
              <a:latin typeface="+mj-lt"/>
            </a:endParaRPr>
          </a:p>
          <a:p>
            <a:endParaRPr lang="en-GB" sz="1000" dirty="0" smtClean="0">
              <a:solidFill>
                <a:schemeClr val="bg1"/>
              </a:solidFill>
              <a:latin typeface="+mj-lt"/>
            </a:endParaRPr>
          </a:p>
          <a:p>
            <a:r>
              <a:rPr lang="en-GB" sz="1000" b="0" i="0" dirty="0" smtClean="0">
                <a:solidFill>
                  <a:srgbClr val="FFFFFF"/>
                </a:solidFill>
                <a:latin typeface="+mj-lt"/>
              </a:rPr>
              <a:t>I'm now going to apply a drop of Re-PLASTY PRO FILLER serum. As we only use the most concentrated and highest performance active ingredients, just a few drops are enough for visibly younger-looking skin. Re-PLASTY PRO FILLER serum replicates the effectiveness of an injection of hyaluronic acid from </a:t>
            </a:r>
            <a:r>
              <a:rPr lang="en-GB" sz="1000" b="0" i="0" dirty="0" smtClean="0">
                <a:solidFill>
                  <a:srgbClr val="FFFFFF"/>
                </a:solidFill>
                <a:latin typeface="+mj-lt"/>
              </a:rPr>
              <a:t>LACLINIC-MONTREUX.  </a:t>
            </a:r>
            <a:r>
              <a:rPr lang="en-GB" sz="1000" b="0" i="0" dirty="0" smtClean="0">
                <a:solidFill>
                  <a:srgbClr val="FFFFFF"/>
                </a:solidFill>
                <a:latin typeface="+mj-lt"/>
              </a:rPr>
              <a:t>It is highly concentrated in hyaluronic acid to fill your wrinkles, even the very deepest, and provide volume and elasticity for your skin from deep within. </a:t>
            </a:r>
          </a:p>
          <a:p>
            <a:endParaRPr lang="en-GB" sz="1100" dirty="0" smtClean="0">
              <a:solidFill>
                <a:schemeClr val="bg1"/>
              </a:solidFill>
              <a:latin typeface="+mj-lt"/>
            </a:endParaRPr>
          </a:p>
          <a:p>
            <a:r>
              <a:rPr lang="en-GB" sz="1000" b="0" i="0" dirty="0" smtClean="0">
                <a:solidFill>
                  <a:srgbClr val="FFFFFF"/>
                </a:solidFill>
                <a:latin typeface="+mj-lt"/>
              </a:rPr>
              <a:t>Its fresh texture penetrates completely deep into the heart of your skin and delivers perfect plasticity.</a:t>
            </a:r>
          </a:p>
          <a:p>
            <a:r>
              <a:rPr lang="en-GB" sz="1000" b="0" i="0" dirty="0" smtClean="0">
                <a:solidFill>
                  <a:srgbClr val="FFFFFF"/>
                </a:solidFill>
                <a:latin typeface="+mj-lt"/>
              </a:rPr>
              <a:t>Apply this serum morning and evening to cleansed skin, targeting wrinkles on your face and avoiding the eye contour area. </a:t>
            </a:r>
          </a:p>
          <a:p>
            <a:r>
              <a:rPr lang="en-GB" sz="1000" b="0" i="0" dirty="0" smtClean="0">
                <a:solidFill>
                  <a:srgbClr val="FFFFFF"/>
                </a:solidFill>
                <a:latin typeface="+mj-lt"/>
              </a:rPr>
              <a:t>All your wrinkles, even the very deepest, are filled, and your skin's volume and elasticity are restored.</a:t>
            </a:r>
          </a:p>
          <a:p>
            <a:endParaRPr lang="en-GB" sz="1000" dirty="0" smtClean="0">
              <a:solidFill>
                <a:schemeClr val="bg1"/>
              </a:solidFill>
              <a:latin typeface="+mj-lt"/>
            </a:endParaRPr>
          </a:p>
          <a:p>
            <a:endParaRPr lang="en-GB" sz="1000" dirty="0">
              <a:latin typeface="+mj-lt"/>
            </a:endParaRPr>
          </a:p>
        </p:txBody>
      </p:sp>
      <p:sp>
        <p:nvSpPr>
          <p:cNvPr id="17" name="ZoneTexte 16"/>
          <p:cNvSpPr txBox="1"/>
          <p:nvPr/>
        </p:nvSpPr>
        <p:spPr>
          <a:xfrm>
            <a:off x="3131840" y="1017304"/>
            <a:ext cx="2880320" cy="6370975"/>
          </a:xfrm>
          <a:prstGeom prst="rect">
            <a:avLst/>
          </a:prstGeom>
          <a:noFill/>
        </p:spPr>
        <p:txBody>
          <a:bodyPr wrap="square" rtlCol="0">
            <a:spAutoFit/>
          </a:bodyPr>
          <a:lstStyle/>
          <a:p>
            <a:pPr algn="ctr"/>
            <a:r>
              <a:rPr lang="en-GB" sz="1000" b="0" i="0" dirty="0" smtClean="0">
                <a:solidFill>
                  <a:srgbClr val="FFFFFF"/>
                </a:solidFill>
                <a:latin typeface="+mj-lt"/>
              </a:rPr>
              <a:t>WHAT TO DO</a:t>
            </a:r>
          </a:p>
          <a:p>
            <a:pPr algn="r"/>
            <a:endParaRPr lang="en-GB" sz="1000" dirty="0" smtClean="0">
              <a:solidFill>
                <a:schemeClr val="bg1"/>
              </a:solidFill>
              <a:latin typeface="+mj-lt"/>
            </a:endParaRPr>
          </a:p>
          <a:p>
            <a:pPr algn="r"/>
            <a:r>
              <a:rPr lang="en-GB" sz="1000" b="0" i="0" dirty="0" smtClean="0">
                <a:solidFill>
                  <a:srgbClr val="FFFFFF"/>
                </a:solidFill>
                <a:latin typeface="+mj-lt"/>
              </a:rPr>
              <a:t>Talk to the customer while applying the product to avoid wasting time.</a:t>
            </a:r>
          </a:p>
          <a:p>
            <a:pPr algn="r">
              <a:defRPr/>
            </a:pPr>
            <a:r>
              <a:rPr lang="en-GB" sz="1000" b="0" i="0" dirty="0" smtClean="0">
                <a:solidFill>
                  <a:srgbClr val="FFFFFF"/>
                </a:solidFill>
                <a:latin typeface="+mj-lt"/>
              </a:rPr>
              <a:t>Present the lotion to the customer.</a:t>
            </a:r>
          </a:p>
          <a:p>
            <a:pPr algn="r">
              <a:defRPr/>
            </a:pPr>
            <a:endParaRPr lang="en-GB" sz="1000" dirty="0" smtClean="0">
              <a:solidFill>
                <a:schemeClr val="bg1"/>
              </a:solidFill>
              <a:latin typeface="+mj-lt"/>
            </a:endParaRPr>
          </a:p>
          <a:p>
            <a:pPr algn="r">
              <a:defRPr/>
            </a:pPr>
            <a:r>
              <a:rPr lang="en-GB" sz="1000" b="0" i="0" dirty="0" smtClean="0">
                <a:solidFill>
                  <a:srgbClr val="FFFFFF"/>
                </a:solidFill>
                <a:latin typeface="+mj-lt"/>
              </a:rPr>
              <a:t>Take a cotton pad and soak it with lotion. </a:t>
            </a: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a:p>
            <a:pPr algn="r">
              <a:defRPr/>
            </a:pPr>
            <a:r>
              <a:rPr lang="en-GB" sz="1000" b="0" i="0" dirty="0" smtClean="0">
                <a:solidFill>
                  <a:srgbClr val="FFFFFF"/>
                </a:solidFill>
                <a:latin typeface="+mj-lt"/>
              </a:rPr>
              <a:t>Wipe the cotton pad soaked in lotion over the outer surface of the hand without touching the wrist or the fingers! </a:t>
            </a:r>
          </a:p>
          <a:p>
            <a:pPr algn="r">
              <a:defRPr/>
            </a:pPr>
            <a:endParaRPr lang="en-GB" sz="1000" dirty="0" smtClean="0">
              <a:solidFill>
                <a:schemeClr val="bg1"/>
              </a:solidFill>
              <a:latin typeface="+mj-lt"/>
            </a:endParaRPr>
          </a:p>
          <a:p>
            <a:pPr algn="r">
              <a:defRPr/>
            </a:pPr>
            <a:r>
              <a:rPr lang="en-GB" sz="1000" b="0" i="0" dirty="0" smtClean="0">
                <a:solidFill>
                  <a:srgbClr val="FFFFFF"/>
                </a:solidFill>
                <a:latin typeface="+mj-lt"/>
              </a:rPr>
              <a:t>Present the </a:t>
            </a:r>
            <a:r>
              <a:rPr lang="en-GB" sz="1000" dirty="0">
                <a:solidFill>
                  <a:srgbClr val="FFFFFF"/>
                </a:solidFill>
                <a:latin typeface="+mj-lt"/>
              </a:rPr>
              <a:t>serum to the customer in an elegant manner so that she can read the name while you are talking</a:t>
            </a:r>
            <a:r>
              <a:rPr lang="en-GB" sz="1000" b="0" i="0" dirty="0" smtClean="0">
                <a:solidFill>
                  <a:srgbClr val="FFFFFF"/>
                </a:solidFill>
                <a:latin typeface="+mj-lt"/>
              </a:rPr>
              <a:t>.</a:t>
            </a:r>
            <a:r>
              <a:rPr lang="en-GB" sz="1000" b="0" i="0" dirty="0" smtClean="0">
                <a:solidFill>
                  <a:srgbClr val="000000"/>
                </a:solidFill>
                <a:latin typeface="+mj-lt"/>
              </a:rPr>
              <a:t> </a:t>
            </a:r>
          </a:p>
          <a:p>
            <a:pPr algn="r">
              <a:defRPr/>
            </a:pPr>
            <a:endParaRPr lang="en-GB" sz="1000" dirty="0" smtClean="0">
              <a:solidFill>
                <a:schemeClr val="bg1"/>
              </a:solidFill>
              <a:latin typeface="+mj-lt"/>
            </a:endParaRPr>
          </a:p>
          <a:p>
            <a:pPr algn="r">
              <a:defRPr/>
            </a:pPr>
            <a:r>
              <a:rPr lang="en-GB" sz="1000" b="0" i="0" dirty="0" smtClean="0">
                <a:solidFill>
                  <a:srgbClr val="FFFFFF"/>
                </a:solidFill>
                <a:latin typeface="+mj-lt"/>
              </a:rPr>
              <a:t>Apply 3 horizontal lines of serum to the customer's hand, ensuring that the dropper does not touch her skin. Close the bottle and place it back in its position. </a:t>
            </a: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a:p>
            <a:pPr algn="r">
              <a:defRPr/>
            </a:pPr>
            <a:r>
              <a:rPr lang="en-GB" sz="1000" b="0" i="0" dirty="0" smtClean="0">
                <a:solidFill>
                  <a:srgbClr val="FFFFFF"/>
                </a:solidFill>
                <a:latin typeface="+mj-lt"/>
              </a:rPr>
              <a:t>Place Re-PLASTY PRO FILLER serum back on the tray, then put a tissue folded into 4 in the palm of your hand, and take the customer's hand. Gently massage the hand: spread each line of serum using your index finger; replace the customer's hand and stretch out each line using your two index fingers. Roll your index finger over each line then finish with an enveloping hand massage.   </a:t>
            </a: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en-GB" sz="2800" b="0" i="0" smtClean="0">
                <a:solidFill>
                  <a:srgbClr val="B5A692"/>
                </a:solidFill>
              </a:rPr>
              <a:t>PRODUCT RECOMMENDATIONS</a:t>
            </a:r>
          </a:p>
        </p:txBody>
      </p:sp>
      <p:cxnSp>
        <p:nvCxnSpPr>
          <p:cNvPr id="12" name="Connecteur droit 11"/>
          <p:cNvCxnSpPr/>
          <p:nvPr/>
        </p:nvCxnSpPr>
        <p:spPr bwMode="auto">
          <a:xfrm>
            <a:off x="3419872" y="1219398"/>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eur droit 12"/>
          <p:cNvCxnSpPr/>
          <p:nvPr/>
        </p:nvCxnSpPr>
        <p:spPr bwMode="auto">
          <a:xfrm>
            <a:off x="6012160" y="1017304"/>
            <a:ext cx="0" cy="5580048"/>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98" name="Picture 2" descr="F:\HR CLAIRE\PHOTOS SCENARIO DE VENTE PRO FILLER\DSC092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48" r="7387" b="8111"/>
          <a:stretch/>
        </p:blipFill>
        <p:spPr bwMode="auto">
          <a:xfrm>
            <a:off x="1619672" y="1118759"/>
            <a:ext cx="1397548" cy="1158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099" name="Picture 3" descr="F:\HR CLAIRE\PHOTOS SCENARIO DE VENTE PRO FILLER\DSC0924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18" t="6662" r="6776" b="15541"/>
          <a:stretch/>
        </p:blipFill>
        <p:spPr bwMode="auto">
          <a:xfrm>
            <a:off x="-44150" y="1118759"/>
            <a:ext cx="1512589" cy="1158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F:\HR CLAIRE\PHOTOS SCENARIO DE VENTE PRO FILLER\DSC0924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470" t="7451" r="7941" b="12157"/>
          <a:stretch/>
        </p:blipFill>
        <p:spPr bwMode="auto">
          <a:xfrm>
            <a:off x="827585" y="2348880"/>
            <a:ext cx="1490862" cy="1189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1" name="Picture 5" descr="F:\HR CLAIRE\PHOTOS SCENARIO DE VENTE PRO FILLER\DSC0924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75" t="12085" b="8863"/>
          <a:stretch/>
        </p:blipFill>
        <p:spPr bwMode="auto">
          <a:xfrm>
            <a:off x="211454" y="3633239"/>
            <a:ext cx="1264202" cy="993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2" name="Picture 6" descr="F:\HR CLAIRE\PHOTOS SCENARIO DE VENTE PRO FILLER\DSC0924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946" r="6818" b="17072"/>
          <a:stretch/>
        </p:blipFill>
        <p:spPr bwMode="auto">
          <a:xfrm>
            <a:off x="1547664" y="3610097"/>
            <a:ext cx="1295494" cy="10168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F:\HR CLAIRE\PHOTOS SCENARIO DE VENTE PRO FILLER\DSC0926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84" r="5461" b="20237"/>
          <a:stretch/>
        </p:blipFill>
        <p:spPr bwMode="auto">
          <a:xfrm>
            <a:off x="211454" y="4687345"/>
            <a:ext cx="1264202" cy="973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F:\HR CLAIRE\PHOTOS SCENARIO DE VENTE PRO FILLER\DSC0925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791" r="7580" b="17106"/>
          <a:stretch/>
        </p:blipFill>
        <p:spPr bwMode="auto">
          <a:xfrm>
            <a:off x="1547664" y="4687346"/>
            <a:ext cx="1295494" cy="963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F:\HR CLAIRE\PHOTOS SCENARIO DE VENTE PRO FILLER\DSC0926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679" r="11026" b="14010"/>
          <a:stretch/>
        </p:blipFill>
        <p:spPr bwMode="auto">
          <a:xfrm>
            <a:off x="180162" y="5704279"/>
            <a:ext cx="1295494" cy="1027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descr="F:\HR CLAIRE\PHOTOS SCENARIO DE VENTE PRO FILLER\DSC0926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47664" y="5747912"/>
            <a:ext cx="1295494" cy="984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22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419475" y="1125414"/>
            <a:ext cx="2592685" cy="5878532"/>
          </a:xfrm>
          <a:prstGeom prst="rect">
            <a:avLst/>
          </a:prstGeom>
          <a:noFill/>
        </p:spPr>
        <p:txBody>
          <a:bodyPr wrap="square" rtlCol="0">
            <a:spAutoFit/>
          </a:bodyPr>
          <a:lstStyle/>
          <a:p>
            <a:pPr algn="ctr"/>
            <a:r>
              <a:rPr lang="fr-FR" sz="1000" b="0" i="0" dirty="0" smtClean="0">
                <a:solidFill>
                  <a:srgbClr val="FFFFFF"/>
                </a:solidFill>
              </a:rPr>
              <a:t>WHAT TO DO</a:t>
            </a:r>
          </a:p>
          <a:p>
            <a:pPr algn="r"/>
            <a:endParaRPr lang="en-GB" sz="1000" dirty="0">
              <a:solidFill>
                <a:schemeClr val="bg1"/>
              </a:solidFill>
            </a:endParaRPr>
          </a:p>
          <a:p>
            <a:pPr algn="r">
              <a:defRPr/>
            </a:pPr>
            <a:r>
              <a:rPr lang="fr-FR" sz="1000" b="0" i="0" dirty="0" smtClean="0">
                <a:solidFill>
                  <a:srgbClr val="FFFFFF"/>
                </a:solidFill>
              </a:rPr>
              <a:t>Next, present Re-PLASTY Mesolift cream to the customer in the same elegant manner.</a:t>
            </a:r>
          </a:p>
          <a:p>
            <a:pPr algn="r"/>
            <a:endParaRPr lang="en-GB" sz="1000" dirty="0" smtClean="0">
              <a:solidFill>
                <a:schemeClr val="bg1"/>
              </a:solidFill>
            </a:endParaRPr>
          </a:p>
          <a:p>
            <a:pPr algn="r"/>
            <a:endParaRPr lang="en-GB" sz="1000" dirty="0">
              <a:solidFill>
                <a:schemeClr val="bg1"/>
              </a:solidFill>
            </a:endParaRPr>
          </a:p>
          <a:p>
            <a:pPr algn="r">
              <a:defRPr/>
            </a:pPr>
            <a:endParaRPr lang="en-GB" sz="1000" dirty="0" smtClean="0">
              <a:solidFill>
                <a:schemeClr val="bg1"/>
              </a:solidFill>
            </a:endParaRPr>
          </a:p>
          <a:p>
            <a:pPr algn="r">
              <a:defRPr/>
            </a:pPr>
            <a:endParaRPr lang="en-GB" sz="1000" dirty="0" smtClean="0">
              <a:solidFill>
                <a:schemeClr val="bg1"/>
              </a:solidFill>
            </a:endParaRPr>
          </a:p>
          <a:p>
            <a:pPr algn="r">
              <a:defRPr/>
            </a:pPr>
            <a:r>
              <a:rPr lang="fr-FR" sz="1000" b="0" i="0" dirty="0" smtClean="0">
                <a:solidFill>
                  <a:srgbClr val="FFFFFF"/>
                </a:solidFill>
              </a:rPr>
              <a:t>Also present Re-PLASTY AGE RECOVERY cream at the same time.</a:t>
            </a:r>
          </a:p>
          <a:p>
            <a:pPr algn="r">
              <a:defRPr/>
            </a:pPr>
            <a:endParaRPr lang="en-GB" dirty="0" smtClean="0"/>
          </a:p>
          <a:p>
            <a:pPr algn="r">
              <a:defRPr/>
            </a:pPr>
            <a:r>
              <a:rPr lang="en-GB" dirty="0" smtClean="0"/>
              <a:t> </a:t>
            </a:r>
            <a:endParaRPr lang="en-GB" sz="1000" dirty="0" smtClean="0">
              <a:solidFill>
                <a:schemeClr val="bg1"/>
              </a:solidFill>
            </a:endParaRPr>
          </a:p>
          <a:p>
            <a:pPr algn="r">
              <a:defRPr/>
            </a:pPr>
            <a:endParaRPr lang="en-GB" sz="400" dirty="0">
              <a:solidFill>
                <a:schemeClr val="bg1"/>
              </a:solidFill>
            </a:endParaRPr>
          </a:p>
          <a:p>
            <a:pPr algn="r">
              <a:defRPr/>
            </a:pPr>
            <a:r>
              <a:rPr lang="fr-FR" sz="1000" b="0" i="0" dirty="0" smtClean="0">
                <a:solidFill>
                  <a:srgbClr val="FFFFFF"/>
                </a:solidFill>
              </a:rPr>
              <a:t>If the customer wishes to try it, open the jar, take a Re-PLASTY spatula that you have sanitised</a:t>
            </a:r>
            <a:r>
              <a:rPr lang="fr-FR" sz="1000" b="0" i="0" dirty="0" smtClean="0">
                <a:solidFill>
                  <a:srgbClr val="000000"/>
                </a:solidFill>
              </a:rPr>
              <a:t> </a:t>
            </a:r>
            <a:r>
              <a:rPr lang="fr-FR" sz="1000" b="0" i="0" dirty="0" smtClean="0">
                <a:solidFill>
                  <a:srgbClr val="FFFFFF"/>
                </a:solidFill>
              </a:rPr>
              <a:t>in front of the customer, and remove a small amount of cream using the rounded end. </a:t>
            </a:r>
          </a:p>
          <a:p>
            <a:pPr algn="r">
              <a:defRPr/>
            </a:pPr>
            <a:r>
              <a:rPr lang="fr-FR" sz="1000" b="0" i="0" dirty="0" smtClean="0">
                <a:solidFill>
                  <a:srgbClr val="FFFFFF"/>
                </a:solidFill>
              </a:rPr>
              <a:t>Let the customer try it herself by spreading the texture on her own skin.  </a:t>
            </a:r>
          </a:p>
          <a:p>
            <a:pPr algn="r">
              <a:defRPr/>
            </a:pPr>
            <a:endParaRPr lang="en-GB" sz="1000" dirty="0" smtClean="0">
              <a:solidFill>
                <a:schemeClr val="bg1"/>
              </a:solidFill>
            </a:endParaRPr>
          </a:p>
          <a:p>
            <a:pPr algn="r">
              <a:defRPr/>
            </a:pPr>
            <a:endParaRPr lang="en-GB" sz="1000" dirty="0" smtClean="0">
              <a:solidFill>
                <a:schemeClr val="bg1"/>
              </a:solidFill>
            </a:endParaRPr>
          </a:p>
          <a:p>
            <a:pPr algn="r">
              <a:defRPr/>
            </a:pPr>
            <a:r>
              <a:rPr lang="fr-FR" sz="1000" b="0" i="0" dirty="0" smtClean="0">
                <a:solidFill>
                  <a:srgbClr val="FFFFFF"/>
                </a:solidFill>
              </a:rPr>
              <a:t>Then remove a small amount of cream and trace 3 horizontal and 3 vertical lines to replicate a gauze, then replace the cream on the tray. </a:t>
            </a:r>
          </a:p>
          <a:p>
            <a:pPr algn="r">
              <a:defRPr/>
            </a:pPr>
            <a:r>
              <a:rPr lang="fr-FR" sz="1000" b="0" i="0" dirty="0" smtClean="0">
                <a:solidFill>
                  <a:srgbClr val="FFFFFF"/>
                </a:solidFill>
              </a:rPr>
              <a:t>Massage in as required.</a:t>
            </a:r>
          </a:p>
          <a:p>
            <a:pPr algn="r">
              <a:defRPr/>
            </a:pPr>
            <a:endParaRPr lang="en-GB" sz="1000" b="1" dirty="0" smtClean="0">
              <a:solidFill>
                <a:srgbClr val="FF0000"/>
              </a:solidFill>
            </a:endParaRPr>
          </a:p>
          <a:p>
            <a:pPr algn="r">
              <a:defRPr/>
            </a:pPr>
            <a:endParaRPr lang="en-GB" sz="1000" b="1" dirty="0" smtClean="0">
              <a:solidFill>
                <a:srgbClr val="FF0000"/>
              </a:solidFill>
            </a:endParaRPr>
          </a:p>
          <a:p>
            <a:pPr algn="r">
              <a:defRPr/>
            </a:pPr>
            <a:r>
              <a:rPr lang="fr-FR" sz="1000" b="0" i="0" dirty="0" smtClean="0">
                <a:solidFill>
                  <a:srgbClr val="FFFFFF"/>
                </a:solidFill>
              </a:rPr>
              <a:t>Invite the customer to smell and touch her hand to enjoy the velvety skin effect.</a:t>
            </a:r>
          </a:p>
          <a:p>
            <a:pPr algn="r">
              <a:defRPr/>
            </a:pPr>
            <a:r>
              <a:rPr lang="fr-FR" sz="1000" b="0" i="0" dirty="0" smtClean="0">
                <a:solidFill>
                  <a:srgbClr val="FFFFFF"/>
                </a:solidFill>
              </a:rPr>
              <a:t>Ask her to compare with her other hand to see the difference.</a:t>
            </a:r>
          </a:p>
          <a:p>
            <a:pPr algn="r">
              <a:defRPr/>
            </a:pPr>
            <a:endParaRPr lang="en-GB" sz="1000" b="1" dirty="0">
              <a:solidFill>
                <a:srgbClr val="FF0000"/>
              </a:solidFill>
            </a:endParaRPr>
          </a:p>
        </p:txBody>
      </p:sp>
      <p:sp>
        <p:nvSpPr>
          <p:cNvPr id="13" name="ZoneTexte 12"/>
          <p:cNvSpPr txBox="1"/>
          <p:nvPr/>
        </p:nvSpPr>
        <p:spPr>
          <a:xfrm>
            <a:off x="6084887" y="1125414"/>
            <a:ext cx="2955925" cy="6247864"/>
          </a:xfrm>
          <a:prstGeom prst="rect">
            <a:avLst/>
          </a:prstGeom>
          <a:noFill/>
        </p:spPr>
        <p:txBody>
          <a:bodyPr wrap="square" rtlCol="0">
            <a:spAutoFit/>
          </a:bodyPr>
          <a:lstStyle/>
          <a:p>
            <a:pPr algn="ctr"/>
            <a:r>
              <a:rPr lang="fr-FR" sz="1000" b="0" i="0" dirty="0" smtClean="0">
                <a:solidFill>
                  <a:srgbClr val="FFFFFF"/>
                </a:solidFill>
              </a:rPr>
              <a:t>WHAT TO SAY</a:t>
            </a:r>
          </a:p>
          <a:p>
            <a:endParaRPr lang="en-GB" sz="1000" dirty="0">
              <a:solidFill>
                <a:schemeClr val="bg1"/>
              </a:solidFill>
            </a:endParaRPr>
          </a:p>
          <a:p>
            <a:r>
              <a:rPr lang="fr-FR" sz="1000" b="0" i="0" dirty="0" smtClean="0">
                <a:solidFill>
                  <a:srgbClr val="FFFFFF"/>
                </a:solidFill>
              </a:rPr>
              <a:t>In order to maximise the benefits of this routine and to continue correcting your wrinkles, apply Re-PLASTY Mesolift cream during the day, to smooth out your wrinkles and deliver a radiant glow.</a:t>
            </a:r>
          </a:p>
          <a:p>
            <a:endParaRPr lang="en-GB" sz="1000" dirty="0" smtClean="0">
              <a:solidFill>
                <a:schemeClr val="bg1"/>
              </a:solidFill>
            </a:endParaRPr>
          </a:p>
          <a:p>
            <a:endParaRPr lang="fr-FR" sz="1000" b="0" i="0" dirty="0" smtClean="0">
              <a:solidFill>
                <a:srgbClr val="FFFFFF"/>
              </a:solidFill>
            </a:endParaRPr>
          </a:p>
          <a:p>
            <a:r>
              <a:rPr lang="fr-FR" sz="1000" b="0" i="0" dirty="0" smtClean="0">
                <a:solidFill>
                  <a:srgbClr val="FFFFFF"/>
                </a:solidFill>
              </a:rPr>
              <a:t>But allow me, madam to let you try an incredible cream, with a sumptuous texture that will repair all the scars of aging intensely, during the night, it is Re-PLASTY AGE RECOVERY cream. Would you like me to show it to you?</a:t>
            </a:r>
          </a:p>
          <a:p>
            <a:r>
              <a:rPr lang="fr-FR" sz="1000" b="0" i="0" dirty="0" smtClean="0">
                <a:solidFill>
                  <a:srgbClr val="FFFFFF"/>
                </a:solidFill>
              </a:rPr>
              <a:t>This night cream will intensely repair your wrinkles, skin damage and blemishes. Apply it in the evening, after the serum, to the face, excluding the eye contour area.</a:t>
            </a:r>
            <a:r>
              <a:rPr lang="fr-FR" sz="1000" b="0" i="0" dirty="0" smtClean="0"/>
              <a:t> </a:t>
            </a:r>
          </a:p>
          <a:p>
            <a:endParaRPr lang="en-GB" sz="1000" dirty="0">
              <a:solidFill>
                <a:schemeClr val="bg1"/>
              </a:solidFill>
            </a:endParaRPr>
          </a:p>
          <a:p>
            <a:r>
              <a:rPr lang="fr-FR" sz="1000" b="0" i="0" dirty="0" smtClean="0">
                <a:solidFill>
                  <a:srgbClr val="FFFFFF"/>
                </a:solidFill>
              </a:rPr>
              <a:t>Firstly, I would like to let </a:t>
            </a:r>
            <a:r>
              <a:rPr lang="fr-FR" sz="1000" b="0" i="0" dirty="0" err="1" smtClean="0">
                <a:solidFill>
                  <a:srgbClr val="FFFFFF"/>
                </a:solidFill>
              </a:rPr>
              <a:t>you</a:t>
            </a:r>
            <a:r>
              <a:rPr lang="fr-FR" sz="1000" b="0" i="0" dirty="0" smtClean="0">
                <a:solidFill>
                  <a:srgbClr val="FFFFFF"/>
                </a:solidFill>
              </a:rPr>
              <a:t>  discover its sumptuous texture in your own hand.</a:t>
            </a:r>
          </a:p>
          <a:p>
            <a:r>
              <a:rPr lang="fr-FR" sz="1000" b="0" i="0" dirty="0" smtClean="0">
                <a:solidFill>
                  <a:srgbClr val="FFFFFF"/>
                </a:solidFill>
              </a:rPr>
              <a:t>Its texture and fragrance are unique. What do you think? </a:t>
            </a:r>
          </a:p>
          <a:p>
            <a:r>
              <a:rPr lang="fr-FR" sz="1000" b="0" i="0" dirty="0" smtClean="0">
                <a:solidFill>
                  <a:srgbClr val="FFFFFF"/>
                </a:solidFill>
              </a:rPr>
              <a:t>I will now give you a short massage to allow you to rediscover the texture.</a:t>
            </a:r>
          </a:p>
          <a:p>
            <a:endParaRPr lang="en-GB" sz="1000" dirty="0" smtClean="0">
              <a:solidFill>
                <a:schemeClr val="bg1"/>
              </a:solidFill>
            </a:endParaRPr>
          </a:p>
          <a:p>
            <a:endParaRPr lang="en-GB" sz="1000" dirty="0">
              <a:solidFill>
                <a:schemeClr val="bg1"/>
              </a:solidFill>
            </a:endParaRPr>
          </a:p>
          <a:p>
            <a:endParaRPr lang="en-GB" sz="1000" dirty="0" smtClean="0">
              <a:solidFill>
                <a:schemeClr val="bg1"/>
              </a:solidFill>
            </a:endParaRPr>
          </a:p>
          <a:p>
            <a:endParaRPr lang="en-GB" sz="1000" dirty="0" smtClean="0">
              <a:solidFill>
                <a:schemeClr val="bg1"/>
              </a:solidFill>
            </a:endParaRPr>
          </a:p>
          <a:p>
            <a:endParaRPr lang="en-GB" sz="1000" dirty="0" smtClean="0">
              <a:solidFill>
                <a:schemeClr val="bg1"/>
              </a:solidFill>
            </a:endParaRPr>
          </a:p>
          <a:p>
            <a:endParaRPr lang="en-GB" sz="1000" dirty="0">
              <a:solidFill>
                <a:schemeClr val="bg1"/>
              </a:solidFill>
            </a:endParaRPr>
          </a:p>
          <a:p>
            <a:pPr algn="r"/>
            <a:r>
              <a:rPr lang="fr-FR" sz="1000" b="0" i="1" dirty="0" smtClean="0">
                <a:solidFill>
                  <a:srgbClr val="FFFFFF"/>
                </a:solidFill>
              </a:rPr>
              <a:t>If the customer is looking for a specific product, insist on this product and the results it delivers, while including it as part of the routine: serum + cream + eye contour + foundation.</a:t>
            </a:r>
          </a:p>
          <a:p>
            <a:pPr algn="r"/>
            <a:endParaRPr lang="en-GB" sz="1000" dirty="0">
              <a:solidFill>
                <a:schemeClr val="bg1"/>
              </a:solidFill>
            </a:endParaRPr>
          </a:p>
          <a:p>
            <a:endParaRPr lang="en-GB" sz="1000" dirty="0" smtClean="0">
              <a:solidFill>
                <a:schemeClr val="bg1"/>
              </a:solidFill>
            </a:endParaRPr>
          </a:p>
          <a:p>
            <a:endParaRPr lang="en-GB" sz="1000" dirty="0">
              <a:solidFill>
                <a:schemeClr val="bg1"/>
              </a:solidFill>
            </a:endParaRPr>
          </a:p>
        </p:txBody>
      </p:sp>
      <p:sp>
        <p:nvSpPr>
          <p:cNvPr id="3"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PRODUCT RECOMMENDATIONS</a:t>
            </a:r>
          </a:p>
        </p:txBody>
      </p:sp>
      <p:pic>
        <p:nvPicPr>
          <p:cNvPr id="5127" name="Picture 7" descr="I:\HR CLAIRE\PHOTOS SCENARIO DE VENTE PRODIGY\DSC09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814" y="6060345"/>
            <a:ext cx="1004042" cy="753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8" name="Picture 8" descr="I:\HR CLAIRE\PHOTOS SCENARIO DE VENTE PRODIGY\DSC090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84" b="12719"/>
          <a:stretch/>
        </p:blipFill>
        <p:spPr bwMode="auto">
          <a:xfrm>
            <a:off x="139974" y="6060345"/>
            <a:ext cx="864096" cy="753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9" name="Picture 9" descr="I:\HR CLAIRE\PHOTOS SCENARIO DE VENTE PRODIGY\DSC0905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0309" b="6242"/>
          <a:stretch/>
        </p:blipFill>
        <p:spPr bwMode="auto">
          <a:xfrm>
            <a:off x="1083381" y="6060345"/>
            <a:ext cx="928802" cy="753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5" name="Connecteur droit 14"/>
          <p:cNvCxnSpPr/>
          <p:nvPr/>
        </p:nvCxnSpPr>
        <p:spPr bwMode="auto">
          <a:xfrm>
            <a:off x="3419872" y="1340768"/>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15"/>
          <p:cNvCxnSpPr/>
          <p:nvPr/>
        </p:nvCxnSpPr>
        <p:spPr bwMode="auto">
          <a:xfrm>
            <a:off x="6012160" y="980728"/>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descr="F:\HR CLAIRE\PHOTOS SCENARIO DE VENTE PRO FILLER\DSC0927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432" t="22438" r="12391" b="34885"/>
          <a:stretch/>
        </p:blipFill>
        <p:spPr bwMode="auto">
          <a:xfrm>
            <a:off x="971600" y="1196752"/>
            <a:ext cx="1230818" cy="934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F:\HR CLAIRE\PHOTOS SCENARIO DE VENTE PRO FILLER\DSC0928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122" b="13530"/>
          <a:stretch/>
        </p:blipFill>
        <p:spPr bwMode="auto">
          <a:xfrm>
            <a:off x="966894" y="2276872"/>
            <a:ext cx="1235523" cy="978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3" name="Picture 5" descr="F:\HR CLAIRE\PHOTOS SCENARIO DE VENTE PRO FILLER\DSC0928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323" t="36751" r="38308" b="39518"/>
          <a:stretch/>
        </p:blipFill>
        <p:spPr bwMode="auto">
          <a:xfrm>
            <a:off x="75960" y="4556137"/>
            <a:ext cx="890934" cy="673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F:\HR CLAIRE\PHOTOS SCENARIO DE VENTE PRO FILLER\DSC0928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0202" y="4556137"/>
            <a:ext cx="898315" cy="673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5" name="Picture 7" descr="F:\HR CLAIRE\PHOTOS SCENARIO DE VENTE PRO FILLER\DSC0928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2184" y="4556138"/>
            <a:ext cx="898314" cy="673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6" name="Picture 8" descr="F:\HR CLAIRE\PHOTOS SCENARIO DE VENTE PRO FILLER\DSC0928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575" y="5276700"/>
            <a:ext cx="992784" cy="744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7" name="Picture 9" descr="F:\HR CLAIRE\PHOTOS SCENARIO DE VENTE PRO FILLER\DSC0929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1989" t="10018" r="10797" b="25313"/>
          <a:stretch/>
        </p:blipFill>
        <p:spPr bwMode="auto">
          <a:xfrm>
            <a:off x="1587009" y="5276700"/>
            <a:ext cx="970019" cy="744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8" name="Picture 10" descr="F:\HR CLAIRE\PHOTOS SCENARIO DE VENTE PRO FILLER\DSC09297.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10188" b="15475"/>
          <a:stretch/>
        </p:blipFill>
        <p:spPr bwMode="auto">
          <a:xfrm>
            <a:off x="1548164" y="3386942"/>
            <a:ext cx="1283762" cy="906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9" name="Picture 11" descr="F:\HR CLAIRE\PHOTOS SCENARIO DE VENTE PRO FILLER\DSC09296.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8147" t="5707" r="19748" b="34495"/>
          <a:stretch/>
        </p:blipFill>
        <p:spPr bwMode="auto">
          <a:xfrm>
            <a:off x="217868" y="3386942"/>
            <a:ext cx="1232562" cy="890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698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PRODUCT RECOMMENDATIONS</a:t>
            </a:r>
          </a:p>
        </p:txBody>
      </p:sp>
      <p:sp>
        <p:nvSpPr>
          <p:cNvPr id="9" name="ZoneTexte 8"/>
          <p:cNvSpPr txBox="1"/>
          <p:nvPr/>
        </p:nvSpPr>
        <p:spPr>
          <a:xfrm>
            <a:off x="3606800" y="692696"/>
            <a:ext cx="2477368" cy="371350"/>
          </a:xfrm>
          <a:prstGeom prst="rect">
            <a:avLst/>
          </a:prstGeom>
          <a:noFill/>
        </p:spPr>
        <p:txBody>
          <a:bodyPr wrap="square" rtlCol="0">
            <a:spAutoFit/>
          </a:bodyPr>
          <a:lstStyle/>
          <a:p>
            <a:endParaRPr lang="fr-FR" dirty="0"/>
          </a:p>
        </p:txBody>
      </p:sp>
      <p:sp>
        <p:nvSpPr>
          <p:cNvPr id="10" name="ZoneTexte 9"/>
          <p:cNvSpPr txBox="1"/>
          <p:nvPr/>
        </p:nvSpPr>
        <p:spPr>
          <a:xfrm>
            <a:off x="3419475" y="1340768"/>
            <a:ext cx="2592686" cy="5940088"/>
          </a:xfrm>
          <a:prstGeom prst="rect">
            <a:avLst/>
          </a:prstGeom>
          <a:noFill/>
        </p:spPr>
        <p:txBody>
          <a:bodyPr wrap="square" rtlCol="0">
            <a:spAutoFit/>
          </a:bodyPr>
          <a:lstStyle/>
          <a:p>
            <a:pPr algn="ctr"/>
            <a:r>
              <a:rPr lang="fr-FR" sz="1000" b="0" i="0" dirty="0" smtClean="0">
                <a:solidFill>
                  <a:srgbClr val="FFFFFF"/>
                </a:solidFill>
                <a:latin typeface="+mj-lt"/>
              </a:rPr>
              <a:t>WHAT TO DO</a:t>
            </a:r>
          </a:p>
          <a:p>
            <a:pPr algn="r"/>
            <a:endParaRPr lang="en-GB" sz="1000" dirty="0">
              <a:solidFill>
                <a:schemeClr val="bg1"/>
              </a:solidFill>
              <a:latin typeface="+mj-lt"/>
            </a:endParaRPr>
          </a:p>
          <a:p>
            <a:pPr algn="r">
              <a:defRPr/>
            </a:pPr>
            <a:r>
              <a:rPr lang="fr-FR" sz="1000" b="0" i="0" dirty="0" smtClean="0">
                <a:solidFill>
                  <a:srgbClr val="FFFFFF"/>
                </a:solidFill>
                <a:latin typeface="+mj-lt"/>
              </a:rPr>
              <a:t>Suggest that the customer tests the texture of the eye contour. If she agrees, apply a tiny amount of product onto her other hand and let her spread the texture herself.</a:t>
            </a:r>
          </a:p>
          <a:p>
            <a:pPr algn="r"/>
            <a:endParaRPr lang="en-GB" sz="1000" dirty="0">
              <a:solidFill>
                <a:schemeClr val="bg1"/>
              </a:solidFill>
              <a:latin typeface="+mj-lt"/>
            </a:endParaRPr>
          </a:p>
          <a:p>
            <a:pPr algn="r"/>
            <a:endParaRPr lang="en-GB" sz="1000" dirty="0">
              <a:solidFill>
                <a:schemeClr val="bg1"/>
              </a:solidFill>
              <a:latin typeface="+mj-lt"/>
            </a:endParaRPr>
          </a:p>
          <a:p>
            <a:pPr algn="r"/>
            <a:endParaRPr lang="en-GB" sz="1000" dirty="0" smtClean="0">
              <a:solidFill>
                <a:schemeClr val="bg1"/>
              </a:solidFill>
              <a:latin typeface="+mj-lt"/>
            </a:endParaRPr>
          </a:p>
          <a:p>
            <a:pPr algn="r"/>
            <a:endParaRPr lang="en-GB" sz="1000" dirty="0">
              <a:solidFill>
                <a:schemeClr val="bg1"/>
              </a:solidFill>
              <a:latin typeface="+mj-lt"/>
            </a:endParaRPr>
          </a:p>
          <a:p>
            <a:pPr algn="r"/>
            <a:endParaRPr lang="en-GB" sz="1000" dirty="0" smtClean="0">
              <a:solidFill>
                <a:schemeClr val="bg1"/>
              </a:solidFill>
              <a:latin typeface="+mj-lt"/>
            </a:endParaRPr>
          </a:p>
          <a:p>
            <a:pPr algn="r"/>
            <a:endParaRPr lang="en-GB" sz="1000" dirty="0">
              <a:solidFill>
                <a:schemeClr val="bg1"/>
              </a:solidFill>
              <a:latin typeface="+mj-lt"/>
            </a:endParaRPr>
          </a:p>
          <a:p>
            <a:pPr algn="r">
              <a:defRPr/>
            </a:pPr>
            <a:r>
              <a:rPr lang="fr-FR" sz="1000" b="0" i="0" dirty="0" smtClean="0">
                <a:solidFill>
                  <a:srgbClr val="FFFFFF"/>
                </a:solidFill>
                <a:latin typeface="+mj-lt"/>
              </a:rPr>
              <a:t>Finally, wrap up with Prodigy</a:t>
            </a:r>
            <a:r>
              <a:rPr lang="fr-FR" sz="1000" b="0" i="0" dirty="0" smtClean="0">
                <a:solidFill>
                  <a:srgbClr val="000000"/>
                </a:solidFill>
                <a:latin typeface="+mj-lt"/>
              </a:rPr>
              <a:t> </a:t>
            </a:r>
            <a:r>
              <a:rPr lang="fr-FR" sz="1000" b="0" i="0" dirty="0" smtClean="0">
                <a:solidFill>
                  <a:srgbClr val="FFFFFF"/>
                </a:solidFill>
                <a:latin typeface="+mj-lt"/>
              </a:rPr>
              <a:t>Powercell foundation.</a:t>
            </a:r>
          </a:p>
          <a:p>
            <a:pPr algn="r"/>
            <a:r>
              <a:rPr lang="fr-FR" sz="1000" b="0" i="0" dirty="0" smtClean="0">
                <a:solidFill>
                  <a:srgbClr val="FFFFFF"/>
                </a:solidFill>
                <a:latin typeface="+mj-lt"/>
              </a:rPr>
              <a:t>Suggest that the customer tries it on the first hand (the one where you applied the face care products)  Use a universal shade such as 23.</a:t>
            </a:r>
          </a:p>
          <a:p>
            <a:pPr algn="r">
              <a:defRPr/>
            </a:pPr>
            <a:r>
              <a:rPr lang="fr-FR" sz="1000" b="0" i="0" dirty="0" smtClean="0">
                <a:solidFill>
                  <a:srgbClr val="FFFFFF"/>
                </a:solidFill>
                <a:latin typeface="+mj-lt"/>
              </a:rPr>
              <a:t>Place a small amount of foundation on the back of the customer's hand, ensuring that the dropper does not touch it.</a:t>
            </a:r>
          </a:p>
          <a:p>
            <a:pPr algn="r">
              <a:defRPr/>
            </a:pPr>
            <a:r>
              <a:rPr lang="fr-FR" sz="1000" b="0" i="0" dirty="0" smtClean="0">
                <a:solidFill>
                  <a:srgbClr val="FFFFFF"/>
                </a:solidFill>
                <a:latin typeface="+mj-lt"/>
              </a:rPr>
              <a:t>Invite the customer to smell and touch her hand to enjoy the result, then invite her to compare her two hands.</a:t>
            </a:r>
          </a:p>
          <a:p>
            <a:pPr algn="r"/>
            <a:endParaRPr lang="en-GB" sz="1000" dirty="0">
              <a:solidFill>
                <a:schemeClr val="bg1"/>
              </a:solidFill>
              <a:latin typeface="+mj-lt"/>
            </a:endParaRPr>
          </a:p>
          <a:p>
            <a:pPr algn="r"/>
            <a:r>
              <a:rPr lang="fr-FR" sz="1000" b="0" i="0" dirty="0" smtClean="0">
                <a:solidFill>
                  <a:srgbClr val="FFFFFF"/>
                </a:solidFill>
                <a:latin typeface="+mj-lt"/>
              </a:rPr>
              <a:t>When you have finished the texture application, if you have applied the foundation to the customer's hand, take a cotton pad, soak it in lotion and wipe over her hand to remove the foundation.</a:t>
            </a:r>
          </a:p>
          <a:p>
            <a:pPr algn="r">
              <a:defRPr/>
            </a:pPr>
            <a:endParaRPr lang="en-GB" sz="1000" b="1" dirty="0">
              <a:solidFill>
                <a:srgbClr val="FF0000"/>
              </a:solidFill>
              <a:latin typeface="+mj-lt"/>
            </a:endParaRPr>
          </a:p>
          <a:p>
            <a:pPr algn="r"/>
            <a:r>
              <a:rPr lang="fr-FR" sz="1000" b="0" i="0" dirty="0" smtClean="0">
                <a:solidFill>
                  <a:srgbClr val="FFFFFF"/>
                </a:solidFill>
                <a:latin typeface="+mj-lt"/>
              </a:rPr>
              <a:t>Remove the protective tissue from her sleeve. </a:t>
            </a:r>
          </a:p>
          <a:p>
            <a:pPr algn="r"/>
            <a:endParaRPr lang="en-GB" sz="1000" dirty="0">
              <a:latin typeface="+mj-lt"/>
            </a:endParaRPr>
          </a:p>
        </p:txBody>
      </p:sp>
      <p:sp>
        <p:nvSpPr>
          <p:cNvPr id="11" name="ZoneTexte 10"/>
          <p:cNvSpPr txBox="1"/>
          <p:nvPr/>
        </p:nvSpPr>
        <p:spPr>
          <a:xfrm>
            <a:off x="6084168" y="1340768"/>
            <a:ext cx="2951882" cy="4401205"/>
          </a:xfrm>
          <a:prstGeom prst="rect">
            <a:avLst/>
          </a:prstGeom>
          <a:noFill/>
        </p:spPr>
        <p:txBody>
          <a:bodyPr wrap="square" rtlCol="0">
            <a:spAutoFit/>
          </a:bodyPr>
          <a:lstStyle/>
          <a:p>
            <a:pPr algn="ctr" fontAlgn="t"/>
            <a:r>
              <a:rPr lang="fr-FR" sz="1000" b="0" i="0" dirty="0" smtClean="0">
                <a:solidFill>
                  <a:srgbClr val="FFFFFF"/>
                </a:solidFill>
                <a:latin typeface="+mj-lt"/>
              </a:rPr>
              <a:t>WHAT TO SAY</a:t>
            </a:r>
          </a:p>
          <a:p>
            <a:pPr fontAlgn="t"/>
            <a:endParaRPr lang="en-GB" sz="1000" dirty="0" smtClean="0">
              <a:solidFill>
                <a:schemeClr val="bg1"/>
              </a:solidFill>
              <a:latin typeface="+mj-lt"/>
            </a:endParaRPr>
          </a:p>
          <a:p>
            <a:pPr fontAlgn="t"/>
            <a:r>
              <a:rPr lang="fr-FR" sz="1000" b="0" i="0" dirty="0" smtClean="0">
                <a:solidFill>
                  <a:srgbClr val="FFFFFF"/>
                </a:solidFill>
                <a:latin typeface="+mj-lt"/>
              </a:rPr>
              <a:t>The skin around the eye contour is much thinner than it is on the face. This area is also under strain from facial expressions, so that is why the product you apply to this fragile zone must be specially adapted. In your case, the ideal product is Re-PLASTY Mesolift, to achieve an anti-aging and smoothing effect, and it should also be used morning and evening.</a:t>
            </a:r>
          </a:p>
          <a:p>
            <a:pPr fontAlgn="t"/>
            <a:endParaRPr lang="en-GB" sz="1000" dirty="0">
              <a:solidFill>
                <a:schemeClr val="bg1"/>
              </a:solidFill>
              <a:latin typeface="+mj-lt"/>
            </a:endParaRPr>
          </a:p>
          <a:p>
            <a:pPr fontAlgn="t"/>
            <a:endParaRPr lang="en-GB" sz="1000" dirty="0" smtClean="0">
              <a:solidFill>
                <a:schemeClr val="bg1"/>
              </a:solidFill>
              <a:latin typeface="+mj-lt"/>
            </a:endParaRPr>
          </a:p>
          <a:p>
            <a:pPr fontAlgn="t"/>
            <a:r>
              <a:rPr lang="fr-FR" sz="1000" b="0" i="0" dirty="0" smtClean="0">
                <a:solidFill>
                  <a:srgbClr val="FFFFFF"/>
                </a:solidFill>
                <a:latin typeface="+mj-lt"/>
              </a:rPr>
              <a:t>Did you know that there are other very simple and complementary techniques you can use to leave your skin looking young, radiant and fresh?</a:t>
            </a:r>
          </a:p>
          <a:p>
            <a:pPr fontAlgn="t"/>
            <a:endParaRPr lang="en-GB" sz="1000" dirty="0">
              <a:solidFill>
                <a:schemeClr val="bg1"/>
              </a:solidFill>
              <a:latin typeface="+mj-lt"/>
            </a:endParaRPr>
          </a:p>
          <a:p>
            <a:pPr fontAlgn="t"/>
            <a:r>
              <a:rPr lang="fr-FR" sz="1000" b="0" i="0" dirty="0" smtClean="0">
                <a:solidFill>
                  <a:srgbClr val="FFFFFF"/>
                </a:solidFill>
                <a:latin typeface="+mj-lt"/>
              </a:rPr>
              <a:t>You can enhance your complexion while prolonging the benefits of your skincare routine by using Prodigy</a:t>
            </a:r>
            <a:r>
              <a:rPr lang="fr-FR" sz="1000" b="0" i="0" dirty="0" smtClean="0">
                <a:solidFill>
                  <a:srgbClr val="000000"/>
                </a:solidFill>
                <a:latin typeface="+mj-lt"/>
              </a:rPr>
              <a:t> </a:t>
            </a:r>
            <a:r>
              <a:rPr lang="fr-FR" sz="1000" b="0" i="0" dirty="0" smtClean="0">
                <a:solidFill>
                  <a:srgbClr val="FFFFFF"/>
                </a:solidFill>
                <a:latin typeface="+mj-lt"/>
              </a:rPr>
              <a:t>Powercell foundation. </a:t>
            </a:r>
          </a:p>
          <a:p>
            <a:pPr fontAlgn="t"/>
            <a:r>
              <a:rPr lang="fr-FR" sz="1000" b="0" i="0" dirty="0" smtClean="0">
                <a:solidFill>
                  <a:srgbClr val="FFFFFF"/>
                </a:solidFill>
                <a:latin typeface="+mj-lt"/>
              </a:rPr>
              <a:t>Right from application, you will love the ultra natural bare skin effect that will leave your skin feeling comfortable all day long, and looking smooth and rejuvenated.</a:t>
            </a:r>
          </a:p>
          <a:p>
            <a:endParaRPr lang="en-GB" sz="1000" dirty="0">
              <a:solidFill>
                <a:schemeClr val="bg1"/>
              </a:solidFill>
              <a:latin typeface="+mj-lt"/>
            </a:endParaRPr>
          </a:p>
        </p:txBody>
      </p:sp>
      <p:pic>
        <p:nvPicPr>
          <p:cNvPr id="1026" name="Picture 2" descr="I:\HR CLAIRE\PHOTOS SCENARIO DE VENTE PRODIGY\DSC0906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23" t="45349" r="37409" b="33947"/>
          <a:stretch/>
        </p:blipFill>
        <p:spPr bwMode="auto">
          <a:xfrm>
            <a:off x="173087" y="3341118"/>
            <a:ext cx="714375" cy="836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I:\HR CLAIRE\PHOTOS SCENARIO DE VENTE PRODIGY\DSC0906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417" t="9740" r="38208" b="32446"/>
          <a:stretch/>
        </p:blipFill>
        <p:spPr bwMode="auto">
          <a:xfrm>
            <a:off x="971600" y="3212976"/>
            <a:ext cx="700321" cy="1109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HR CLAIRE\PHOTOS SCENARIO DE VENTE PRODIGY\DSC0907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97" t="15659" r="13323" b="24836"/>
          <a:stretch/>
        </p:blipFill>
        <p:spPr bwMode="auto">
          <a:xfrm>
            <a:off x="1763689" y="3213687"/>
            <a:ext cx="1414695" cy="1113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9" name="Picture 5" descr="I:\HR CLAIRE\PHOTOS SCENARIO DE VENTE PRODIGY\DSC0907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4809"/>
          <a:stretch/>
        </p:blipFill>
        <p:spPr bwMode="auto">
          <a:xfrm>
            <a:off x="1763689" y="4365105"/>
            <a:ext cx="1414696"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I:\HR CLAIRE\PHOTOS SCENARIO DE VENTE PRODIGY\DSC0907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110" r="35118" b="34307"/>
          <a:stretch/>
        </p:blipFill>
        <p:spPr bwMode="auto">
          <a:xfrm>
            <a:off x="971600" y="4365105"/>
            <a:ext cx="700321"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1" name="Picture 7" descr="I:\HR CLAIRE\PHOTOS SCENARIO DE VENTE PRODIGY\DSC0907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5922" t="37377" r="32117" b="16936"/>
          <a:stretch/>
        </p:blipFill>
        <p:spPr bwMode="auto">
          <a:xfrm>
            <a:off x="179512" y="4365104"/>
            <a:ext cx="714375" cy="1114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3" name="Picture 9" descr="I:\HR CLAIRE\PHOTOS SCENARIO DE VENTE PRODIGY\DSC0908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316" y="5550656"/>
            <a:ext cx="1491605" cy="1118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I:\HR CLAIRE\PHOTOS SCENARIO DE VENTE PRODIGY\DSC09083.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5156"/>
          <a:stretch/>
        </p:blipFill>
        <p:spPr bwMode="auto">
          <a:xfrm>
            <a:off x="1763689" y="5550656"/>
            <a:ext cx="1414695" cy="1118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6" name="Connecteur droit 15"/>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17"/>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descr="F:\HR CLAIRE\PHOTOS SCENARIO DE VENTE PRO FILLER\DSC0939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1132" r="6199" b="19763"/>
          <a:stretch/>
        </p:blipFill>
        <p:spPr bwMode="auto">
          <a:xfrm>
            <a:off x="1691680" y="1340768"/>
            <a:ext cx="1328056" cy="1099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F:\HR CLAIRE\PHOTOS SCENARIO DE VENTE PRO FILLER\DSC09390.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976" r="9992" b="12350"/>
          <a:stretch/>
        </p:blipFill>
        <p:spPr bwMode="auto">
          <a:xfrm>
            <a:off x="252324" y="1340769"/>
            <a:ext cx="1367348" cy="1109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7238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custDataLst>
              <p:tags r:id="rId1"/>
            </p:custDataLst>
          </p:nvPr>
        </p:nvSpPr>
        <p:spPr bwMode="auto">
          <a:xfrm>
            <a:off x="3606800" y="366376"/>
            <a:ext cx="5434013" cy="4308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fontAlgn="base">
              <a:spcBef>
                <a:spcPct val="0"/>
              </a:spcBef>
              <a:spcAft>
                <a:spcPct val="0"/>
              </a:spcAft>
            </a:pPr>
            <a:r>
              <a:rPr lang="fr-FR" sz="2800" b="0" i="0" dirty="0" smtClean="0">
                <a:solidFill>
                  <a:srgbClr val="B5A692"/>
                </a:solidFill>
              </a:rPr>
              <a:t>PRODUCT RECOMMENDATIONS</a:t>
            </a:r>
          </a:p>
        </p:txBody>
      </p:sp>
      <p:sp>
        <p:nvSpPr>
          <p:cNvPr id="14" name="ZoneTexte 13"/>
          <p:cNvSpPr txBox="1"/>
          <p:nvPr/>
        </p:nvSpPr>
        <p:spPr>
          <a:xfrm>
            <a:off x="6084888" y="1340768"/>
            <a:ext cx="2955925" cy="5632311"/>
          </a:xfrm>
          <a:prstGeom prst="rect">
            <a:avLst/>
          </a:prstGeom>
          <a:noFill/>
        </p:spPr>
        <p:txBody>
          <a:bodyPr wrap="square" rtlCol="0">
            <a:spAutoFit/>
          </a:bodyPr>
          <a:lstStyle/>
          <a:p>
            <a:pPr algn="ctr" fontAlgn="t"/>
            <a:r>
              <a:rPr lang="en-GB" sz="1000" b="0" i="0" dirty="0" smtClean="0">
                <a:solidFill>
                  <a:srgbClr val="FFFFFF"/>
                </a:solidFill>
                <a:latin typeface="+mj-lt"/>
              </a:rPr>
              <a:t>WHAT TO SAY</a:t>
            </a:r>
          </a:p>
          <a:p>
            <a:pPr fontAlgn="t"/>
            <a:endParaRPr lang="en-GB" sz="1000" dirty="0" smtClean="0">
              <a:solidFill>
                <a:schemeClr val="bg1"/>
              </a:solidFill>
              <a:latin typeface="+mj-lt"/>
            </a:endParaRPr>
          </a:p>
          <a:p>
            <a:pPr fontAlgn="t"/>
            <a:r>
              <a:rPr lang="en-GB" sz="1000" b="0" i="0" dirty="0" smtClean="0">
                <a:solidFill>
                  <a:srgbClr val="FFFFFF"/>
                </a:solidFill>
                <a:latin typeface="+mj-lt"/>
              </a:rPr>
              <a:t>The suitable skincare routine for you, madam, is </a:t>
            </a:r>
            <a:r>
              <a:rPr lang="en-GB" sz="1000" dirty="0" smtClean="0">
                <a:solidFill>
                  <a:srgbClr val="FFFFFF"/>
                </a:solidFill>
                <a:latin typeface="+mj-lt"/>
              </a:rPr>
              <a:t> the</a:t>
            </a:r>
            <a:r>
              <a:rPr lang="en-GB" sz="1000" b="0" i="0" dirty="0" smtClean="0">
                <a:solidFill>
                  <a:srgbClr val="FFFFFF"/>
                </a:solidFill>
                <a:latin typeface="+mj-lt"/>
              </a:rPr>
              <a:t> Re-PLASTY PRO FILLER routine, which will allow you to erase your wrinkles and add volume, elasticity and radiance to your skin, both deep down and on the surface:</a:t>
            </a:r>
          </a:p>
          <a:p>
            <a:pPr marL="171450" indent="-171450">
              <a:buFontTx/>
              <a:buChar char="-"/>
            </a:pPr>
            <a:r>
              <a:rPr lang="en-GB" sz="1000" b="0" i="0" dirty="0" smtClean="0">
                <a:solidFill>
                  <a:srgbClr val="FFFFFF"/>
                </a:solidFill>
                <a:latin typeface="+mj-lt"/>
              </a:rPr>
              <a:t>Each morning and evening after cleansing, soak a cotton pad with XXX lotion and apply to the face. Then apply Re-PLASTY PRO FILLER Serum using a dropper-syringe on your wrinkles, avoiding the eye contour area. Spread it with your index finger, then smooth and stretch out each wrinkle using your two index fingers over its whole length. Then, use both hands, with your fingers closed, to restructure </a:t>
            </a:r>
            <a:r>
              <a:rPr lang="en-GB" sz="1000" dirty="0" smtClean="0">
                <a:solidFill>
                  <a:srgbClr val="FFFFFF"/>
                </a:solidFill>
                <a:latin typeface="+mj-lt"/>
              </a:rPr>
              <a:t>the </a:t>
            </a:r>
            <a:r>
              <a:rPr lang="en-GB" sz="1000" b="0" i="0" dirty="0" smtClean="0">
                <a:solidFill>
                  <a:srgbClr val="FFFFFF"/>
                </a:solidFill>
                <a:latin typeface="+mj-lt"/>
              </a:rPr>
              <a:t>volume of your face. </a:t>
            </a:r>
          </a:p>
          <a:p>
            <a:pPr marL="171450" indent="-171450">
              <a:buFontTx/>
              <a:buChar char="-"/>
            </a:pPr>
            <a:r>
              <a:rPr lang="en-GB" sz="1000" dirty="0" smtClean="0">
                <a:solidFill>
                  <a:srgbClr val="FFFFFF"/>
                </a:solidFill>
                <a:latin typeface="+mj-lt"/>
              </a:rPr>
              <a:t>In the morning, use Re-PLASTY </a:t>
            </a:r>
            <a:r>
              <a:rPr lang="en-GB" sz="1000" dirty="0" err="1" smtClean="0">
                <a:solidFill>
                  <a:srgbClr val="FFFFFF"/>
                </a:solidFill>
                <a:latin typeface="+mj-lt"/>
              </a:rPr>
              <a:t>Mesolift</a:t>
            </a:r>
            <a:r>
              <a:rPr lang="en-GB" sz="1000" dirty="0" smtClean="0">
                <a:solidFill>
                  <a:srgbClr val="FFFFFF"/>
                </a:solidFill>
                <a:latin typeface="+mj-lt"/>
              </a:rPr>
              <a:t> to lift and illuminate your face.</a:t>
            </a:r>
          </a:p>
          <a:p>
            <a:pPr marL="171450" indent="-171450">
              <a:buFontTx/>
              <a:buChar char="-"/>
            </a:pPr>
            <a:r>
              <a:rPr lang="en-GB" sz="1000" dirty="0" smtClean="0">
                <a:solidFill>
                  <a:srgbClr val="FFFFFF"/>
                </a:solidFill>
                <a:latin typeface="+mj-lt"/>
              </a:rPr>
              <a:t>In the evening, use Re-PLASTY AGE RECOVERY to intensely repair all the signs of aging. </a:t>
            </a:r>
          </a:p>
          <a:p>
            <a:pPr marL="171450" indent="-171450">
              <a:buFontTx/>
              <a:buChar char="-"/>
            </a:pPr>
            <a:r>
              <a:rPr lang="en-GB" sz="1000" dirty="0" smtClean="0">
                <a:solidFill>
                  <a:srgbClr val="FFFFFF"/>
                </a:solidFill>
                <a:latin typeface="+mj-lt"/>
              </a:rPr>
              <a:t>Finally, in the morning, you can enhance the benefits of your routine with a few drops of Prodigy </a:t>
            </a:r>
            <a:r>
              <a:rPr lang="en-GB" sz="1000" dirty="0" err="1" smtClean="0">
                <a:solidFill>
                  <a:srgbClr val="FFFFFF"/>
                </a:solidFill>
                <a:latin typeface="+mj-lt"/>
              </a:rPr>
              <a:t>Powercell</a:t>
            </a:r>
            <a:r>
              <a:rPr lang="en-GB" sz="1000" dirty="0" smtClean="0">
                <a:solidFill>
                  <a:srgbClr val="FFFFFF"/>
                </a:solidFill>
                <a:latin typeface="+mj-lt"/>
              </a:rPr>
              <a:t> Foundation. </a:t>
            </a:r>
            <a:r>
              <a:rPr lang="en-GB" sz="1000" b="0" i="0" dirty="0" smtClean="0">
                <a:solidFill>
                  <a:srgbClr val="FFFFFF"/>
                </a:solidFill>
                <a:latin typeface="+mj-lt"/>
              </a:rPr>
              <a:t>   </a:t>
            </a:r>
          </a:p>
          <a:p>
            <a:endParaRPr lang="en-GB" sz="1000" b="0" i="0" dirty="0" smtClean="0">
              <a:solidFill>
                <a:srgbClr val="FFFFFF"/>
              </a:solidFill>
              <a:latin typeface="+mj-lt"/>
            </a:endParaRPr>
          </a:p>
          <a:p>
            <a:endParaRPr lang="en-GB" sz="1000" b="0" i="0" dirty="0" smtClean="0">
              <a:solidFill>
                <a:srgbClr val="FFFFFF"/>
              </a:solidFill>
              <a:latin typeface="+mj-lt"/>
            </a:endParaRPr>
          </a:p>
          <a:p>
            <a:endParaRPr lang="en-GB" sz="1000" b="0" i="0" dirty="0" smtClean="0">
              <a:solidFill>
                <a:srgbClr val="FFFFFF"/>
              </a:solidFill>
              <a:latin typeface="+mj-lt"/>
            </a:endParaRPr>
          </a:p>
          <a:p>
            <a:pPr fontAlgn="t"/>
            <a:endParaRPr lang="en-GB" sz="1000" dirty="0" smtClean="0">
              <a:solidFill>
                <a:schemeClr val="bg1"/>
              </a:solidFill>
              <a:latin typeface="+mj-lt"/>
            </a:endParaRPr>
          </a:p>
          <a:p>
            <a:pPr fontAlgn="t"/>
            <a:endParaRPr lang="en-GB" sz="1000" dirty="0" smtClean="0">
              <a:solidFill>
                <a:schemeClr val="bg1"/>
              </a:solidFill>
              <a:latin typeface="+mj-lt"/>
            </a:endParaRPr>
          </a:p>
          <a:p>
            <a:pPr fontAlgn="t"/>
            <a:r>
              <a:rPr lang="en-GB" sz="1000" b="0" i="0" dirty="0" smtClean="0">
                <a:solidFill>
                  <a:srgbClr val="FFFFFF"/>
                </a:solidFill>
                <a:latin typeface="+mj-lt"/>
              </a:rPr>
              <a:t>What do you think?</a:t>
            </a:r>
          </a:p>
          <a:p>
            <a:pPr fontAlgn="t"/>
            <a:r>
              <a:rPr lang="en-GB" sz="1000" b="0" i="0" dirty="0" smtClean="0">
                <a:solidFill>
                  <a:srgbClr val="FFFFFF"/>
                </a:solidFill>
                <a:latin typeface="+mj-lt"/>
              </a:rPr>
              <a:t>What would you like to take with you today?</a:t>
            </a:r>
          </a:p>
          <a:p>
            <a:pPr fontAlgn="t"/>
            <a:r>
              <a:rPr lang="en-GB" sz="1000" b="0" i="0" dirty="0" smtClean="0">
                <a:solidFill>
                  <a:srgbClr val="FFFFFF"/>
                </a:solidFill>
                <a:latin typeface="+mj-lt"/>
              </a:rPr>
              <a:t>or What would you like to purchase today?</a:t>
            </a:r>
          </a:p>
          <a:p>
            <a:endParaRPr lang="en-GB" sz="1000" dirty="0">
              <a:solidFill>
                <a:schemeClr val="bg1"/>
              </a:solidFill>
              <a:latin typeface="+mj-lt"/>
            </a:endParaRPr>
          </a:p>
        </p:txBody>
      </p:sp>
      <p:sp>
        <p:nvSpPr>
          <p:cNvPr id="15" name="ZoneTexte 14"/>
          <p:cNvSpPr txBox="1"/>
          <p:nvPr/>
        </p:nvSpPr>
        <p:spPr>
          <a:xfrm>
            <a:off x="3419873" y="1340768"/>
            <a:ext cx="2592288" cy="5940088"/>
          </a:xfrm>
          <a:prstGeom prst="rect">
            <a:avLst/>
          </a:prstGeom>
          <a:noFill/>
        </p:spPr>
        <p:txBody>
          <a:bodyPr wrap="square" rtlCol="0">
            <a:spAutoFit/>
          </a:bodyPr>
          <a:lstStyle/>
          <a:p>
            <a:pPr algn="ctr"/>
            <a:r>
              <a:rPr lang="fr-FR" sz="1000" b="0" i="0" dirty="0" smtClean="0">
                <a:solidFill>
                  <a:srgbClr val="FFFFFF"/>
                </a:solidFill>
                <a:latin typeface="+mj-lt"/>
              </a:rPr>
              <a:t>WHAT TO DO</a:t>
            </a:r>
          </a:p>
          <a:p>
            <a:pPr algn="r"/>
            <a:endParaRPr lang="en-GB" sz="1000" dirty="0">
              <a:solidFill>
                <a:schemeClr val="bg1"/>
              </a:solidFill>
              <a:latin typeface="+mj-lt"/>
            </a:endParaRPr>
          </a:p>
          <a:p>
            <a:pPr algn="r">
              <a:defRPr/>
            </a:pPr>
            <a:r>
              <a:rPr lang="fr-FR" sz="1000" b="0" i="0" dirty="0" smtClean="0">
                <a:solidFill>
                  <a:srgbClr val="FFFFFF"/>
                </a:solidFill>
                <a:latin typeface="+mj-lt"/>
              </a:rPr>
              <a:t>Recap and conclude. </a:t>
            </a:r>
          </a:p>
          <a:p>
            <a:pPr algn="r"/>
            <a:endParaRPr lang="en-GB" sz="1000" dirty="0">
              <a:solidFill>
                <a:schemeClr val="bg1"/>
              </a:solidFill>
              <a:latin typeface="+mj-lt"/>
            </a:endParaRPr>
          </a:p>
          <a:p>
            <a:pPr algn="r">
              <a:defRPr/>
            </a:pPr>
            <a:r>
              <a:rPr lang="fr-FR" sz="1000" b="0" i="0" dirty="0" smtClean="0">
                <a:solidFill>
                  <a:srgbClr val="FFFFFF"/>
                </a:solidFill>
                <a:latin typeface="+mj-lt"/>
              </a:rPr>
              <a:t>Line up the various products in order of use in front of the customer.</a:t>
            </a:r>
            <a:r>
              <a:rPr lang="fr-FR" sz="1000" b="0" i="0" dirty="0" smtClean="0">
                <a:solidFill>
                  <a:srgbClr val="000000"/>
                </a:solidFill>
                <a:latin typeface="+mj-lt"/>
              </a:rPr>
              <a:t> </a:t>
            </a:r>
          </a:p>
          <a:p>
            <a:pPr algn="r">
              <a:defRPr/>
            </a:pPr>
            <a:endParaRPr lang="en-GB" sz="1000" dirty="0" smtClean="0">
              <a:solidFill>
                <a:schemeClr val="bg1"/>
              </a:solidFill>
              <a:latin typeface="+mj-lt"/>
            </a:endParaRPr>
          </a:p>
          <a:p>
            <a:pPr algn="r">
              <a:defRPr/>
            </a:pPr>
            <a:r>
              <a:rPr lang="en-GB" sz="1000" dirty="0" smtClean="0">
                <a:solidFill>
                  <a:schemeClr val="bg1"/>
                </a:solidFill>
                <a:latin typeface="+mj-lt"/>
              </a:rPr>
              <a:t>Point to each product when you talk about it, and demonstrate the application techniques</a:t>
            </a:r>
          </a:p>
          <a:p>
            <a:pPr algn="r">
              <a:defRPr/>
            </a:pPr>
            <a:r>
              <a:rPr lang="en-GB" sz="1000" dirty="0" smtClean="0">
                <a:solidFill>
                  <a:schemeClr val="bg1"/>
                </a:solidFill>
                <a:latin typeface="+mj-lt"/>
              </a:rPr>
              <a:t>(</a:t>
            </a:r>
            <a:r>
              <a:rPr lang="en-GB" sz="1000" i="1" dirty="0" smtClean="0">
                <a:solidFill>
                  <a:schemeClr val="bg1"/>
                </a:solidFill>
                <a:latin typeface="+mj-lt"/>
              </a:rPr>
              <a:t>for the serum application technique, please see the film)</a:t>
            </a:r>
            <a:endParaRPr lang="en-GB" sz="1000" dirty="0">
              <a:solidFill>
                <a:schemeClr val="bg1"/>
              </a:solidFill>
              <a:latin typeface="+mj-lt"/>
            </a:endParaRPr>
          </a:p>
          <a:p>
            <a:pPr algn="r"/>
            <a:endParaRPr lang="en-GB" sz="1000" dirty="0">
              <a:solidFill>
                <a:schemeClr val="bg1"/>
              </a:solidFill>
              <a:latin typeface="+mj-lt"/>
            </a:endParaRPr>
          </a:p>
          <a:p>
            <a:pPr algn="r">
              <a:defRPr/>
            </a:pPr>
            <a:endParaRPr lang="en-GB" sz="1000" dirty="0">
              <a:solidFill>
                <a:schemeClr val="bg1"/>
              </a:solidFill>
              <a:latin typeface="+mj-lt"/>
            </a:endParaRPr>
          </a:p>
          <a:p>
            <a:pPr algn="r"/>
            <a:endParaRPr lang="en-GB" sz="1000" dirty="0">
              <a:solidFill>
                <a:schemeClr val="bg1"/>
              </a:solidFill>
              <a:latin typeface="+mj-lt"/>
            </a:endParaRPr>
          </a:p>
          <a:p>
            <a:pPr algn="r"/>
            <a:endParaRPr lang="en-GB" sz="1000" dirty="0">
              <a:solidFill>
                <a:schemeClr val="bg1"/>
              </a:solidFill>
              <a:latin typeface="+mj-lt"/>
            </a:endParaRPr>
          </a:p>
          <a:p>
            <a:pPr algn="r"/>
            <a:endParaRPr lang="en-GB" sz="1000" dirty="0">
              <a:solidFill>
                <a:schemeClr val="bg1"/>
              </a:solidFill>
              <a:latin typeface="+mj-lt"/>
            </a:endParaRPr>
          </a:p>
          <a:p>
            <a:pPr algn="r"/>
            <a:endParaRPr lang="en-GB" sz="1000" dirty="0">
              <a:solidFill>
                <a:schemeClr val="bg1"/>
              </a:solidFill>
              <a:latin typeface="+mj-lt"/>
            </a:endParaRPr>
          </a:p>
          <a:p>
            <a:pPr algn="r"/>
            <a:endParaRPr lang="en-GB" sz="1000" dirty="0">
              <a:solidFill>
                <a:schemeClr val="bg1"/>
              </a:solidFill>
              <a:latin typeface="+mj-lt"/>
            </a:endParaRPr>
          </a:p>
          <a:p>
            <a:pPr algn="r"/>
            <a:endParaRPr lang="en-GB" sz="1000" dirty="0">
              <a:solidFill>
                <a:schemeClr val="bg1"/>
              </a:solidFill>
              <a:latin typeface="+mj-lt"/>
            </a:endParaRPr>
          </a:p>
          <a:p>
            <a:pPr algn="r"/>
            <a:r>
              <a:rPr lang="fr-FR" sz="1000" b="0" i="0" dirty="0" smtClean="0">
                <a:solidFill>
                  <a:srgbClr val="FFFFFF"/>
                </a:solidFill>
                <a:latin typeface="+mj-lt"/>
              </a:rPr>
              <a:t>Answer any questions she may have (see training file).</a:t>
            </a:r>
          </a:p>
          <a:p>
            <a:pPr algn="r"/>
            <a:endParaRPr lang="en-GB" sz="1000" dirty="0" smtClean="0">
              <a:solidFill>
                <a:srgbClr val="FF0000"/>
              </a:solidFill>
              <a:latin typeface="+mj-lt"/>
            </a:endParaRPr>
          </a:p>
          <a:p>
            <a:pPr algn="r"/>
            <a:endParaRPr lang="en-GB" sz="1000" dirty="0">
              <a:solidFill>
                <a:srgbClr val="FF0000"/>
              </a:solidFill>
              <a:latin typeface="+mj-lt"/>
            </a:endParaRPr>
          </a:p>
          <a:p>
            <a:pPr algn="r"/>
            <a:endParaRPr lang="en-GB" sz="1000" dirty="0" smtClean="0">
              <a:solidFill>
                <a:schemeClr val="bg1"/>
              </a:solidFill>
              <a:latin typeface="+mj-lt"/>
            </a:endParaRPr>
          </a:p>
          <a:p>
            <a:pPr algn="r"/>
            <a:endParaRPr lang="en-GB" sz="1000" dirty="0">
              <a:solidFill>
                <a:schemeClr val="bg1"/>
              </a:solidFill>
              <a:latin typeface="+mj-lt"/>
            </a:endParaRPr>
          </a:p>
          <a:p>
            <a:pPr algn="r"/>
            <a:endParaRPr lang="en-GB" sz="1000" dirty="0" smtClean="0">
              <a:solidFill>
                <a:schemeClr val="bg1"/>
              </a:solidFill>
              <a:latin typeface="+mj-lt"/>
            </a:endParaRPr>
          </a:p>
          <a:p>
            <a:pPr algn="r"/>
            <a:r>
              <a:rPr lang="fr-FR" sz="1000" b="0" i="0" dirty="0" smtClean="0">
                <a:solidFill>
                  <a:srgbClr val="FFFFFF"/>
                </a:solidFill>
                <a:latin typeface="+mj-lt"/>
              </a:rPr>
              <a:t>Fill in the diagnosis and products sections on the prescription card (or iPad)</a:t>
            </a:r>
          </a:p>
          <a:p>
            <a:pPr algn="r">
              <a:defRPr/>
            </a:pPr>
            <a:endParaRPr lang="en-GB" sz="1000" dirty="0" smtClean="0">
              <a:solidFill>
                <a:schemeClr val="bg1"/>
              </a:solidFill>
              <a:latin typeface="+mj-lt"/>
            </a:endParaRPr>
          </a:p>
          <a:p>
            <a:pPr algn="r">
              <a:defRPr/>
            </a:pPr>
            <a:endParaRPr lang="en-GB" sz="1000" dirty="0" smtClean="0">
              <a:solidFill>
                <a:schemeClr val="bg1"/>
              </a:solidFill>
              <a:latin typeface="+mj-lt"/>
            </a:endParaRPr>
          </a:p>
          <a:p>
            <a:pPr algn="r">
              <a:defRPr/>
            </a:pPr>
            <a:r>
              <a:rPr lang="fr-FR" sz="1000" b="0" i="0" dirty="0" smtClean="0">
                <a:solidFill>
                  <a:srgbClr val="FFFFFF"/>
                </a:solidFill>
                <a:latin typeface="+mj-lt"/>
              </a:rPr>
              <a:t>Do not forget the conclusion phrase, which is essential to trigger the act of purchasing.</a:t>
            </a:r>
          </a:p>
          <a:p>
            <a:pPr algn="r"/>
            <a:endParaRPr lang="en-GB" sz="1000" dirty="0">
              <a:solidFill>
                <a:schemeClr val="bg1"/>
              </a:solidFill>
              <a:latin typeface="+mj-lt"/>
            </a:endParaRPr>
          </a:p>
          <a:p>
            <a:pPr algn="r"/>
            <a:endParaRPr lang="en-GB" sz="1000" dirty="0">
              <a:latin typeface="+mj-lt"/>
            </a:endParaRPr>
          </a:p>
        </p:txBody>
      </p:sp>
      <p:pic>
        <p:nvPicPr>
          <p:cNvPr id="2054" name="Picture 6" descr="I:\HR CLAIRE\PHOTOS SCENARIO DE VENTE PRODIGY\DSC09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697" t="47179" r="27456" b="16042"/>
          <a:stretch/>
        </p:blipFill>
        <p:spPr bwMode="auto">
          <a:xfrm>
            <a:off x="82402" y="5087338"/>
            <a:ext cx="1494405" cy="1149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6" name="Picture 8" descr="I:\HR CLAIRE\PHOTOS SCENARIO DE VENTE PRODIGY\DSC0912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96" t="38040" r="33372" b="11504"/>
          <a:stretch/>
        </p:blipFill>
        <p:spPr bwMode="auto">
          <a:xfrm>
            <a:off x="1671611" y="5080587"/>
            <a:ext cx="1491604" cy="1155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1" name="Connecteur droit 10"/>
          <p:cNvCxnSpPr/>
          <p:nvPr/>
        </p:nvCxnSpPr>
        <p:spPr bwMode="auto">
          <a:xfrm>
            <a:off x="3419872" y="1556792"/>
            <a:ext cx="5616624" cy="0"/>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a:off x="6012160" y="1196752"/>
            <a:ext cx="0" cy="5328592"/>
          </a:xfrm>
          <a:prstGeom prst="line">
            <a:avLst/>
          </a:prstGeom>
          <a:solidFill>
            <a:srgbClr val="00B8FF"/>
          </a:solidFill>
          <a:ln w="9525" cap="flat" cmpd="sng" algn="ctr">
            <a:solidFill>
              <a:srgbClr val="B5A69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98" name="Picture 2" descr="F:\HR CLAIRE\PHOTOS SCENARIO DE VENTE PRO FILLER\DSC09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905" y="1361990"/>
            <a:ext cx="1682863" cy="1262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099" name="Picture 3" descr="F:\HR CLAIRE\PHOTOS SCENARIO DE VENTE PRO FILLER\DSC093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3114683"/>
            <a:ext cx="1475207" cy="1106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F:\HR CLAIRE\PHOTOS SCENARIO DE VENTE PRO FILLER\DSC093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6667" y="3114683"/>
            <a:ext cx="1466548" cy="10999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5697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Q6H5KNLb0is8wAp6pgF5Q"/>
</p:tagLst>
</file>

<file path=ppt/theme/theme1.xml><?xml version="1.0" encoding="utf-8"?>
<a:theme xmlns:a="http://schemas.openxmlformats.org/drawingml/2006/main" name="4_Thème Office">
  <a:themeElements>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Thème Offic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2064</TotalTime>
  <Words>2632</Words>
  <Application>Microsoft Office PowerPoint</Application>
  <PresentationFormat>Affichage à l'écran (4:3)</PresentationFormat>
  <Paragraphs>377</Paragraphs>
  <Slides>12</Slides>
  <Notes>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L'Oréal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OHEIX Caroline</dc:creator>
  <cp:lastModifiedBy>IMBERT Claire</cp:lastModifiedBy>
  <cp:revision>164</cp:revision>
  <dcterms:created xsi:type="dcterms:W3CDTF">2011-12-20T09:51:57Z</dcterms:created>
  <dcterms:modified xsi:type="dcterms:W3CDTF">2012-05-30T16:59:13Z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137235</vt:lpwstr>
  </property>
  <property fmtid="{D5CDD505-2E9C-101B-9397-08002B2CF9AE}" pid="3" name="NXPowerLiteSettings">
    <vt:lpwstr>F7000400038000</vt:lpwstr>
  </property>
  <property fmtid="{D5CDD505-2E9C-101B-9397-08002B2CF9AE}" pid="4" name="NXPowerLiteVersion">
    <vt:lpwstr>D5.0.6</vt:lpwstr>
  </property>
</Properties>
</file>