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7" r:id="rId2"/>
    <p:sldId id="289" r:id="rId3"/>
    <p:sldId id="290" r:id="rId4"/>
    <p:sldId id="291" r:id="rId5"/>
    <p:sldId id="292" r:id="rId6"/>
    <p:sldId id="293" r:id="rId7"/>
    <p:sldId id="286" r:id="rId8"/>
    <p:sldId id="295" r:id="rId9"/>
    <p:sldId id="297" r:id="rId10"/>
    <p:sldId id="298" r:id="rId11"/>
    <p:sldId id="278" r:id="rId12"/>
    <p:sldId id="279" r:id="rId13"/>
    <p:sldId id="280" r:id="rId14"/>
    <p:sldId id="281" r:id="rId15"/>
    <p:sldId id="282" r:id="rId16"/>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5A692"/>
    <a:srgbClr val="B592A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75" d="100"/>
          <a:sy n="75" d="100"/>
        </p:scale>
        <p:origin x="-372" y="78"/>
      </p:cViewPr>
      <p:guideLst>
        <p:guide orient="horz" pos="845"/>
        <p:guide pos="68"/>
        <p:guide pos="5692"/>
        <p:guide pos="3833"/>
        <p:guide pos="215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19EACA55-C272-4208-B7B9-73433860D4CB}" type="datetimeFigureOut">
              <a:rPr lang="fr-FR" smtClean="0"/>
              <a:pPr/>
              <a:t>04/04/2012</a:t>
            </a:fld>
            <a:endParaRPr lang="fr-FR"/>
          </a:p>
        </p:txBody>
      </p:sp>
      <p:sp>
        <p:nvSpPr>
          <p:cNvPr id="4" name="Espace réservé de l'image des diapositives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4570F412-5CD4-4816-AF59-AA50ED8B8A46}" type="slidenum">
              <a:rPr lang="fr-FR" smtClean="0"/>
              <a:pPr/>
              <a:t>‹N°›</a:t>
            </a:fld>
            <a:endParaRPr lang="fr-FR"/>
          </a:p>
        </p:txBody>
      </p:sp>
    </p:spTree>
    <p:extLst>
      <p:ext uri="{BB962C8B-B14F-4D97-AF65-F5344CB8AC3E}">
        <p14:creationId xmlns="" xmlns:p14="http://schemas.microsoft.com/office/powerpoint/2010/main" val="213595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57834" y="9447435"/>
            <a:ext cx="2944736" cy="4935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5907" tIns="44673" rIns="85907" bIns="44673" anchor="b"/>
          <a:lstStyle>
            <a:lvl1pPr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1pPr>
            <a:lvl2pPr marL="768350" indent="-295275"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2pPr>
            <a:lvl3pPr marL="118268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3pPr>
            <a:lvl4pPr marL="1655763"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4pPr>
            <a:lvl5pPr marL="212883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5pPr>
            <a:lvl6pPr marL="25860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6pPr>
            <a:lvl7pPr marL="30432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7pPr>
            <a:lvl8pPr marL="35004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8pPr>
            <a:lvl9pPr marL="39576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9pPr>
          </a:lstStyle>
          <a:p>
            <a:pPr algn="r" eaLnBrk="1" fontAlgn="base" hangingPunct="1">
              <a:spcBef>
                <a:spcPct val="0"/>
              </a:spcBef>
              <a:spcAft>
                <a:spcPct val="0"/>
              </a:spcAft>
              <a:buSzPct val="100000"/>
            </a:pPr>
            <a:fld id="{27C15647-EB62-411B-AE72-7F57E68E0AD5}" type="slidenum">
              <a:rPr lang="eu-ES" sz="1100">
                <a:solidFill>
                  <a:srgbClr val="000000"/>
                </a:solidFill>
                <a:latin typeface="Calibri" pitchFamily="34" charset="0"/>
              </a:rPr>
              <a:pPr algn="r" eaLnBrk="1" fontAlgn="base" hangingPunct="1">
                <a:spcBef>
                  <a:spcPct val="0"/>
                </a:spcBef>
                <a:spcAft>
                  <a:spcPct val="0"/>
                </a:spcAft>
                <a:buSzPct val="100000"/>
              </a:pPr>
              <a:t>1</a:t>
            </a:fld>
            <a:endParaRPr lang="eu-ES" sz="1100">
              <a:solidFill>
                <a:srgbClr val="000000"/>
              </a:solidFill>
              <a:latin typeface="Calibri" pitchFamily="34" charset="0"/>
            </a:endParaRPr>
          </a:p>
        </p:txBody>
      </p:sp>
      <p:sp>
        <p:nvSpPr>
          <p:cNvPr id="162819" name="Rectangle 3"/>
          <p:cNvSpPr>
            <a:spLocks noGrp="1" noRot="1" noChangeAspect="1" noChangeArrowheads="1" noTextEdit="1"/>
          </p:cNvSpPr>
          <p:nvPr>
            <p:ph type="sldImg"/>
          </p:nvPr>
        </p:nvSpPr>
        <p:spPr>
          <a:xfrm>
            <a:off x="920750" y="746125"/>
            <a:ext cx="4967288" cy="372745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62820" name="Text Box 2"/>
          <p:cNvSpPr>
            <a:spLocks noGrp="1" noChangeArrowheads="1"/>
          </p:cNvSpPr>
          <p:nvPr>
            <p:ph type="body" idx="1"/>
          </p:nvPr>
        </p:nvSpPr>
        <p:spPr>
          <a:xfrm>
            <a:off x="678736" y="4722947"/>
            <a:ext cx="5448143" cy="4474613"/>
          </a:xfrm>
          <a:noFill/>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r>
              <a:rPr lang="fr-FR" sz="900" b="0" i="0" dirty="0" smtClean="0">
                <a:solidFill>
                  <a:srgbClr val="000000"/>
                </a:solidFill>
                <a:latin typeface="Century Gothic" pitchFamily="18" charset="0"/>
              </a:rPr>
              <a:t>Click on the active zone to start the film.</a:t>
            </a:r>
          </a:p>
          <a:p>
            <a:pPr algn="just">
              <a:spcBef>
                <a:spcPct val="0"/>
              </a:spcBef>
              <a:buClrTx/>
              <a:buFontTx/>
              <a:buNone/>
            </a:pPr>
            <a:endParaRPr lang="en-US" sz="900">
              <a:latin typeface="Century Gothic"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57834" y="9447435"/>
            <a:ext cx="2944736" cy="4935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5907" tIns="44673" rIns="85907" bIns="44673" anchor="b"/>
          <a:lstStyle>
            <a:lvl1pPr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1pPr>
            <a:lvl2pPr marL="768350" indent="-295275"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2pPr>
            <a:lvl3pPr marL="118268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3pPr>
            <a:lvl4pPr marL="1655763"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4pPr>
            <a:lvl5pPr marL="212883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5pPr>
            <a:lvl6pPr marL="25860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6pPr>
            <a:lvl7pPr marL="30432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7pPr>
            <a:lvl8pPr marL="35004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8pPr>
            <a:lvl9pPr marL="39576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9pPr>
          </a:lstStyle>
          <a:p>
            <a:pPr algn="r" eaLnBrk="1" fontAlgn="base" hangingPunct="1">
              <a:spcBef>
                <a:spcPct val="0"/>
              </a:spcBef>
              <a:spcAft>
                <a:spcPct val="0"/>
              </a:spcAft>
              <a:buSzPct val="100000"/>
            </a:pPr>
            <a:fld id="{27C15647-EB62-411B-AE72-7F57E68E0AD5}" type="slidenum">
              <a:rPr lang="eu-ES" sz="1100">
                <a:solidFill>
                  <a:srgbClr val="000000"/>
                </a:solidFill>
                <a:latin typeface="Calibri" pitchFamily="34" charset="0"/>
              </a:rPr>
              <a:pPr algn="r" eaLnBrk="1" fontAlgn="base" hangingPunct="1">
                <a:spcBef>
                  <a:spcPct val="0"/>
                </a:spcBef>
                <a:spcAft>
                  <a:spcPct val="0"/>
                </a:spcAft>
                <a:buSzPct val="100000"/>
              </a:pPr>
              <a:t>11</a:t>
            </a:fld>
            <a:endParaRPr lang="eu-ES" sz="1100">
              <a:solidFill>
                <a:srgbClr val="000000"/>
              </a:solidFill>
              <a:latin typeface="Calibri" pitchFamily="34" charset="0"/>
            </a:endParaRPr>
          </a:p>
        </p:txBody>
      </p:sp>
      <p:sp>
        <p:nvSpPr>
          <p:cNvPr id="162819" name="Rectangle 3"/>
          <p:cNvSpPr>
            <a:spLocks noGrp="1" noRot="1" noChangeAspect="1" noChangeArrowheads="1" noTextEdit="1"/>
          </p:cNvSpPr>
          <p:nvPr>
            <p:ph type="sldImg"/>
          </p:nvPr>
        </p:nvSpPr>
        <p:spPr>
          <a:xfrm>
            <a:off x="920750" y="746125"/>
            <a:ext cx="4967288" cy="372745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62820" name="Text Box 2"/>
          <p:cNvSpPr>
            <a:spLocks noGrp="1" noChangeArrowheads="1"/>
          </p:cNvSpPr>
          <p:nvPr>
            <p:ph type="body" idx="1"/>
          </p:nvPr>
        </p:nvSpPr>
        <p:spPr>
          <a:xfrm>
            <a:off x="678736" y="4722947"/>
            <a:ext cx="5448143" cy="4474613"/>
          </a:xfrm>
          <a:noFill/>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r>
              <a:rPr lang="fr-FR" sz="900" b="0" i="0" dirty="0" smtClean="0">
                <a:solidFill>
                  <a:srgbClr val="000000"/>
                </a:solidFill>
                <a:latin typeface="Century Gothic" pitchFamily="18" charset="0"/>
              </a:rPr>
              <a:t>Click on the active zone to start the film.</a:t>
            </a:r>
          </a:p>
          <a:p>
            <a:pPr algn="just">
              <a:spcBef>
                <a:spcPct val="0"/>
              </a:spcBef>
              <a:buClrTx/>
              <a:buFontTx/>
              <a:buNone/>
            </a:pPr>
            <a:endParaRPr lang="en-US" sz="900">
              <a:latin typeface="Century Gothic"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57834" y="9447435"/>
            <a:ext cx="2944736" cy="4935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5907" tIns="44673" rIns="85907" bIns="44673" anchor="b"/>
          <a:lstStyle>
            <a:lvl1pPr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1pPr>
            <a:lvl2pPr marL="768350" indent="-295275"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2pPr>
            <a:lvl3pPr marL="118268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3pPr>
            <a:lvl4pPr marL="1655763"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4pPr>
            <a:lvl5pPr marL="212883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5pPr>
            <a:lvl6pPr marL="25860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6pPr>
            <a:lvl7pPr marL="30432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7pPr>
            <a:lvl8pPr marL="35004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8pPr>
            <a:lvl9pPr marL="39576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9pPr>
          </a:lstStyle>
          <a:p>
            <a:pPr algn="r" eaLnBrk="1" fontAlgn="base" hangingPunct="1">
              <a:spcBef>
                <a:spcPct val="0"/>
              </a:spcBef>
              <a:spcAft>
                <a:spcPct val="0"/>
              </a:spcAft>
              <a:buSzPct val="100000"/>
            </a:pPr>
            <a:fld id="{27C15647-EB62-411B-AE72-7F57E68E0AD5}" type="slidenum">
              <a:rPr lang="eu-ES" sz="1100">
                <a:solidFill>
                  <a:srgbClr val="000000"/>
                </a:solidFill>
                <a:latin typeface="Calibri" pitchFamily="34" charset="0"/>
              </a:rPr>
              <a:pPr algn="r" eaLnBrk="1" fontAlgn="base" hangingPunct="1">
                <a:spcBef>
                  <a:spcPct val="0"/>
                </a:spcBef>
                <a:spcAft>
                  <a:spcPct val="0"/>
                </a:spcAft>
                <a:buSzPct val="100000"/>
              </a:pPr>
              <a:t>15</a:t>
            </a:fld>
            <a:endParaRPr lang="eu-ES" sz="1100">
              <a:solidFill>
                <a:srgbClr val="000000"/>
              </a:solidFill>
              <a:latin typeface="Calibri" pitchFamily="34" charset="0"/>
            </a:endParaRPr>
          </a:p>
        </p:txBody>
      </p:sp>
      <p:sp>
        <p:nvSpPr>
          <p:cNvPr id="162819" name="Rectangle 3"/>
          <p:cNvSpPr>
            <a:spLocks noGrp="1" noRot="1" noChangeAspect="1" noChangeArrowheads="1" noTextEdit="1"/>
          </p:cNvSpPr>
          <p:nvPr>
            <p:ph type="sldImg"/>
          </p:nvPr>
        </p:nvSpPr>
        <p:spPr>
          <a:xfrm>
            <a:off x="920750" y="746125"/>
            <a:ext cx="4967288" cy="372745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62820" name="Text Box 2"/>
          <p:cNvSpPr>
            <a:spLocks noGrp="1" noChangeArrowheads="1"/>
          </p:cNvSpPr>
          <p:nvPr>
            <p:ph type="body" idx="1"/>
          </p:nvPr>
        </p:nvSpPr>
        <p:spPr>
          <a:xfrm>
            <a:off x="678736" y="4722947"/>
            <a:ext cx="5448143" cy="4474613"/>
          </a:xfrm>
          <a:noFill/>
          <a:ln/>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r>
              <a:rPr lang="fr-FR" sz="900" b="0" i="0" dirty="0" smtClean="0">
                <a:solidFill>
                  <a:srgbClr val="000000"/>
                </a:solidFill>
                <a:latin typeface="Century Gothic" pitchFamily="18" charset="0"/>
              </a:rPr>
              <a:t>Click on the active zone to start the film.</a:t>
            </a:r>
          </a:p>
          <a:p>
            <a:pPr algn="just">
              <a:spcBef>
                <a:spcPct val="0"/>
              </a:spcBef>
              <a:buClrTx/>
              <a:buFontTx/>
              <a:buNone/>
            </a:pPr>
            <a:endParaRPr lang="en-US" sz="900">
              <a:latin typeface="Century Gothic"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 xmlns:p14="http://schemas.microsoft.com/office/powerpoint/2010/main" val="28922931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 xmlns:p14="http://schemas.microsoft.com/office/powerpoint/2010/main" val="12470776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 xmlns:p14="http://schemas.microsoft.com/office/powerpoint/2010/main" val="41157546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 xmlns:p14="http://schemas.microsoft.com/office/powerpoint/2010/main" val="34719055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 xmlns:p14="http://schemas.microsoft.com/office/powerpoint/2010/main" val="24738179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 xmlns:p14="http://schemas.microsoft.com/office/powerpoint/2010/main" val="34456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 xmlns:p14="http://schemas.microsoft.com/office/powerpoint/2010/main" val="8418649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 xmlns:p14="http://schemas.microsoft.com/office/powerpoint/2010/main" val="9903149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251381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 xmlns:p14="http://schemas.microsoft.com/office/powerpoint/2010/main" val="7433905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 xmlns:p14="http://schemas.microsoft.com/office/powerpoint/2010/main" val="11725064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B110B"/>
            </a:gs>
            <a:gs pos="100000">
              <a:srgbClr val="291B11"/>
            </a:gs>
          </a:gsLst>
          <a:lin ang="5400000" scaled="1"/>
        </a:gradFill>
        <a:effectLst/>
      </p:bgPr>
    </p:bg>
    <p:spTree>
      <p:nvGrpSpPr>
        <p:cNvPr id="1" name=""/>
        <p:cNvGrpSpPr/>
        <p:nvPr/>
      </p:nvGrpSpPr>
      <p:grpSpPr>
        <a:xfrm>
          <a:off x="0" y="0"/>
          <a:ext cx="0" cy="0"/>
          <a:chOff x="0" y="0"/>
          <a:chExt cx="0" cy="0"/>
        </a:xfrm>
      </p:grpSpPr>
      <p:pic>
        <p:nvPicPr>
          <p:cNvPr id="1026" name="Picture 2" descr="LOGOHR-d"/>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1619250" cy="116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Line 8"/>
          <p:cNvSpPr>
            <a:spLocks noChangeShapeType="1"/>
          </p:cNvSpPr>
          <p:nvPr/>
        </p:nvSpPr>
        <p:spPr bwMode="auto">
          <a:xfrm flipV="1">
            <a:off x="0" y="1179513"/>
            <a:ext cx="9144000" cy="0"/>
          </a:xfrm>
          <a:prstGeom prst="line">
            <a:avLst/>
          </a:prstGeom>
          <a:noFill/>
          <a:ln w="9525">
            <a:solidFill>
              <a:srgbClr val="584742"/>
            </a:solidFill>
            <a:round/>
            <a:headEnd/>
            <a:tailEnd/>
          </a:ln>
          <a:extLst>
            <a:ext uri="{909E8E84-426E-40dd-AFC4-6F175D3DCCD1}">
              <a14:hiddenFill xmlns=""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fr-FR" smtClean="0">
              <a:solidFill>
                <a:srgbClr val="FFFFFF"/>
              </a:solidFill>
              <a:latin typeface="Arial" charset="0"/>
            </a:endParaRPr>
          </a:p>
        </p:txBody>
      </p:sp>
      <p:pic>
        <p:nvPicPr>
          <p:cNvPr id="1028" name="Picture 4" descr="LOGOHR-Power-HD"/>
          <p:cNvPicPr>
            <a:picLocks noChangeAspect="1" noChangeArrowheads="1"/>
          </p:cNvPicPr>
          <p:nvPr/>
        </p:nvPicPr>
        <p:blipFill>
          <a:blip r:embed="rId14" cstate="print">
            <a:extLst>
              <a:ext uri="{28A0092B-C50C-407E-A947-70E740481C1C}">
                <a14:useLocalDpi xmlns="" xmlns:a14="http://schemas.microsoft.com/office/drawing/2010/main" val="0"/>
              </a:ext>
            </a:extLst>
          </a:blip>
          <a:srcRect r="52" b="135"/>
          <a:stretch>
            <a:fillRect/>
          </a:stretch>
        </p:blipFill>
        <p:spPr bwMode="auto">
          <a:xfrm>
            <a:off x="1692275" y="328613"/>
            <a:ext cx="1655763"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a:off x="3419475" y="-26988"/>
            <a:ext cx="0" cy="1196976"/>
          </a:xfrm>
          <a:prstGeom prst="line">
            <a:avLst/>
          </a:prstGeom>
          <a:noFill/>
          <a:ln w="9525">
            <a:solidFill>
              <a:srgbClr val="58474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fr-FR" smtClean="0">
              <a:solidFill>
                <a:srgbClr val="FFFFFF"/>
              </a:solidFill>
              <a:latin typeface="Arial" charset="0"/>
            </a:endParaRPr>
          </a:p>
        </p:txBody>
      </p:sp>
      <p:pic>
        <p:nvPicPr>
          <p:cNvPr id="1030" name="Picture 2"/>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tretch>
            <a:fillRect/>
          </a:stretch>
        </p:blipFill>
        <p:spPr bwMode="auto">
          <a:xfrm>
            <a:off x="1588" y="1192213"/>
            <a:ext cx="9142412" cy="5665787"/>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48639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entury Gothic" pitchFamily="34" charset="0"/>
        </a:defRPr>
      </a:lvl2pPr>
      <a:lvl3pPr algn="ctr" rtl="0" eaLnBrk="0" fontAlgn="base" hangingPunct="0">
        <a:spcBef>
          <a:spcPct val="0"/>
        </a:spcBef>
        <a:spcAft>
          <a:spcPct val="0"/>
        </a:spcAft>
        <a:defRPr sz="4400">
          <a:solidFill>
            <a:schemeClr val="bg1"/>
          </a:solidFill>
          <a:latin typeface="Century Gothic" pitchFamily="34" charset="0"/>
        </a:defRPr>
      </a:lvl3pPr>
      <a:lvl4pPr algn="ctr" rtl="0" eaLnBrk="0" fontAlgn="base" hangingPunct="0">
        <a:spcBef>
          <a:spcPct val="0"/>
        </a:spcBef>
        <a:spcAft>
          <a:spcPct val="0"/>
        </a:spcAft>
        <a:defRPr sz="4400">
          <a:solidFill>
            <a:schemeClr val="bg1"/>
          </a:solidFill>
          <a:latin typeface="Century Gothic" pitchFamily="34" charset="0"/>
        </a:defRPr>
      </a:lvl4pPr>
      <a:lvl5pPr algn="ctr" rtl="0" eaLnBrk="0" fontAlgn="base" hangingPunct="0">
        <a:spcBef>
          <a:spcPct val="0"/>
        </a:spcBef>
        <a:spcAft>
          <a:spcPct val="0"/>
        </a:spcAft>
        <a:defRPr sz="4400">
          <a:solidFill>
            <a:schemeClr val="bg1"/>
          </a:solidFill>
          <a:latin typeface="Century Gothic" pitchFamily="34" charset="0"/>
        </a:defRPr>
      </a:lvl5pPr>
      <a:lvl6pPr marL="457200" algn="ctr" rtl="0" fontAlgn="base">
        <a:spcBef>
          <a:spcPct val="0"/>
        </a:spcBef>
        <a:spcAft>
          <a:spcPct val="0"/>
        </a:spcAft>
        <a:defRPr sz="4400">
          <a:solidFill>
            <a:schemeClr val="bg1"/>
          </a:solidFill>
          <a:latin typeface="Century Gothic" pitchFamily="34" charset="0"/>
        </a:defRPr>
      </a:lvl6pPr>
      <a:lvl7pPr marL="914400" algn="ctr" rtl="0" fontAlgn="base">
        <a:spcBef>
          <a:spcPct val="0"/>
        </a:spcBef>
        <a:spcAft>
          <a:spcPct val="0"/>
        </a:spcAft>
        <a:defRPr sz="4400">
          <a:solidFill>
            <a:schemeClr val="bg1"/>
          </a:solidFill>
          <a:latin typeface="Century Gothic" pitchFamily="34" charset="0"/>
        </a:defRPr>
      </a:lvl7pPr>
      <a:lvl8pPr marL="1371600" algn="ctr" rtl="0" fontAlgn="base">
        <a:spcBef>
          <a:spcPct val="0"/>
        </a:spcBef>
        <a:spcAft>
          <a:spcPct val="0"/>
        </a:spcAft>
        <a:defRPr sz="4400">
          <a:solidFill>
            <a:schemeClr val="bg1"/>
          </a:solidFill>
          <a:latin typeface="Century Gothic" pitchFamily="34" charset="0"/>
        </a:defRPr>
      </a:lvl8pPr>
      <a:lvl9pPr marL="1828800" algn="ctr" rtl="0" fontAlgn="base">
        <a:spcBef>
          <a:spcPct val="0"/>
        </a:spcBef>
        <a:spcAft>
          <a:spcPct val="0"/>
        </a:spcAft>
        <a:defRPr sz="4400">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5813" indent="-227013" algn="l" rtl="0" eaLnBrk="0" fontAlgn="base" hangingPunct="0">
        <a:spcBef>
          <a:spcPct val="20000"/>
        </a:spcBef>
        <a:spcAft>
          <a:spcPct val="0"/>
        </a:spcAft>
        <a:buFont typeface="Arial" charset="0"/>
        <a:buChar char="»"/>
        <a:defRPr sz="2000">
          <a:solidFill>
            <a:schemeClr val="bg1"/>
          </a:solidFill>
          <a:latin typeface="+mn-lt"/>
        </a:defRPr>
      </a:lvl5pPr>
      <a:lvl6pPr marL="2513013" indent="-227013" algn="l" rtl="0" fontAlgn="base">
        <a:spcBef>
          <a:spcPct val="20000"/>
        </a:spcBef>
        <a:spcAft>
          <a:spcPct val="0"/>
        </a:spcAft>
        <a:buFont typeface="Arial" charset="0"/>
        <a:buChar char="»"/>
        <a:defRPr sz="2000">
          <a:solidFill>
            <a:schemeClr val="bg1"/>
          </a:solidFill>
          <a:latin typeface="+mn-lt"/>
        </a:defRPr>
      </a:lvl6pPr>
      <a:lvl7pPr marL="2970213" indent="-227013" algn="l" rtl="0" fontAlgn="base">
        <a:spcBef>
          <a:spcPct val="20000"/>
        </a:spcBef>
        <a:spcAft>
          <a:spcPct val="0"/>
        </a:spcAft>
        <a:buFont typeface="Arial" charset="0"/>
        <a:buChar char="»"/>
        <a:defRPr sz="2000">
          <a:solidFill>
            <a:schemeClr val="bg1"/>
          </a:solidFill>
          <a:latin typeface="+mn-lt"/>
        </a:defRPr>
      </a:lvl7pPr>
      <a:lvl8pPr marL="3427413" indent="-227013" algn="l" rtl="0" fontAlgn="base">
        <a:spcBef>
          <a:spcPct val="20000"/>
        </a:spcBef>
        <a:spcAft>
          <a:spcPct val="0"/>
        </a:spcAft>
        <a:buFont typeface="Arial" charset="0"/>
        <a:buChar char="»"/>
        <a:defRPr sz="2000">
          <a:solidFill>
            <a:schemeClr val="bg1"/>
          </a:solidFill>
          <a:latin typeface="+mn-lt"/>
        </a:defRPr>
      </a:lvl8pPr>
      <a:lvl9pPr marL="3884613" indent="-227013" algn="l" rtl="0" fontAlgn="base">
        <a:spcBef>
          <a:spcPct val="20000"/>
        </a:spcBef>
        <a:spcAft>
          <a:spcPct val="0"/>
        </a:spcAft>
        <a:buFont typeface="Arial" charset="0"/>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1.jpeg"/><Relationship Id="rId7"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49.jpeg"/><Relationship Id="rId11" Type="http://schemas.openxmlformats.org/officeDocument/2006/relationships/image" Target="../media/image57.jpeg"/><Relationship Id="rId5" Type="http://schemas.openxmlformats.org/officeDocument/2006/relationships/image" Target="../media/image48.jpeg"/><Relationship Id="rId10" Type="http://schemas.openxmlformats.org/officeDocument/2006/relationships/image" Target="../media/image56.jpeg"/><Relationship Id="rId4" Type="http://schemas.openxmlformats.org/officeDocument/2006/relationships/image" Target="../media/image52.jpeg"/><Relationship Id="rId9" Type="http://schemas.openxmlformats.org/officeDocument/2006/relationships/image" Target="../media/image5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00" name="Text Box 12"/>
          <p:cNvSpPr txBox="1">
            <a:spLocks noChangeArrowheads="1"/>
          </p:cNvSpPr>
          <p:nvPr/>
        </p:nvSpPr>
        <p:spPr bwMode="auto">
          <a:xfrm>
            <a:off x="2320925" y="2813050"/>
            <a:ext cx="4810125" cy="595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bg1"/>
                </a:solidFill>
                <a:latin typeface="Arial" charset="0"/>
                <a:ea typeface="Microsoft YaHei" pitchFamily="34" charset="-122"/>
              </a:defRPr>
            </a:lvl1pPr>
            <a:lvl2pPr eaLnBrk="0" hangingPunct="0">
              <a:defRPr>
                <a:solidFill>
                  <a:schemeClr val="bg1"/>
                </a:solidFill>
                <a:latin typeface="Arial" charset="0"/>
                <a:ea typeface="Microsoft YaHei" pitchFamily="34" charset="-122"/>
              </a:defRPr>
            </a:lvl2pPr>
            <a:lvl3pPr eaLnBrk="0" hangingPunct="0">
              <a:defRPr>
                <a:solidFill>
                  <a:schemeClr val="bg1"/>
                </a:solidFill>
                <a:latin typeface="Arial" charset="0"/>
                <a:ea typeface="Microsoft YaHei" pitchFamily="34" charset="-122"/>
              </a:defRPr>
            </a:lvl3pPr>
            <a:lvl4pPr eaLnBrk="0" hangingPunct="0">
              <a:defRPr>
                <a:solidFill>
                  <a:schemeClr val="bg1"/>
                </a:solidFill>
                <a:latin typeface="Arial" charset="0"/>
                <a:ea typeface="Microsoft YaHei" pitchFamily="34" charset="-122"/>
              </a:defRPr>
            </a:lvl4pPr>
            <a:lvl5pPr eaLnBrk="0" hangingPunct="0">
              <a:defRPr>
                <a:solidFill>
                  <a:schemeClr val="bg1"/>
                </a:solidFill>
                <a:latin typeface="Arial" charset="0"/>
                <a:ea typeface="Microsoft YaHei" pitchFamily="34"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9pPr>
          </a:lstStyle>
          <a:p>
            <a:pPr algn="ctr" eaLnBrk="1" fontAlgn="base" hangingPunct="1">
              <a:lnSpc>
                <a:spcPct val="50000"/>
              </a:lnSpc>
              <a:spcBef>
                <a:spcPct val="50000"/>
              </a:spcBef>
              <a:spcAft>
                <a:spcPct val="0"/>
              </a:spcAft>
            </a:pPr>
            <a:r>
              <a:rPr lang="fr-FR" sz="2600" b="0" i="0" dirty="0" smtClean="0">
                <a:solidFill>
                  <a:srgbClr val="FFFFFF"/>
                </a:solidFill>
              </a:rPr>
              <a:t>PRODIGY SCENARIO</a:t>
            </a:r>
          </a:p>
          <a:p>
            <a:pPr algn="ctr" eaLnBrk="1" fontAlgn="base" hangingPunct="1">
              <a:lnSpc>
                <a:spcPct val="50000"/>
              </a:lnSpc>
              <a:spcBef>
                <a:spcPct val="50000"/>
              </a:spcBef>
              <a:spcAft>
                <a:spcPct val="0"/>
              </a:spcAft>
            </a:pPr>
            <a:r>
              <a:rPr lang="fr-FR" sz="2000" b="0" i="0" dirty="0" smtClean="0">
                <a:solidFill>
                  <a:srgbClr val="FFFFFF"/>
                </a:solidFill>
              </a:rPr>
              <a:t>NEW CLIENT</a:t>
            </a:r>
          </a:p>
        </p:txBody>
      </p:sp>
      <p:pic>
        <p:nvPicPr>
          <p:cNvPr id="161821" name="Picture 11" descr="SOIN_PRODIGY_POWERCELL_TRAIT_1"/>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84463" y="3402013"/>
            <a:ext cx="4167187" cy="7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182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WELCOME</a:t>
            </a:r>
          </a:p>
        </p:txBody>
      </p:sp>
    </p:spTree>
    <p:extLst>
      <p:ext uri="{BB962C8B-B14F-4D97-AF65-F5344CB8AC3E}">
        <p14:creationId xmlns="" xmlns:p14="http://schemas.microsoft.com/office/powerpoint/2010/main" val="3994377096"/>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084889" y="1354698"/>
            <a:ext cx="2951162" cy="4401205"/>
          </a:xfrm>
          <a:prstGeom prst="rect">
            <a:avLst/>
          </a:prstGeom>
          <a:noFill/>
        </p:spPr>
        <p:txBody>
          <a:bodyPr wrap="square" rtlCol="0">
            <a:spAutoFit/>
          </a:bodyPr>
          <a:lstStyle/>
          <a:p>
            <a:pPr algn="ctr"/>
            <a:r>
              <a:rPr lang="en-GB" sz="1000" b="0" i="0" dirty="0" smtClean="0">
                <a:solidFill>
                  <a:schemeClr val="bg1"/>
                </a:solidFill>
                <a:latin typeface="HelveticaNeue" pitchFamily="18" charset="0"/>
              </a:rPr>
              <a:t>WHAT TO SAY</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Very good, I am now going to prepare your products.</a:t>
            </a:r>
          </a:p>
          <a:p>
            <a:endParaRPr lang="en-GB" sz="1000" dirty="0" smtClean="0">
              <a:solidFill>
                <a:schemeClr val="bg1"/>
              </a:solidFill>
              <a:latin typeface="HelveticaNeue"/>
            </a:endParaRP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Here are your products. I would also like to include these samples of XXXX and YYYY so that you can get to know these products at home. </a:t>
            </a:r>
          </a:p>
          <a:p>
            <a:r>
              <a:rPr lang="en-GB" sz="1000" b="0" i="0" dirty="0" smtClean="0">
                <a:solidFill>
                  <a:srgbClr val="FFFFFF"/>
                </a:solidFill>
                <a:latin typeface="HelveticaNeue" pitchFamily="18" charset="0"/>
              </a:rPr>
              <a:t>XXX is used...apply the…(same for sample YYY).</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I am also going to give you your beauty prescription which lists the products that I presented to you today.</a:t>
            </a:r>
          </a:p>
          <a:p>
            <a:r>
              <a:rPr lang="en-GB" sz="1000" b="0" i="0" dirty="0" smtClean="0">
                <a:solidFill>
                  <a:srgbClr val="FFFFFF"/>
                </a:solidFill>
                <a:latin typeface="HelveticaNeue" pitchFamily="18" charset="0"/>
              </a:rPr>
              <a:t>Would you like to be one of our privileged customers and receive exclusive offers, such as.... XXXX (describe the benefits)?</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I would also like to give you the chance to enjoy a 15-minute Beauty Intervention or a Make-up Focus free of charge, to show how to use your products on your face. When would you be available?</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Here are your products, you have made a really excellent choice. </a:t>
            </a:r>
          </a:p>
          <a:p>
            <a:r>
              <a:rPr lang="en-GB" sz="1000" b="0" i="0" dirty="0" smtClean="0">
                <a:solidFill>
                  <a:srgbClr val="FFFFFF"/>
                </a:solidFill>
                <a:latin typeface="HelveticaNeue" pitchFamily="18" charset="0"/>
              </a:rPr>
              <a:t>I will be delighted to see you again, I am here until (say when) and will be back again on (give the date). Here is my card, please do not hesitate to call. </a:t>
            </a:r>
          </a:p>
          <a:p>
            <a:r>
              <a:rPr lang="en-GB" sz="1000" b="0" i="0" dirty="0" smtClean="0">
                <a:solidFill>
                  <a:srgbClr val="FFFFFF"/>
                </a:solidFill>
                <a:latin typeface="HelveticaNeue" pitchFamily="18" charset="0"/>
              </a:rPr>
              <a:t>Would you like me to call you a taxi?</a:t>
            </a:r>
          </a:p>
          <a:p>
            <a:r>
              <a:rPr lang="en-GB" sz="1000" b="0" i="0" dirty="0" smtClean="0">
                <a:solidFill>
                  <a:srgbClr val="FFFFFF"/>
                </a:solidFill>
                <a:latin typeface="HelveticaNeue" pitchFamily="18" charset="0"/>
              </a:rPr>
              <a:t>Goodbye, see you soon.</a:t>
            </a:r>
          </a:p>
        </p:txBody>
      </p:sp>
      <p:sp>
        <p:nvSpPr>
          <p:cNvPr id="13" name="ZoneTexte 12"/>
          <p:cNvSpPr txBox="1"/>
          <p:nvPr/>
        </p:nvSpPr>
        <p:spPr>
          <a:xfrm>
            <a:off x="3419475" y="1351796"/>
            <a:ext cx="2603230" cy="5478423"/>
          </a:xfrm>
          <a:prstGeom prst="rect">
            <a:avLst/>
          </a:prstGeom>
          <a:noFill/>
        </p:spPr>
        <p:txBody>
          <a:bodyPr wrap="square" rtlCol="0">
            <a:spAutoFit/>
          </a:bodyPr>
          <a:lstStyle/>
          <a:p>
            <a:pPr algn="ctr" fontAlgn="t"/>
            <a:r>
              <a:rPr lang="en-GB" sz="1000" b="0" i="0" dirty="0" smtClean="0">
                <a:solidFill>
                  <a:schemeClr val="bg1"/>
                </a:solidFill>
                <a:latin typeface="HelveticaNeue" pitchFamily="18" charset="0"/>
              </a:rPr>
              <a:t>WHAT TO DO</a:t>
            </a:r>
          </a:p>
          <a:p>
            <a:pPr algn="r" fontAlgn="t"/>
            <a:endParaRPr lang="en-GB" sz="1000" dirty="0" smtClean="0">
              <a:solidFill>
                <a:schemeClr val="bg1"/>
              </a:solidFill>
              <a:latin typeface="HelveticaNeue"/>
            </a:endParaRPr>
          </a:p>
          <a:p>
            <a:pPr algn="r"/>
            <a:r>
              <a:rPr lang="en-GB" sz="1000" b="0" i="0" dirty="0" smtClean="0">
                <a:solidFill>
                  <a:srgbClr val="FFFFFF"/>
                </a:solidFill>
                <a:latin typeface="HelveticaNeue" pitchFamily="18" charset="0"/>
              </a:rPr>
              <a:t>When the customer has made her choice, go and prepare her products.</a:t>
            </a:r>
          </a:p>
          <a:p>
            <a:pPr algn="r"/>
            <a:endParaRPr lang="en-GB" sz="1000" dirty="0" smtClean="0">
              <a:solidFill>
                <a:schemeClr val="bg1"/>
              </a:solidFill>
              <a:latin typeface="HelveticaNeue"/>
            </a:endParaRPr>
          </a:p>
          <a:p>
            <a:pPr algn="r"/>
            <a:r>
              <a:rPr lang="en-GB" sz="1000" b="0" i="0" dirty="0" smtClean="0">
                <a:solidFill>
                  <a:srgbClr val="FFFFFF"/>
                </a:solidFill>
                <a:latin typeface="HelveticaNeue" pitchFamily="18" charset="0"/>
              </a:rPr>
              <a:t>Choose suitable samples. Prepare a sample of products that have been recommended but not purchased, prioritizing the must-haves.</a:t>
            </a:r>
          </a:p>
          <a:p>
            <a:pPr algn="r" fontAlgn="t"/>
            <a:r>
              <a:rPr lang="en-GB" sz="1000" b="0" i="0" dirty="0" smtClean="0">
                <a:solidFill>
                  <a:srgbClr val="FFFFFF"/>
                </a:solidFill>
                <a:latin typeface="HelveticaNeue" pitchFamily="18" charset="0"/>
              </a:rPr>
              <a:t>E.g. if the customer purchases Prodigy cream, include </a:t>
            </a:r>
            <a:r>
              <a:rPr lang="en-GB" sz="1000" b="0" i="0" dirty="0" err="1" smtClean="0">
                <a:solidFill>
                  <a:srgbClr val="FFFFFF"/>
                </a:solidFill>
                <a:latin typeface="HelveticaNeue" pitchFamily="18" charset="0"/>
              </a:rPr>
              <a:t>Powercell</a:t>
            </a:r>
            <a:r>
              <a:rPr lang="en-GB" sz="1000" b="0" i="0" dirty="0" smtClean="0">
                <a:solidFill>
                  <a:srgbClr val="FFFFFF"/>
                </a:solidFill>
                <a:latin typeface="HelveticaNeue" pitchFamily="18" charset="0"/>
              </a:rPr>
              <a:t> and Prodigy Eyes cream as samples.</a:t>
            </a:r>
          </a:p>
          <a:p>
            <a:pPr algn="r" fontAlgn="t"/>
            <a:r>
              <a:rPr lang="en-GB" sz="1000" b="0" i="0" dirty="0" smtClean="0">
                <a:solidFill>
                  <a:srgbClr val="FFFFFF"/>
                </a:solidFill>
                <a:latin typeface="HelveticaNeue" pitchFamily="18" charset="0"/>
              </a:rPr>
              <a:t>The samples must be explained: what they are, how to use them.</a:t>
            </a:r>
          </a:p>
          <a:p>
            <a:pPr algn="r" fontAlgn="t"/>
            <a:endParaRPr lang="en-GB" sz="1000" dirty="0" smtClean="0">
              <a:solidFill>
                <a:schemeClr val="bg1"/>
              </a:solidFill>
              <a:latin typeface="HelveticaNeue"/>
            </a:endParaRPr>
          </a:p>
          <a:p>
            <a:pPr algn="r" fontAlgn="t"/>
            <a:r>
              <a:rPr lang="en-GB" sz="1000" b="0" i="0" dirty="0" smtClean="0">
                <a:solidFill>
                  <a:srgbClr val="FFFFFF"/>
                </a:solidFill>
                <a:latin typeface="HelveticaNeue" pitchFamily="18" charset="0"/>
              </a:rPr>
              <a:t>Suggest that the customer becomes a member of the customer file. Ask her to fill in the CRM file or fill it in for her (or fill in the file for her using the </a:t>
            </a:r>
            <a:r>
              <a:rPr lang="en-GB" sz="1000" b="0" i="0" dirty="0" err="1" smtClean="0">
                <a:solidFill>
                  <a:srgbClr val="FFFFFF"/>
                </a:solidFill>
                <a:latin typeface="HelveticaNeue" pitchFamily="18" charset="0"/>
              </a:rPr>
              <a:t>iPad</a:t>
            </a:r>
            <a:r>
              <a:rPr lang="en-GB" sz="1000" b="0" i="0" dirty="0" smtClean="0">
                <a:solidFill>
                  <a:srgbClr val="FFFFFF"/>
                </a:solidFill>
                <a:latin typeface="HelveticaNeue" pitchFamily="18" charset="0"/>
              </a:rPr>
              <a:t>).</a:t>
            </a:r>
          </a:p>
          <a:p>
            <a:pPr algn="r"/>
            <a:endParaRPr lang="en-GB" sz="1000" dirty="0" smtClean="0">
              <a:solidFill>
                <a:schemeClr val="bg1"/>
              </a:solidFill>
              <a:latin typeface="HelveticaNeue"/>
            </a:endParaRPr>
          </a:p>
          <a:p>
            <a:pPr algn="r"/>
            <a:r>
              <a:rPr lang="en-GB" sz="1000" b="0" i="0" dirty="0" smtClean="0">
                <a:solidFill>
                  <a:srgbClr val="FFFFFF"/>
                </a:solidFill>
                <a:latin typeface="HelveticaNeue" pitchFamily="18" charset="0"/>
              </a:rPr>
              <a:t>Immediately ask if she would like to do a 15-minute Prodigy Beauty Intervention or a Focus or suggest that she makes an appointment for another day.</a:t>
            </a:r>
          </a:p>
          <a:p>
            <a:pPr algn="r"/>
            <a:endParaRPr lang="en-GB" sz="1000" dirty="0" smtClean="0">
              <a:solidFill>
                <a:schemeClr val="bg1"/>
              </a:solidFill>
              <a:latin typeface="HelveticaNeue"/>
            </a:endParaRPr>
          </a:p>
          <a:p>
            <a:pPr algn="r"/>
            <a:r>
              <a:rPr lang="en-GB" sz="1000" b="0" i="0" dirty="0" smtClean="0">
                <a:solidFill>
                  <a:srgbClr val="FFFFFF"/>
                </a:solidFill>
                <a:latin typeface="HelveticaNeue" pitchFamily="18" charset="0"/>
              </a:rPr>
              <a:t>Thank her and reassure her in her choice of products.</a:t>
            </a:r>
          </a:p>
          <a:p>
            <a:pPr algn="r"/>
            <a:endParaRPr lang="en-GB" sz="1000" dirty="0" smtClean="0">
              <a:solidFill>
                <a:schemeClr val="bg1"/>
              </a:solidFill>
              <a:latin typeface="HelveticaNeue"/>
            </a:endParaRPr>
          </a:p>
          <a:p>
            <a:pPr algn="r"/>
            <a:r>
              <a:rPr lang="en-GB" sz="1000" b="0" i="0" dirty="0" smtClean="0">
                <a:solidFill>
                  <a:srgbClr val="FFFFFF"/>
                </a:solidFill>
                <a:latin typeface="HelveticaNeue" pitchFamily="18" charset="0"/>
              </a:rPr>
              <a:t>Go with the customer to the cash register, give her the products, give her your business card and explain that you will back at the point of sale another time.</a:t>
            </a:r>
          </a:p>
          <a:p>
            <a:pPr algn="r"/>
            <a:endParaRPr lang="en-GB" sz="1000" dirty="0" smtClean="0">
              <a:solidFill>
                <a:schemeClr val="bg1"/>
              </a:solidFill>
              <a:latin typeface="HelveticaNeue"/>
            </a:endParaRPr>
          </a:p>
          <a:p>
            <a:pPr algn="r"/>
            <a:r>
              <a:rPr lang="en-GB" sz="1000" b="0" i="0" dirty="0" smtClean="0">
                <a:solidFill>
                  <a:srgbClr val="FFFFFF"/>
                </a:solidFill>
                <a:latin typeface="HelveticaNeue" pitchFamily="18" charset="0"/>
              </a:rPr>
              <a:t>Go with her to the exit and smile when she leaves.</a:t>
            </a: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GB" sz="2800" b="0" i="0" smtClean="0">
                <a:solidFill>
                  <a:srgbClr val="B5A692"/>
                </a:solidFill>
              </a:rPr>
              <a:t>CLOSING A SALE</a:t>
            </a:r>
          </a:p>
        </p:txBody>
      </p:sp>
      <p:pic>
        <p:nvPicPr>
          <p:cNvPr id="3074" name="Picture 2" descr="I:\HR CLAIRE\PHOTOS SCENARIO DE VENTE PRODIGY\DSC0914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4772" t="4361" r="6177" b="9579"/>
          <a:stretch/>
        </p:blipFill>
        <p:spPr bwMode="auto">
          <a:xfrm>
            <a:off x="107504" y="1340768"/>
            <a:ext cx="1064824" cy="140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5" name="Picture 3" descr="I:\HR CLAIRE\PHOTOS SCENARIO DE VENTE PRODIGY\DSC09146.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47808" t="3185" r="8074" b="16388"/>
          <a:stretch/>
        </p:blipFill>
        <p:spPr bwMode="auto">
          <a:xfrm>
            <a:off x="1242934" y="1340768"/>
            <a:ext cx="1024810" cy="140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3" name="Picture 7" descr="I:\HR CLAIRE\PHOTOS SCENARIO DE VENTE PRODIGY\DSC09118.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0781" b="6135"/>
          <a:stretch/>
        </p:blipFill>
        <p:spPr bwMode="auto">
          <a:xfrm>
            <a:off x="251520" y="2930876"/>
            <a:ext cx="1491604" cy="1149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4" name="Picture 8" descr="I:\HR CLAIRE\PHOTOS SCENARIO DE VENTE PRODIGY\DSC09123.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17796" t="38040" r="33372" b="11504"/>
          <a:stretch/>
        </p:blipFill>
        <p:spPr bwMode="auto">
          <a:xfrm>
            <a:off x="1832024" y="2924944"/>
            <a:ext cx="1491604" cy="1155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9" name="Picture 7" descr="I:\HR CLAIRE\PHOTOS SCENARIO DE VENTE PRODIGY\DSC09148.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46801" t="7423" r="6666" b="14500"/>
          <a:stretch/>
        </p:blipFill>
        <p:spPr bwMode="auto">
          <a:xfrm>
            <a:off x="2344938" y="1354698"/>
            <a:ext cx="1024810" cy="1387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80" name="Picture 8" descr="I:\HR CLAIRE\PHOTOS SCENARIO DE VENTE PRODIGY\DSC09155.JP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44981" b="5233"/>
          <a:stretch/>
        </p:blipFill>
        <p:spPr bwMode="auto">
          <a:xfrm>
            <a:off x="2035023" y="4121345"/>
            <a:ext cx="1024809" cy="1323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81" name="Picture 9" descr="I:\HR CLAIRE\PHOTOS SCENARIO DE VENTE PRODIGY\DSC09126.JPG"/>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l="12790" t="5542" r="10687" b="17793"/>
          <a:stretch/>
        </p:blipFill>
        <p:spPr bwMode="auto">
          <a:xfrm>
            <a:off x="256204" y="4319138"/>
            <a:ext cx="1486920" cy="1117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83" name="Picture 11" descr="I:\HR CLAIRE\PHOTOS SCENARIO DE VENTE PRODIGY\DSC09180.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832024" y="5507671"/>
            <a:ext cx="1498748" cy="1124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84" name="Picture 12" descr="I:\HR CLAIRE\PHOTOS SCENARIO DE VENTE PRODIGY\DSC09171.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56204" y="5507671"/>
            <a:ext cx="1486920" cy="1115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cxnSp>
        <p:nvCxnSpPr>
          <p:cNvPr id="14" name="Connecteur droit 13"/>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Connecteur droit 14"/>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38225232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00" name="Text Box 12"/>
          <p:cNvSpPr txBox="1">
            <a:spLocks noChangeArrowheads="1"/>
          </p:cNvSpPr>
          <p:nvPr/>
        </p:nvSpPr>
        <p:spPr bwMode="auto">
          <a:xfrm>
            <a:off x="899592" y="2813050"/>
            <a:ext cx="7560840" cy="625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bg1"/>
                </a:solidFill>
                <a:latin typeface="Arial" charset="0"/>
                <a:ea typeface="Microsoft YaHei" pitchFamily="34" charset="-122"/>
              </a:defRPr>
            </a:lvl1pPr>
            <a:lvl2pPr eaLnBrk="0" hangingPunct="0">
              <a:defRPr>
                <a:solidFill>
                  <a:schemeClr val="bg1"/>
                </a:solidFill>
                <a:latin typeface="Arial" charset="0"/>
                <a:ea typeface="Microsoft YaHei" pitchFamily="34" charset="-122"/>
              </a:defRPr>
            </a:lvl2pPr>
            <a:lvl3pPr eaLnBrk="0" hangingPunct="0">
              <a:defRPr>
                <a:solidFill>
                  <a:schemeClr val="bg1"/>
                </a:solidFill>
                <a:latin typeface="Arial" charset="0"/>
                <a:ea typeface="Microsoft YaHei" pitchFamily="34" charset="-122"/>
              </a:defRPr>
            </a:lvl3pPr>
            <a:lvl4pPr eaLnBrk="0" hangingPunct="0">
              <a:defRPr>
                <a:solidFill>
                  <a:schemeClr val="bg1"/>
                </a:solidFill>
                <a:latin typeface="Arial" charset="0"/>
                <a:ea typeface="Microsoft YaHei" pitchFamily="34" charset="-122"/>
              </a:defRPr>
            </a:lvl4pPr>
            <a:lvl5pPr eaLnBrk="0" hangingPunct="0">
              <a:defRPr>
                <a:solidFill>
                  <a:schemeClr val="bg1"/>
                </a:solidFill>
                <a:latin typeface="Arial" charset="0"/>
                <a:ea typeface="Microsoft YaHei" pitchFamily="34"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9pPr>
          </a:lstStyle>
          <a:p>
            <a:pPr algn="ctr" eaLnBrk="1" fontAlgn="base" hangingPunct="1">
              <a:lnSpc>
                <a:spcPct val="50000"/>
              </a:lnSpc>
              <a:spcBef>
                <a:spcPct val="50000"/>
              </a:spcBef>
              <a:spcAft>
                <a:spcPct val="0"/>
              </a:spcAft>
            </a:pPr>
            <a:r>
              <a:rPr lang="fr-FR" sz="2600" b="0" i="0" dirty="0" smtClean="0">
                <a:solidFill>
                  <a:srgbClr val="FFFFFF"/>
                </a:solidFill>
              </a:rPr>
              <a:t>PRODIGY SCENARIO</a:t>
            </a:r>
          </a:p>
          <a:p>
            <a:pPr algn="ctr" eaLnBrk="1" fontAlgn="base" hangingPunct="1">
              <a:lnSpc>
                <a:spcPct val="50000"/>
              </a:lnSpc>
              <a:spcBef>
                <a:spcPct val="50000"/>
              </a:spcBef>
              <a:spcAft>
                <a:spcPct val="0"/>
              </a:spcAft>
            </a:pPr>
            <a:r>
              <a:rPr lang="fr-FR" sz="2000" b="0" i="0" dirty="0" smtClean="0">
                <a:solidFill>
                  <a:srgbClr val="FFFFFF"/>
                </a:solidFill>
              </a:rPr>
              <a:t>PRODIGY CUSTOMER </a:t>
            </a:r>
            <a:r>
              <a:rPr lang="fr-FR" sz="2000" dirty="0" smtClean="0">
                <a:solidFill>
                  <a:srgbClr val="FFFFFF"/>
                </a:solidFill>
              </a:rPr>
              <a:t>REPEAT</a:t>
            </a:r>
            <a:r>
              <a:rPr lang="fr-FR" sz="2000" b="0" i="0" dirty="0" smtClean="0">
                <a:solidFill>
                  <a:srgbClr val="FFFFFF"/>
                </a:solidFill>
              </a:rPr>
              <a:t> PURCHASE</a:t>
            </a:r>
          </a:p>
        </p:txBody>
      </p:sp>
      <p:pic>
        <p:nvPicPr>
          <p:cNvPr id="161821" name="Picture 11" descr="SOIN_PRODIGY_POWERCELL_TRAIT_1"/>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84463" y="3402013"/>
            <a:ext cx="4167187" cy="7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182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WELCOME</a:t>
            </a:r>
          </a:p>
        </p:txBody>
      </p:sp>
    </p:spTree>
    <p:extLst>
      <p:ext uri="{BB962C8B-B14F-4D97-AF65-F5344CB8AC3E}">
        <p14:creationId xmlns="" xmlns:p14="http://schemas.microsoft.com/office/powerpoint/2010/main" val="2864894851"/>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 xmlns:p14="http://schemas.microsoft.com/office/powerpoint/2010/main" val="485191861"/>
              </p:ext>
            </p:extLst>
          </p:nvPr>
        </p:nvGraphicFramePr>
        <p:xfrm>
          <a:off x="457200" y="1313264"/>
          <a:ext cx="8100000" cy="5212080"/>
        </p:xfrm>
        <a:graphic>
          <a:graphicData uri="http://schemas.openxmlformats.org/drawingml/2006/table">
            <a:tbl>
              <a:tblPr firstRow="1" bandRow="1">
                <a:tableStyleId>{5940675A-B579-460E-94D1-54222C63F5DA}</a:tableStyleId>
              </a:tblPr>
              <a:tblGrid>
                <a:gridCol w="4050000"/>
                <a:gridCol w="4050000"/>
              </a:tblGrid>
              <a:tr h="5212080">
                <a:tc>
                  <a:txBody>
                    <a:bodyPr/>
                    <a:lstStyle/>
                    <a:p>
                      <a:r>
                        <a:rPr lang="fr-FR" sz="1200" b="0" i="0" dirty="0" smtClean="0">
                          <a:solidFill>
                            <a:schemeClr val="bg1"/>
                          </a:solidFill>
                        </a:rPr>
                        <a:t>WHAT TO DO</a:t>
                      </a:r>
                    </a:p>
                    <a:p>
                      <a:endParaRPr lang="fr-FR" sz="1200" dirty="0" smtClean="0">
                        <a:solidFill>
                          <a:schemeClr val="bg1"/>
                        </a:solidFill>
                      </a:endParaRPr>
                    </a:p>
                    <a:p>
                      <a:r>
                        <a:rPr lang="fr-FR" sz="1200" b="0" i="0" dirty="0" smtClean="0">
                          <a:solidFill>
                            <a:srgbClr val="FFFFFF"/>
                          </a:solidFill>
                        </a:rPr>
                        <a:t>Stand in front of the customer.</a:t>
                      </a:r>
                    </a:p>
                    <a:p>
                      <a:r>
                        <a:rPr lang="fr-FR" sz="1200" b="0" i="0" dirty="0" smtClean="0">
                          <a:solidFill>
                            <a:srgbClr val="FFFFFF"/>
                          </a:solidFill>
                        </a:rPr>
                        <a:t>Smile.</a:t>
                      </a: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r>
                        <a:rPr lang="fr-FR" sz="1200" b="0" i="0" dirty="0" smtClean="0">
                          <a:solidFill>
                            <a:srgbClr val="FFFFFF"/>
                          </a:solidFill>
                        </a:rPr>
                        <a:t>The customer knows what she wants: to purchase her cream and/or her Prodigy balm for eyes.</a:t>
                      </a:r>
                    </a:p>
                    <a:p>
                      <a:endParaRPr lang="fr-FR" sz="1200" baseline="0" dirty="0" smtClean="0">
                        <a:solidFill>
                          <a:schemeClr val="bg1"/>
                        </a:solidFill>
                      </a:endParaRPr>
                    </a:p>
                    <a:p>
                      <a:r>
                        <a:rPr lang="fr-FR" sz="1200" b="0" i="0" dirty="0" smtClean="0">
                          <a:solidFill>
                            <a:srgbClr val="FFFFFF"/>
                          </a:solidFill>
                        </a:rPr>
                        <a:t>The objective is to meet her request while reassuring her about the new Prodigy.</a:t>
                      </a:r>
                    </a:p>
                    <a:p>
                      <a:endParaRPr lang="fr-FR" sz="1200" baseline="0" dirty="0" smtClean="0">
                        <a:solidFill>
                          <a:schemeClr val="bg1"/>
                        </a:solidFill>
                      </a:endParaRPr>
                    </a:p>
                    <a:p>
                      <a:endParaRPr lang="fr-FR" sz="1200" baseline="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a:solidFill>
                          <a:schemeClr val="bg1"/>
                        </a:solidFill>
                      </a:endParaRPr>
                    </a:p>
                  </a:txBody>
                  <a:tcPr/>
                </a:tc>
                <a:tc>
                  <a:txBody>
                    <a:bodyPr/>
                    <a:lstStyle/>
                    <a:p>
                      <a:r>
                        <a:rPr lang="fr-FR" sz="1200" b="0" i="0" dirty="0" smtClean="0">
                          <a:solidFill>
                            <a:srgbClr val="FFFFFF"/>
                          </a:solidFill>
                        </a:rPr>
                        <a:t>WHAT TO SAY</a:t>
                      </a:r>
                    </a:p>
                    <a:p>
                      <a:endParaRPr lang="fr-FR" sz="1200" dirty="0" smtClean="0">
                        <a:solidFill>
                          <a:schemeClr val="bg1"/>
                        </a:solidFill>
                      </a:endParaRPr>
                    </a:p>
                    <a:p>
                      <a:r>
                        <a:rPr lang="fr-FR" sz="1200" b="0" i="0" dirty="0" smtClean="0">
                          <a:solidFill>
                            <a:srgbClr val="FFFFFF"/>
                          </a:solidFill>
                        </a:rPr>
                        <a:t>Good morning/afternoon madam, welcome to HR, the brand with over 100 years of anti-aging expertise.</a:t>
                      </a:r>
                    </a:p>
                    <a:p>
                      <a:endParaRPr lang="fr-FR" sz="1200" baseline="0" dirty="0" smtClean="0">
                        <a:solidFill>
                          <a:schemeClr val="bg1"/>
                        </a:solidFill>
                      </a:endParaRPr>
                    </a:p>
                    <a:p>
                      <a:r>
                        <a:rPr lang="fr-FR" sz="1200" baseline="0" dirty="0" smtClean="0">
                          <a:solidFill>
                            <a:schemeClr val="bg1"/>
                          </a:solidFill>
                        </a:rPr>
                        <a:t>………………</a:t>
                      </a:r>
                    </a:p>
                    <a:p>
                      <a:endParaRPr lang="fr-FR" sz="1200" baseline="0" dirty="0" smtClean="0">
                        <a:solidFill>
                          <a:schemeClr val="bg1"/>
                        </a:solidFill>
                      </a:endParaRPr>
                    </a:p>
                    <a:p>
                      <a:r>
                        <a:rPr lang="fr-FR" sz="1200" b="0" i="0" dirty="0" smtClean="0">
                          <a:solidFill>
                            <a:srgbClr val="FFFFFF"/>
                          </a:solidFill>
                        </a:rPr>
                        <a:t>I see that you know our brand.</a:t>
                      </a:r>
                    </a:p>
                    <a:p>
                      <a:r>
                        <a:rPr lang="fr-FR" sz="1200" b="0" i="0" dirty="0" smtClean="0">
                          <a:solidFill>
                            <a:srgbClr val="FFFFFF"/>
                          </a:solidFill>
                        </a:rPr>
                        <a:t>I would like to thank you for your custom/loyalty to Prodigy.</a:t>
                      </a:r>
                    </a:p>
                    <a:p>
                      <a:endParaRPr lang="fr-FR" sz="1200" baseline="0" dirty="0" smtClean="0">
                        <a:solidFill>
                          <a:schemeClr val="bg1"/>
                        </a:solidFill>
                      </a:endParaRPr>
                    </a:p>
                    <a:p>
                      <a:endParaRPr lang="fr-FR" sz="1200" baseline="0" dirty="0" smtClean="0">
                        <a:solidFill>
                          <a:schemeClr val="bg1"/>
                        </a:solidFill>
                      </a:endParaRPr>
                    </a:p>
                    <a:p>
                      <a:endParaRPr lang="fr-FR" sz="1200" baseline="0" dirty="0" smtClean="0">
                        <a:solidFill>
                          <a:schemeClr val="bg1"/>
                        </a:solidFill>
                      </a:endParaRPr>
                    </a:p>
                    <a:p>
                      <a:endParaRPr lang="fr-FR" sz="1200" baseline="0" dirty="0" smtClean="0">
                        <a:solidFill>
                          <a:schemeClr val="bg1"/>
                        </a:solidFill>
                      </a:endParaRPr>
                    </a:p>
                    <a:p>
                      <a:endParaRPr lang="fr-FR" sz="1200" baseline="0" dirty="0" smtClean="0">
                        <a:solidFill>
                          <a:schemeClr val="bg1"/>
                        </a:solidFill>
                      </a:endParaRPr>
                    </a:p>
                    <a:p>
                      <a:endParaRPr lang="fr-FR" sz="1200" baseline="0" dirty="0" smtClean="0">
                        <a:solidFill>
                          <a:schemeClr val="bg1"/>
                        </a:solidFill>
                      </a:endParaRPr>
                    </a:p>
                  </a:txBody>
                  <a:tcPr/>
                </a:tc>
              </a:tr>
            </a:tbl>
          </a:graphicData>
        </a:graphic>
      </p:graphicFrame>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WELCOME</a:t>
            </a:r>
          </a:p>
        </p:txBody>
      </p:sp>
    </p:spTree>
    <p:extLst>
      <p:ext uri="{BB962C8B-B14F-4D97-AF65-F5344CB8AC3E}">
        <p14:creationId xmlns="" xmlns:p14="http://schemas.microsoft.com/office/powerpoint/2010/main" val="246147040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 xmlns:p14="http://schemas.microsoft.com/office/powerpoint/2010/main" val="97273962"/>
              </p:ext>
            </p:extLst>
          </p:nvPr>
        </p:nvGraphicFramePr>
        <p:xfrm>
          <a:off x="457200" y="1340768"/>
          <a:ext cx="8100000" cy="4669080"/>
        </p:xfrm>
        <a:graphic>
          <a:graphicData uri="http://schemas.openxmlformats.org/drawingml/2006/table">
            <a:tbl>
              <a:tblPr firstRow="1" bandRow="1"/>
              <a:tblGrid>
                <a:gridCol w="4050000"/>
                <a:gridCol w="4050000"/>
              </a:tblGrid>
              <a:tr h="466908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sz="1200" b="0" i="0" noProof="0" dirty="0" smtClean="0">
                          <a:solidFill>
                            <a:schemeClr val="bg1"/>
                          </a:solidFill>
                        </a:rPr>
                        <a:t>WHAT TO DO</a:t>
                      </a: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endParaRPr lang="en-GB" sz="1200" i="0" noProof="0" dirty="0" smtClean="0">
                        <a:solidFill>
                          <a:schemeClr val="bg1"/>
                        </a:solidFill>
                      </a:endParaRPr>
                    </a:p>
                    <a:p>
                      <a:r>
                        <a:rPr lang="en-GB" sz="1200" b="0" i="0" noProof="0" dirty="0" smtClean="0">
                          <a:solidFill>
                            <a:srgbClr val="FFFFFF"/>
                          </a:solidFill>
                        </a:rPr>
                        <a:t>Invite the customer to be seated.</a:t>
                      </a:r>
                    </a:p>
                    <a:p>
                      <a:endParaRPr lang="en-GB" sz="1200" i="0" noProof="0" dirty="0" smtClean="0">
                        <a:solidFill>
                          <a:schemeClr val="bg1"/>
                        </a:solidFill>
                      </a:endParaRPr>
                    </a:p>
                    <a:p>
                      <a:endParaRPr lang="en-GB" sz="1200" i="0" noProof="0"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sz="1200" b="0" i="0" noProof="0" dirty="0" smtClean="0">
                          <a:solidFill>
                            <a:schemeClr val="bg1"/>
                          </a:solidFill>
                        </a:rPr>
                        <a:t>WHAT TO SAY</a:t>
                      </a:r>
                    </a:p>
                    <a:p>
                      <a:endParaRPr lang="en-GB" sz="1200" i="0" noProof="0" dirty="0" smtClean="0">
                        <a:solidFill>
                          <a:schemeClr val="bg1"/>
                        </a:solidFill>
                      </a:endParaRPr>
                    </a:p>
                    <a:p>
                      <a:r>
                        <a:rPr lang="en-GB" sz="1200" b="0" i="0" noProof="0" dirty="0" smtClean="0">
                          <a:solidFill>
                            <a:srgbClr val="FFFFFF"/>
                          </a:solidFill>
                        </a:rPr>
                        <a:t>10 years after its launch, and on the strength of its global success with over a million products sold throughout the world, we have renovated our Prodigy cream as well as the balm for the eye contour.</a:t>
                      </a:r>
                    </a:p>
                    <a:p>
                      <a:endParaRPr lang="en-GB" sz="1200" i="0" baseline="0" noProof="0" dirty="0" smtClean="0">
                        <a:solidFill>
                          <a:schemeClr val="bg1"/>
                        </a:solidFill>
                      </a:endParaRPr>
                    </a:p>
                    <a:p>
                      <a:r>
                        <a:rPr lang="en-GB" sz="1200" b="0" i="0" noProof="0" dirty="0" smtClean="0">
                          <a:solidFill>
                            <a:srgbClr val="FFFFFF"/>
                          </a:solidFill>
                        </a:rPr>
                        <a:t>We have improved Prodigy's anti-aging power yet again, while conserving its extremely sensorial formula which made it a success among women. The fragrance and texture remain unchanged.</a:t>
                      </a:r>
                    </a:p>
                    <a:p>
                      <a:endParaRPr lang="en-GB" sz="1200" i="0" baseline="0" noProof="0" dirty="0" smtClean="0">
                        <a:solidFill>
                          <a:schemeClr val="bg1"/>
                        </a:solidFill>
                      </a:endParaRPr>
                    </a:p>
                    <a:p>
                      <a:r>
                        <a:rPr lang="en-GB" sz="1200" b="0" i="0" noProof="0" dirty="0" smtClean="0">
                          <a:solidFill>
                            <a:srgbClr val="FFFFFF"/>
                          </a:solidFill>
                        </a:rPr>
                        <a:t>The new Prodigy skincare treatments now benefit from HR innovation, Molecular Bio-Sap, which acts right in the deep dermis to improve skin texture and leave the skin looking intensely younger,  </a:t>
                      </a:r>
                    </a:p>
                    <a:p>
                      <a:r>
                        <a:rPr lang="en-GB" sz="1200" b="0" i="0" noProof="0" dirty="0" smtClean="0">
                          <a:solidFill>
                            <a:srgbClr val="FFFFFF"/>
                          </a:solidFill>
                        </a:rPr>
                        <a:t>smoother and more radiant.</a:t>
                      </a:r>
                    </a:p>
                    <a:p>
                      <a:endParaRPr lang="en-GB" sz="1200" i="0" baseline="0" noProof="0" dirty="0" smtClean="0">
                        <a:solidFill>
                          <a:schemeClr val="bg1"/>
                        </a:solidFill>
                      </a:endParaRPr>
                    </a:p>
                    <a:p>
                      <a:r>
                        <a:rPr lang="en-GB" sz="1200" b="0" i="0" noProof="0" dirty="0" smtClean="0">
                          <a:solidFill>
                            <a:srgbClr val="FFFFFF"/>
                          </a:solidFill>
                        </a:rPr>
                        <a:t>Some more good news: the price is still the same.</a:t>
                      </a:r>
                    </a:p>
                    <a:p>
                      <a:endParaRPr lang="en-GB" sz="1200" i="0" baseline="0" noProof="0" dirty="0" smtClean="0">
                        <a:solidFill>
                          <a:schemeClr val="bg1"/>
                        </a:solidFill>
                      </a:endParaRPr>
                    </a:p>
                    <a:p>
                      <a:endParaRPr lang="en-GB" sz="1200" i="0" baseline="0" noProof="0" dirty="0" smtClean="0">
                        <a:solidFill>
                          <a:schemeClr val="bg1"/>
                        </a:solidFill>
                      </a:endParaRPr>
                    </a:p>
                    <a:p>
                      <a:r>
                        <a:rPr lang="en-GB" sz="1200" b="0" i="0" noProof="0" dirty="0" smtClean="0">
                          <a:solidFill>
                            <a:srgbClr val="FFFFFF"/>
                          </a:solidFill>
                        </a:rPr>
                        <a:t>Do you have a few minutes to rediscover the texture with me?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WELCOME</a:t>
            </a:r>
          </a:p>
        </p:txBody>
      </p:sp>
    </p:spTree>
    <p:extLst>
      <p:ext uri="{BB962C8B-B14F-4D97-AF65-F5344CB8AC3E}">
        <p14:creationId xmlns="" xmlns:p14="http://schemas.microsoft.com/office/powerpoint/2010/main" val="12125543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 xmlns:p14="http://schemas.microsoft.com/office/powerpoint/2010/main" val="2362472559"/>
              </p:ext>
            </p:extLst>
          </p:nvPr>
        </p:nvGraphicFramePr>
        <p:xfrm>
          <a:off x="457200" y="1346408"/>
          <a:ext cx="8100000" cy="4846320"/>
        </p:xfrm>
        <a:graphic>
          <a:graphicData uri="http://schemas.openxmlformats.org/drawingml/2006/table">
            <a:tbl>
              <a:tblPr firstRow="1" bandRow="1"/>
              <a:tblGrid>
                <a:gridCol w="4050000"/>
                <a:gridCol w="4050000"/>
              </a:tblGrid>
              <a:tr h="23568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200" b="0" i="0" dirty="0" smtClean="0">
                          <a:solidFill>
                            <a:schemeClr val="bg1"/>
                          </a:solidFill>
                        </a:rPr>
                        <a:t>WHAT TO DO</a:t>
                      </a:r>
                    </a:p>
                    <a:p>
                      <a:endParaRPr lang="fr-FR" sz="1200" dirty="0" smtClean="0">
                        <a:solidFill>
                          <a:schemeClr val="bg1"/>
                        </a:solidFill>
                      </a:endParaRPr>
                    </a:p>
                    <a:p>
                      <a:r>
                        <a:rPr lang="fr-FR" sz="1200" b="0" i="0" dirty="0" smtClean="0">
                          <a:solidFill>
                            <a:srgbClr val="FFFFFF"/>
                          </a:solidFill>
                        </a:rPr>
                        <a:t>Invite the customer to be seated.</a:t>
                      </a:r>
                    </a:p>
                    <a:p>
                      <a:endParaRPr lang="fr-FR" sz="1200" dirty="0" smtClean="0">
                        <a:solidFill>
                          <a:schemeClr val="bg1"/>
                        </a:solidFill>
                      </a:endParaRPr>
                    </a:p>
                    <a:p>
                      <a:r>
                        <a:rPr lang="fr-FR" sz="1200" b="0" i="0" dirty="0" smtClean="0">
                          <a:solidFill>
                            <a:srgbClr val="FFFFFF"/>
                          </a:solidFill>
                        </a:rPr>
                        <a:t>Ask if she would like you to take her coat or her shopping bags if she is carrying several items.</a:t>
                      </a:r>
                    </a:p>
                    <a:p>
                      <a:endParaRPr lang="fr-FR" sz="120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dirty="0" smtClean="0">
                          <a:solidFill>
                            <a:srgbClr val="FFFFFF"/>
                          </a:solidFill>
                        </a:rPr>
                        <a:t>Follow the texture discovery stage (see p. 4), focusing on Prodigy Cream and Prodigy Eyes. And follow the 1</a:t>
                      </a:r>
                      <a:r>
                        <a:rPr lang="fr-FR" sz="1200" b="0" i="0" baseline="30000" dirty="0" smtClean="0">
                          <a:solidFill>
                            <a:srgbClr val="FFFFFF"/>
                          </a:solidFill>
                        </a:rPr>
                        <a:t>st</a:t>
                      </a:r>
                      <a:r>
                        <a:rPr lang="fr-FR" sz="1200" b="0" i="0" dirty="0" smtClean="0">
                          <a:solidFill>
                            <a:srgbClr val="FFFFFF"/>
                          </a:solidFill>
                        </a:rPr>
                        <a:t> scenario, adapting it if needed (e.g. page 7: do not read the 1</a:t>
                      </a:r>
                      <a:r>
                        <a:rPr lang="fr-FR" sz="1200" b="0" i="0" baseline="30000" dirty="0" smtClean="0">
                          <a:solidFill>
                            <a:srgbClr val="FFFFFF"/>
                          </a:solidFill>
                        </a:rPr>
                        <a:t>st</a:t>
                      </a:r>
                      <a:r>
                        <a:rPr lang="fr-FR" sz="1200" b="0" i="0" dirty="0" smtClean="0">
                          <a:solidFill>
                            <a:srgbClr val="FFFFFF"/>
                          </a:solidFill>
                        </a:rPr>
                        <a:t> paragraph aloud) and ensuring you are more concise and not too slow, because the customer is already familiar with the products.</a:t>
                      </a:r>
                    </a:p>
                    <a:p>
                      <a:endParaRPr lang="fr-FR" sz="1200" baseline="0" dirty="0" smtClean="0">
                        <a:solidFill>
                          <a:schemeClr val="bg1"/>
                        </a:solidFill>
                      </a:endParaRPr>
                    </a:p>
                    <a:p>
                      <a:r>
                        <a:rPr lang="fr-FR" sz="1200" b="0" i="1" dirty="0" smtClean="0">
                          <a:solidFill>
                            <a:srgbClr val="FFFFFF"/>
                          </a:solidFill>
                        </a:rPr>
                        <a:t>If the customer is in a hurry and/or does not wish to be seated, have her try the texture while standing. For Prodigy cream, sanitise your hands, wipe a cotton pad soaked in lotion over her hand, then apply a small amount of cream.  Use suitable application techniques to ensure the product is fully penetrated and then have the customer feel the result.</a:t>
                      </a:r>
                    </a:p>
                    <a:p>
                      <a:r>
                        <a:rPr lang="fr-FR" sz="1200" b="0" i="1" dirty="0" smtClean="0">
                          <a:solidFill>
                            <a:srgbClr val="FFFFFF"/>
                          </a:solidFill>
                        </a:rPr>
                        <a:t>If she doesn't purchase anything, give her a sample of the Cream.</a:t>
                      </a: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200" b="0" i="0" dirty="0" smtClean="0">
                          <a:solidFill>
                            <a:schemeClr val="bg1"/>
                          </a:solidFill>
                        </a:rPr>
                        <a:t>WHAT TO</a:t>
                      </a:r>
                      <a:r>
                        <a:rPr lang="fr-FR" sz="1200" b="0" i="0" baseline="0" dirty="0" smtClean="0">
                          <a:solidFill>
                            <a:schemeClr val="bg1"/>
                          </a:solidFill>
                        </a:rPr>
                        <a:t> SAY</a:t>
                      </a:r>
                      <a:endParaRPr lang="fr-FR" sz="1200" b="0" i="0" dirty="0" smtClean="0">
                        <a:solidFill>
                          <a:schemeClr val="bg1"/>
                        </a:solidFill>
                      </a:endParaRPr>
                    </a:p>
                    <a:p>
                      <a:endParaRPr lang="fr-FR" sz="1200" dirty="0" smtClean="0">
                        <a:solidFill>
                          <a:schemeClr val="bg1"/>
                        </a:solidFill>
                      </a:endParaRPr>
                    </a:p>
                    <a:p>
                      <a:endParaRPr lang="fr-FR" sz="1200" baseline="0" dirty="0" smtClean="0">
                        <a:solidFill>
                          <a:schemeClr val="bg1"/>
                        </a:solidFill>
                      </a:endParaRPr>
                    </a:p>
                    <a:p>
                      <a:endParaRPr lang="fr-FR" sz="1200" baseline="0" dirty="0" smtClean="0">
                        <a:solidFill>
                          <a:schemeClr val="bg1"/>
                        </a:solidFill>
                      </a:endParaRPr>
                    </a:p>
                    <a:p>
                      <a:endParaRPr lang="fr-FR" sz="1200" baseline="0" dirty="0" smtClean="0">
                        <a:solidFill>
                          <a:schemeClr val="bg1"/>
                        </a:solidFill>
                      </a:endParaRPr>
                    </a:p>
                    <a:p>
                      <a:pPr algn="r" defTabSz="1042988">
                        <a:lnSpc>
                          <a:spcPct val="90000"/>
                        </a:lnSpc>
                        <a:spcBef>
                          <a:spcPct val="30000"/>
                        </a:spcBef>
                      </a:pPr>
                      <a:endParaRPr lang="fr-FR" sz="1200" dirty="0" smtClean="0">
                        <a:solidFill>
                          <a:schemeClr val="bg1"/>
                        </a:solidFill>
                        <a:latin typeface="Century Gothic" pitchFamily="34" charset="0"/>
                      </a:endParaRPr>
                    </a:p>
                    <a:p>
                      <a:pPr algn="r" defTabSz="1042988">
                        <a:lnSpc>
                          <a:spcPct val="40000"/>
                        </a:lnSpc>
                        <a:buClrTx/>
                        <a:buSzTx/>
                        <a:buFontTx/>
                        <a:buNone/>
                      </a:pPr>
                      <a:endParaRPr lang="fr-FR" sz="1200" dirty="0" smtClean="0">
                        <a:solidFill>
                          <a:schemeClr val="bg1"/>
                        </a:solidFill>
                        <a:latin typeface="Century Gothic" pitchFamily="34" charset="0"/>
                      </a:endParaRPr>
                    </a:p>
                    <a:p>
                      <a:pPr algn="r" defTabSz="1042988">
                        <a:lnSpc>
                          <a:spcPct val="30000"/>
                        </a:lnSpc>
                        <a:buClrTx/>
                        <a:buSzTx/>
                        <a:buFontTx/>
                        <a:buNone/>
                      </a:pPr>
                      <a:endParaRPr lang="fr-FR" sz="1200" dirty="0" smtClean="0">
                        <a:solidFill>
                          <a:schemeClr val="bg1"/>
                        </a:solidFill>
                        <a:latin typeface="Century Gothic"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GB" sz="2800" b="0" i="0" smtClean="0">
                <a:solidFill>
                  <a:srgbClr val="B5A692"/>
                </a:solidFill>
              </a:rPr>
              <a:t>CONTINUED...</a:t>
            </a:r>
          </a:p>
        </p:txBody>
      </p:sp>
    </p:spTree>
    <p:extLst>
      <p:ext uri="{BB962C8B-B14F-4D97-AF65-F5344CB8AC3E}">
        <p14:creationId xmlns="" xmlns:p14="http://schemas.microsoft.com/office/powerpoint/2010/main" val="30662309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00" name="Text Box 12"/>
          <p:cNvSpPr txBox="1">
            <a:spLocks noChangeArrowheads="1"/>
          </p:cNvSpPr>
          <p:nvPr/>
        </p:nvSpPr>
        <p:spPr bwMode="auto">
          <a:xfrm>
            <a:off x="899592" y="2813050"/>
            <a:ext cx="7560840" cy="625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bg1"/>
                </a:solidFill>
                <a:latin typeface="Arial" charset="0"/>
                <a:ea typeface="Microsoft YaHei" pitchFamily="34" charset="-122"/>
              </a:defRPr>
            </a:lvl1pPr>
            <a:lvl2pPr eaLnBrk="0" hangingPunct="0">
              <a:defRPr>
                <a:solidFill>
                  <a:schemeClr val="bg1"/>
                </a:solidFill>
                <a:latin typeface="Arial" charset="0"/>
                <a:ea typeface="Microsoft YaHei" pitchFamily="34" charset="-122"/>
              </a:defRPr>
            </a:lvl2pPr>
            <a:lvl3pPr eaLnBrk="0" hangingPunct="0">
              <a:defRPr>
                <a:solidFill>
                  <a:schemeClr val="bg1"/>
                </a:solidFill>
                <a:latin typeface="Arial" charset="0"/>
                <a:ea typeface="Microsoft YaHei" pitchFamily="34" charset="-122"/>
              </a:defRPr>
            </a:lvl3pPr>
            <a:lvl4pPr eaLnBrk="0" hangingPunct="0">
              <a:defRPr>
                <a:solidFill>
                  <a:schemeClr val="bg1"/>
                </a:solidFill>
                <a:latin typeface="Arial" charset="0"/>
                <a:ea typeface="Microsoft YaHei" pitchFamily="34" charset="-122"/>
              </a:defRPr>
            </a:lvl4pPr>
            <a:lvl5pPr eaLnBrk="0" hangingPunct="0">
              <a:defRPr>
                <a:solidFill>
                  <a:schemeClr val="bg1"/>
                </a:solidFill>
                <a:latin typeface="Arial" charset="0"/>
                <a:ea typeface="Microsoft YaHei" pitchFamily="34"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9pPr>
          </a:lstStyle>
          <a:p>
            <a:pPr algn="ctr" eaLnBrk="1" fontAlgn="base" hangingPunct="1">
              <a:lnSpc>
                <a:spcPct val="50000"/>
              </a:lnSpc>
              <a:spcBef>
                <a:spcPct val="50000"/>
              </a:spcBef>
              <a:spcAft>
                <a:spcPct val="0"/>
              </a:spcAft>
            </a:pPr>
            <a:r>
              <a:rPr lang="fr-FR" sz="2600" b="0" i="0" dirty="0" smtClean="0">
                <a:solidFill>
                  <a:srgbClr val="FFFFFF"/>
                </a:solidFill>
              </a:rPr>
              <a:t>PRODIGY SCENARIO</a:t>
            </a:r>
          </a:p>
          <a:p>
            <a:pPr algn="ctr" eaLnBrk="1" fontAlgn="base" hangingPunct="1">
              <a:lnSpc>
                <a:spcPct val="50000"/>
              </a:lnSpc>
              <a:spcBef>
                <a:spcPct val="50000"/>
              </a:spcBef>
              <a:spcAft>
                <a:spcPct val="0"/>
              </a:spcAft>
            </a:pPr>
            <a:r>
              <a:rPr lang="fr-FR" sz="2000" b="0" i="0" dirty="0" smtClean="0">
                <a:solidFill>
                  <a:srgbClr val="FFFFFF"/>
                </a:solidFill>
              </a:rPr>
              <a:t>CUSTOMER LOOKING FOR A SPECIFIC PRODUCT</a:t>
            </a:r>
          </a:p>
        </p:txBody>
      </p:sp>
      <p:pic>
        <p:nvPicPr>
          <p:cNvPr id="161821" name="Picture 11" descr="SOIN_PRODIGY_POWERCELL_TRAIT_1"/>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84463" y="3402013"/>
            <a:ext cx="4167187" cy="7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182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WELCOME</a:t>
            </a:r>
          </a:p>
        </p:txBody>
      </p:sp>
      <p:sp>
        <p:nvSpPr>
          <p:cNvPr id="3" name="Rectangle 2"/>
          <p:cNvSpPr/>
          <p:nvPr/>
        </p:nvSpPr>
        <p:spPr>
          <a:xfrm>
            <a:off x="1115616" y="3934797"/>
            <a:ext cx="6912768" cy="830997"/>
          </a:xfrm>
          <a:prstGeom prst="rect">
            <a:avLst/>
          </a:prstGeom>
        </p:spPr>
        <p:txBody>
          <a:bodyPr wrap="square">
            <a:spAutoFit/>
          </a:bodyPr>
          <a:lstStyle/>
          <a:p>
            <a:r>
              <a:rPr lang="fr-FR" sz="1200" b="0" i="0" dirty="0" smtClean="0">
                <a:solidFill>
                  <a:srgbClr val="FFFFFF"/>
                </a:solidFill>
              </a:rPr>
              <a:t>In this case, use the first scenario and adapt it slightly. During the recommendation, put the focus on the product she is looking for, while presenting her with a full routine:   </a:t>
            </a:r>
          </a:p>
          <a:p>
            <a:r>
              <a:rPr lang="fr-FR" sz="1200" b="0" i="0" dirty="0" smtClean="0">
                <a:solidFill>
                  <a:srgbClr val="FFFFFF"/>
                </a:solidFill>
              </a:rPr>
              <a:t>	(lotion +) serum + cream + eye contour  + foundation</a:t>
            </a:r>
          </a:p>
        </p:txBody>
      </p:sp>
    </p:spTree>
    <p:extLst>
      <p:ext uri="{BB962C8B-B14F-4D97-AF65-F5344CB8AC3E}">
        <p14:creationId xmlns="" xmlns:p14="http://schemas.microsoft.com/office/powerpoint/2010/main" val="3506220686"/>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WELCOME</a:t>
            </a:r>
          </a:p>
        </p:txBody>
      </p:sp>
      <p:pic>
        <p:nvPicPr>
          <p:cNvPr id="9" name="Imag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3077203"/>
            <a:ext cx="1813212" cy="135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79712" y="3077203"/>
            <a:ext cx="1813212" cy="135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27584" y="1421825"/>
            <a:ext cx="1813212" cy="135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99592" y="4869160"/>
            <a:ext cx="1813214" cy="13599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ZoneTexte 4"/>
          <p:cNvSpPr txBox="1"/>
          <p:nvPr/>
        </p:nvSpPr>
        <p:spPr>
          <a:xfrm>
            <a:off x="3419872" y="1340768"/>
            <a:ext cx="2592288" cy="4555093"/>
          </a:xfrm>
          <a:prstGeom prst="rect">
            <a:avLst/>
          </a:prstGeom>
          <a:noFill/>
        </p:spPr>
        <p:txBody>
          <a:bodyPr wrap="square" rtlCol="0">
            <a:spAutoFit/>
          </a:bodyPr>
          <a:lstStyle/>
          <a:p>
            <a:pPr algn="ctr"/>
            <a:r>
              <a:rPr lang="fr-FR" sz="1000" b="0" i="0" dirty="0" smtClean="0">
                <a:solidFill>
                  <a:schemeClr val="bg1"/>
                </a:solidFill>
                <a:latin typeface="HelveticaNeue" pitchFamily="18" charset="0"/>
              </a:rPr>
              <a:t>WHAT TO DO</a:t>
            </a:r>
          </a:p>
          <a:p>
            <a:endParaRPr lang="fr-FR" sz="1000" dirty="0">
              <a:solidFill>
                <a:schemeClr val="bg1"/>
              </a:solidFill>
              <a:latin typeface="HelveticaNeue"/>
            </a:endParaRPr>
          </a:p>
          <a:p>
            <a:pPr algn="r"/>
            <a:r>
              <a:rPr lang="fr-FR" sz="1000" b="0" i="0" dirty="0" smtClean="0">
                <a:solidFill>
                  <a:srgbClr val="FFFFFF"/>
                </a:solidFill>
                <a:latin typeface="HelveticaNeue" pitchFamily="18" charset="0"/>
              </a:rPr>
              <a:t>Stand in front of the customer.</a:t>
            </a:r>
          </a:p>
          <a:p>
            <a:pPr algn="r"/>
            <a:r>
              <a:rPr lang="fr-FR" sz="1000" b="0" i="0" dirty="0" smtClean="0">
                <a:solidFill>
                  <a:srgbClr val="FFFFFF"/>
                </a:solidFill>
                <a:latin typeface="HelveticaNeue" pitchFamily="18" charset="0"/>
              </a:rPr>
              <a:t>Smile.</a:t>
            </a: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pPr algn="r">
              <a:defRPr/>
            </a:pPr>
            <a:r>
              <a:rPr lang="fr-FR" sz="1000" b="0" i="0" dirty="0" smtClean="0">
                <a:solidFill>
                  <a:srgbClr val="FFFFFF"/>
                </a:solidFill>
                <a:latin typeface="HelveticaNeue" pitchFamily="18" charset="0"/>
              </a:rPr>
              <a:t>Hold the brand book (or the iPad) and run through the </a:t>
            </a:r>
          </a:p>
          <a:p>
            <a:pPr algn="r">
              <a:defRPr/>
            </a:pPr>
            <a:r>
              <a:rPr lang="fr-FR" sz="1000" b="0" i="0" dirty="0" smtClean="0">
                <a:solidFill>
                  <a:srgbClr val="FFFFFF"/>
                </a:solidFill>
                <a:latin typeface="HelveticaNeue" pitchFamily="18" charset="0"/>
              </a:rPr>
              <a:t>brand photos with the customer, presenting the brand message. </a:t>
            </a: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r>
              <a:rPr lang="fr-FR" sz="1000" b="0" i="0" dirty="0" err="1" smtClean="0">
                <a:solidFill>
                  <a:srgbClr val="FFFFFF"/>
                </a:solidFill>
                <a:latin typeface="HelveticaNeue" pitchFamily="18" charset="0"/>
              </a:rPr>
              <a:t>At</a:t>
            </a:r>
            <a:r>
              <a:rPr lang="fr-FR" sz="1000" b="0" i="0" dirty="0" smtClean="0">
                <a:solidFill>
                  <a:srgbClr val="FFFFFF"/>
                </a:solidFill>
                <a:latin typeface="HelveticaNeue" pitchFamily="18" charset="0"/>
              </a:rPr>
              <a:t> this time, invite her to be seated</a:t>
            </a:r>
          </a:p>
          <a:p>
            <a:endParaRPr lang="fr-FR" sz="1000" dirty="0">
              <a:latin typeface="HelveticaNeue"/>
            </a:endParaRPr>
          </a:p>
        </p:txBody>
      </p:sp>
      <p:sp>
        <p:nvSpPr>
          <p:cNvPr id="6" name="ZoneTexte 5"/>
          <p:cNvSpPr txBox="1"/>
          <p:nvPr/>
        </p:nvSpPr>
        <p:spPr>
          <a:xfrm>
            <a:off x="6072708" y="1340768"/>
            <a:ext cx="2930582" cy="4555093"/>
          </a:xfrm>
          <a:prstGeom prst="rect">
            <a:avLst/>
          </a:prstGeom>
          <a:noFill/>
        </p:spPr>
        <p:txBody>
          <a:bodyPr wrap="square" rtlCol="0">
            <a:spAutoFit/>
          </a:bodyPr>
          <a:lstStyle/>
          <a:p>
            <a:pPr algn="ctr"/>
            <a:r>
              <a:rPr lang="fr-FR" sz="1000" b="0" i="0" dirty="0" smtClean="0">
                <a:solidFill>
                  <a:schemeClr val="bg1"/>
                </a:solidFill>
                <a:latin typeface="HelveticaNeue" pitchFamily="18" charset="0"/>
              </a:rPr>
              <a:t>WHAT TO SAY</a:t>
            </a:r>
          </a:p>
          <a:p>
            <a:endParaRPr lang="fr-FR" sz="1000" dirty="0">
              <a:solidFill>
                <a:schemeClr val="bg1"/>
              </a:solidFill>
              <a:latin typeface="HelveticaNeue"/>
            </a:endParaRPr>
          </a:p>
          <a:p>
            <a:r>
              <a:rPr lang="fr-FR" sz="1000" b="0" i="0" dirty="0" smtClean="0">
                <a:solidFill>
                  <a:srgbClr val="FFFFFF"/>
                </a:solidFill>
                <a:latin typeface="HelveticaNeue" pitchFamily="18" charset="0"/>
              </a:rPr>
              <a:t>Good morning/afternoon madam, welcome to HR, the brand with over 100 years of anti-aging expertise.</a:t>
            </a: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b="0" i="0" dirty="0" smtClean="0">
                <a:solidFill>
                  <a:srgbClr val="FFFFFF"/>
                </a:solidFill>
                <a:latin typeface="HelveticaNeue" pitchFamily="18" charset="0"/>
              </a:rPr>
              <a:t>It was created by an extraordinary woman, Helena Rubinstein, who invented the 1st cosmetic skincare treatments.</a:t>
            </a:r>
          </a:p>
          <a:p>
            <a:r>
              <a:rPr lang="fr-FR" sz="1000" b="0" i="0" dirty="0" smtClean="0">
                <a:solidFill>
                  <a:srgbClr val="FFFFFF"/>
                </a:solidFill>
                <a:latin typeface="HelveticaNeue" pitchFamily="18" charset="0"/>
              </a:rPr>
              <a:t>She was certain that beauty gives power and that each woman who gives herself the right tools, can be beautiful. We still believe in this "Power Beauty" today. </a:t>
            </a: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b="0" i="0" dirty="0" smtClean="0">
                <a:solidFill>
                  <a:srgbClr val="FFFFFF"/>
                </a:solidFill>
                <a:latin typeface="HelveticaNeue" pitchFamily="18" charset="0"/>
              </a:rPr>
              <a:t>Our products are developed to the very highest standards. We have an exceptional partnership with LaClinic-Montreux, in Switzerland, which enables us to develop skincare on the very boundary of aesthetic medicine.</a:t>
            </a: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b="0" i="0" dirty="0" smtClean="0">
                <a:solidFill>
                  <a:srgbClr val="FFFFFF"/>
                </a:solidFill>
                <a:latin typeface="HelveticaNeue" pitchFamily="18" charset="0"/>
              </a:rPr>
              <a:t>I would like to invite you to take a personalised skin diagnosis as you might do in a cosmetic clinic, both on the skin surface and deeper down.</a:t>
            </a:r>
          </a:p>
          <a:p>
            <a:endParaRPr lang="fr-FR" sz="1000" dirty="0">
              <a:latin typeface="HelveticaNeue"/>
            </a:endParaRPr>
          </a:p>
        </p:txBody>
      </p:sp>
      <p:cxnSp>
        <p:nvCxnSpPr>
          <p:cNvPr id="7" name="Connecteur droit 6"/>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8046945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GB" sz="2800" b="0" i="0" dirty="0" smtClean="0">
                <a:solidFill>
                  <a:srgbClr val="B5A692"/>
                </a:solidFill>
              </a:rPr>
              <a:t>DIAGNOSIS</a:t>
            </a:r>
          </a:p>
        </p:txBody>
      </p:sp>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1575" y="1340768"/>
            <a:ext cx="1824201" cy="1368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49809" y="4221089"/>
            <a:ext cx="1080120" cy="144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701491" y="4221088"/>
            <a:ext cx="1070309" cy="14270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31129" y="2780595"/>
            <a:ext cx="1824647" cy="1368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ZoneTexte 3"/>
          <p:cNvSpPr txBox="1"/>
          <p:nvPr/>
        </p:nvSpPr>
        <p:spPr>
          <a:xfrm>
            <a:off x="6060603" y="1340768"/>
            <a:ext cx="2951163" cy="5786199"/>
          </a:xfrm>
          <a:prstGeom prst="rect">
            <a:avLst/>
          </a:prstGeom>
          <a:noFill/>
        </p:spPr>
        <p:txBody>
          <a:bodyPr wrap="square" rtlCol="0">
            <a:spAutoFit/>
          </a:bodyPr>
          <a:lstStyle/>
          <a:p>
            <a:pPr algn="ctr"/>
            <a:r>
              <a:rPr lang="en-GB" sz="1000" b="0" i="0" dirty="0" smtClean="0">
                <a:solidFill>
                  <a:schemeClr val="bg1"/>
                </a:solidFill>
                <a:latin typeface="HelveticaNeue" pitchFamily="18" charset="0"/>
              </a:rPr>
              <a:t>WHAT TO SAY</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Would you like to take a seat so that we can carry out your diagnosis? </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May I take your coat?</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In order to carry out your personalised diagnosis and recommend the products that match your needs, I am going to ask you a few questions.</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Please hold this mirror. When you see yourself in it, can you tell me what you would like to improve about </a:t>
            </a:r>
            <a:r>
              <a:rPr lang="en-GB" sz="1000" b="0" i="0" dirty="0" smtClean="0">
                <a:solidFill>
                  <a:schemeClr val="bg1"/>
                </a:solidFill>
                <a:latin typeface="HelveticaNeue" pitchFamily="18" charset="0"/>
              </a:rPr>
              <a:t>your face today?</a:t>
            </a:r>
          </a:p>
          <a:p>
            <a:endParaRPr lang="en-GB" sz="1000" dirty="0" smtClean="0">
              <a:solidFill>
                <a:schemeClr val="bg1"/>
              </a:solidFill>
              <a:latin typeface="HelveticaNeue"/>
            </a:endParaRP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What about the eye contour area?</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What is your current skincare routine? What kinds of products do you use daily?</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What texture do you prefer for your daily skincare? A light cream texture or one that is richer?</a:t>
            </a:r>
          </a:p>
          <a:p>
            <a:endParaRPr lang="en-GB" sz="1000" dirty="0" smtClean="0">
              <a:solidFill>
                <a:schemeClr val="bg1"/>
              </a:solidFill>
              <a:latin typeface="HelveticaNeue"/>
            </a:endParaRPr>
          </a:p>
          <a:p>
            <a:endParaRPr lang="en-GB" sz="1000" b="0" i="0" dirty="0" smtClean="0">
              <a:solidFill>
                <a:srgbClr val="FFFFFF"/>
              </a:solidFill>
              <a:latin typeface="HelveticaNeue" pitchFamily="18" charset="0"/>
            </a:endParaRPr>
          </a:p>
          <a:p>
            <a:r>
              <a:rPr lang="en-GB" sz="1000" b="0" i="0" dirty="0" smtClean="0">
                <a:solidFill>
                  <a:srgbClr val="FFFFFF"/>
                </a:solidFill>
                <a:latin typeface="HelveticaNeue" pitchFamily="18" charset="0"/>
              </a:rPr>
              <a:t>With regards to your make-up, what complexion result do you prefer? (natural protection/long-wear/rejuvenating).</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You have told me that your concerns are XXXXXXX. In order to respond to these overall anti-aging issues, I would like to recommend the Prodigy routine.</a:t>
            </a:r>
          </a:p>
          <a:p>
            <a:r>
              <a:rPr lang="en-GB" sz="1000" b="0" i="0" dirty="0" smtClean="0">
                <a:solidFill>
                  <a:srgbClr val="FFFFFF"/>
                </a:solidFill>
                <a:latin typeface="HelveticaNeue" pitchFamily="18" charset="0"/>
              </a:rPr>
              <a:t>Would you like to try it on your hand?</a:t>
            </a:r>
          </a:p>
          <a:p>
            <a:endParaRPr lang="en-GB" sz="1000" dirty="0" smtClean="0">
              <a:solidFill>
                <a:schemeClr val="bg1"/>
              </a:solidFill>
              <a:latin typeface="HelveticaNeue"/>
            </a:endParaRPr>
          </a:p>
          <a:p>
            <a:endParaRPr lang="en-GB" sz="1000" dirty="0">
              <a:latin typeface="HelveticaNeue"/>
            </a:endParaRPr>
          </a:p>
        </p:txBody>
      </p:sp>
      <p:sp>
        <p:nvSpPr>
          <p:cNvPr id="7" name="ZoneTexte 6"/>
          <p:cNvSpPr txBox="1"/>
          <p:nvPr/>
        </p:nvSpPr>
        <p:spPr>
          <a:xfrm>
            <a:off x="3419475" y="1341438"/>
            <a:ext cx="2592686" cy="5170646"/>
          </a:xfrm>
          <a:prstGeom prst="rect">
            <a:avLst/>
          </a:prstGeom>
          <a:noFill/>
        </p:spPr>
        <p:txBody>
          <a:bodyPr wrap="square" rtlCol="0">
            <a:spAutoFit/>
          </a:bodyPr>
          <a:lstStyle/>
          <a:p>
            <a:pPr algn="ctr"/>
            <a:r>
              <a:rPr lang="en-GB" sz="1000" b="0" i="0" dirty="0" smtClean="0">
                <a:solidFill>
                  <a:schemeClr val="bg1"/>
                </a:solidFill>
                <a:latin typeface="HelveticaNeue" pitchFamily="18" charset="0"/>
              </a:rPr>
              <a:t>WHAT TO DO</a:t>
            </a:r>
          </a:p>
          <a:p>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Invite the customer to be seated.</a:t>
            </a:r>
          </a:p>
          <a:p>
            <a:pPr algn="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Ask if she would like you to take her coat or her shopping bags if she is carrying several items.</a:t>
            </a:r>
          </a:p>
          <a:p>
            <a:pPr algn="r"/>
            <a:endParaRPr lang="en-GB" sz="1000" dirty="0" smtClean="0">
              <a:solidFill>
                <a:schemeClr val="bg1"/>
              </a:solidFill>
              <a:latin typeface="HelveticaNeue"/>
            </a:endParaRPr>
          </a:p>
          <a:p>
            <a:pPr algn="r"/>
            <a:r>
              <a:rPr lang="en-GB" sz="1000" b="0" i="0" dirty="0" smtClean="0">
                <a:solidFill>
                  <a:srgbClr val="FFFFFF"/>
                </a:solidFill>
                <a:latin typeface="HelveticaNeue" pitchFamily="18" charset="0"/>
              </a:rPr>
              <a:t>Explain what the diagnosis will include.</a:t>
            </a:r>
          </a:p>
          <a:p>
            <a:pPr algn="r"/>
            <a:r>
              <a:rPr lang="en-GB" sz="1000" b="0" i="0" dirty="0" smtClean="0">
                <a:solidFill>
                  <a:srgbClr val="FFFFFF"/>
                </a:solidFill>
                <a:latin typeface="HelveticaNeue" pitchFamily="18" charset="0"/>
              </a:rPr>
              <a:t>Make her feel comfortable.</a:t>
            </a: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Give her the mirror and ask her what she would like to improve about her face today.</a:t>
            </a: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r>
              <a:rPr lang="en-GB" sz="1000" b="0" i="0" dirty="0" smtClean="0">
                <a:solidFill>
                  <a:srgbClr val="FFFFFF"/>
                </a:solidFill>
                <a:latin typeface="HelveticaNeue" pitchFamily="18" charset="0"/>
              </a:rPr>
              <a:t>Stand behind her both to see what she sees in the mirror and to allow her to answer. Listen to her. Remember what she says.</a:t>
            </a:r>
          </a:p>
          <a:p>
            <a:pPr algn="r"/>
            <a:r>
              <a:rPr lang="en-GB" sz="1000" b="0" i="0" dirty="0" smtClean="0">
                <a:solidFill>
                  <a:srgbClr val="FFFFFF"/>
                </a:solidFill>
                <a:latin typeface="HelveticaNeue" pitchFamily="18" charset="0"/>
              </a:rPr>
              <a:t>Be attentive.</a:t>
            </a:r>
          </a:p>
          <a:p>
            <a:pPr algn="r">
              <a:defRPr/>
            </a:pPr>
            <a:r>
              <a:rPr lang="en-GB" sz="1000" b="0" i="0" dirty="0" smtClean="0">
                <a:solidFill>
                  <a:srgbClr val="FFFFFF"/>
                </a:solidFill>
                <a:latin typeface="HelveticaNeue" pitchFamily="18" charset="0"/>
              </a:rPr>
              <a:t>Smile. Be pleasant.</a:t>
            </a: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Ask her the following questions to gain more information.</a:t>
            </a:r>
          </a:p>
          <a:p>
            <a:pPr algn="r">
              <a:defRPr/>
            </a:pPr>
            <a:endParaRPr lang="en-GB" sz="1000" b="1" dirty="0" smtClean="0">
              <a:solidFill>
                <a:schemeClr val="bg1"/>
              </a:solidFill>
              <a:latin typeface="HelveticaNeue"/>
            </a:endParaRPr>
          </a:p>
          <a:p>
            <a:pPr algn="r">
              <a:defRPr/>
            </a:pPr>
            <a:r>
              <a:rPr lang="en-GB" sz="1000" b="0" i="0" dirty="0" smtClean="0">
                <a:solidFill>
                  <a:srgbClr val="FFFFFF"/>
                </a:solidFill>
                <a:latin typeface="HelveticaNeue" pitchFamily="18" charset="0"/>
              </a:rPr>
              <a:t>To finish, summarise the customer's needs by using the stylus pen to point out the various zones on the face, without touching them.</a:t>
            </a:r>
          </a:p>
          <a:p>
            <a:pPr algn="r">
              <a:defRPr/>
            </a:pPr>
            <a:r>
              <a:rPr lang="en-GB" sz="1000" b="0" i="0" dirty="0" smtClean="0">
                <a:solidFill>
                  <a:srgbClr val="FFFFFF"/>
                </a:solidFill>
                <a:latin typeface="HelveticaNeue" pitchFamily="18" charset="0"/>
              </a:rPr>
              <a:t>Present the suitable routine and suggest that she tries the products on her hand. </a:t>
            </a:r>
          </a:p>
          <a:p>
            <a:endParaRPr lang="en-GB" sz="1000" dirty="0">
              <a:latin typeface="HelveticaNeue"/>
            </a:endParaRPr>
          </a:p>
        </p:txBody>
      </p:sp>
      <p:pic>
        <p:nvPicPr>
          <p:cNvPr id="1026" name="Picture 2" descr="I:\HR CLAIRE\PHOTOS SCENARIO DE VENTE PRODIGY\DSC08980.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12102" y="5688632"/>
            <a:ext cx="1499658" cy="1124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cxnSp>
        <p:nvCxnSpPr>
          <p:cNvPr id="10" name="Connecteur droit 9"/>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Connecteur droit 10"/>
          <p:cNvCxnSpPr/>
          <p:nvPr/>
        </p:nvCxnSpPr>
        <p:spPr bwMode="auto">
          <a:xfrm>
            <a:off x="6012160" y="1196752"/>
            <a:ext cx="0" cy="5472608"/>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15898747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6084888" y="1358191"/>
            <a:ext cx="2955925" cy="2708434"/>
          </a:xfrm>
          <a:prstGeom prst="rect">
            <a:avLst/>
          </a:prstGeom>
          <a:noFill/>
        </p:spPr>
        <p:txBody>
          <a:bodyPr wrap="square" rtlCol="0">
            <a:spAutoFit/>
          </a:bodyPr>
          <a:lstStyle/>
          <a:p>
            <a:pPr algn="ctr"/>
            <a:r>
              <a:rPr lang="en-GB" sz="1000" b="0" i="0" dirty="0" smtClean="0">
                <a:solidFill>
                  <a:schemeClr val="bg1"/>
                </a:solidFill>
                <a:latin typeface="HelveticaNeue" pitchFamily="18" charset="0"/>
              </a:rPr>
              <a:t>WHAT TO SAY</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So here is the full routine that I'm recommending for you to meet the concerns you explained to me.</a:t>
            </a: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I'm going to ask you to place your hand on this tissue so that you are comfortable while we try out the textures. </a:t>
            </a:r>
          </a:p>
          <a:p>
            <a:endParaRPr lang="en-GB" sz="1000" dirty="0" smtClean="0">
              <a:solidFill>
                <a:schemeClr val="bg1"/>
              </a:solidFill>
              <a:latin typeface="HelveticaNeue"/>
            </a:endParaRPr>
          </a:p>
          <a:p>
            <a:endParaRPr lang="en-GB" sz="1000" dirty="0">
              <a:latin typeface="HelveticaNeue"/>
            </a:endParaRPr>
          </a:p>
        </p:txBody>
      </p:sp>
      <p:sp>
        <p:nvSpPr>
          <p:cNvPr id="17" name="ZoneTexte 16"/>
          <p:cNvSpPr txBox="1"/>
          <p:nvPr/>
        </p:nvSpPr>
        <p:spPr>
          <a:xfrm>
            <a:off x="3131841" y="1354698"/>
            <a:ext cx="2880320" cy="4093428"/>
          </a:xfrm>
          <a:prstGeom prst="rect">
            <a:avLst/>
          </a:prstGeom>
          <a:noFill/>
        </p:spPr>
        <p:txBody>
          <a:bodyPr wrap="square" rtlCol="0">
            <a:spAutoFit/>
          </a:bodyPr>
          <a:lstStyle/>
          <a:p>
            <a:pPr algn="ctr"/>
            <a:r>
              <a:rPr lang="en-GB" sz="1000" b="0" i="0" dirty="0" smtClean="0">
                <a:solidFill>
                  <a:schemeClr val="bg1"/>
                </a:solidFill>
                <a:latin typeface="HelveticaNeue" pitchFamily="18" charset="0"/>
              </a:rPr>
              <a:t>WHAT TO DO</a:t>
            </a:r>
          </a:p>
          <a:p>
            <a:pPr algn="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Go and fetch the testers and accessories (</a:t>
            </a:r>
            <a:r>
              <a:rPr lang="en-GB" sz="1000" b="0" i="0" dirty="0" err="1" smtClean="0">
                <a:solidFill>
                  <a:srgbClr val="FFFFFF"/>
                </a:solidFill>
                <a:latin typeface="HelveticaNeue" pitchFamily="18" charset="0"/>
              </a:rPr>
              <a:t>sanitiser</a:t>
            </a:r>
            <a:r>
              <a:rPr lang="en-GB" sz="1000" b="0" i="0" dirty="0" smtClean="0">
                <a:solidFill>
                  <a:srgbClr val="FFFFFF"/>
                </a:solidFill>
                <a:latin typeface="HelveticaNeue" pitchFamily="18" charset="0"/>
              </a:rPr>
              <a:t>, cotton pads, tissues, spatula(</a:t>
            </a:r>
            <a:r>
              <a:rPr lang="en-GB" sz="1000" b="0" i="0" dirty="0" err="1" smtClean="0">
                <a:solidFill>
                  <a:srgbClr val="FFFFFF"/>
                </a:solidFill>
                <a:latin typeface="HelveticaNeue" pitchFamily="18" charset="0"/>
              </a:rPr>
              <a:t>s</a:t>
            </a:r>
            <a:r>
              <a:rPr lang="en-GB" sz="1000" b="0" i="0" dirty="0" smtClean="0">
                <a:solidFill>
                  <a:srgbClr val="FFFFFF"/>
                </a:solidFill>
                <a:latin typeface="HelveticaNeue" pitchFamily="18" charset="0"/>
              </a:rPr>
              <a:t>), rubbish bin) if they are not already available.</a:t>
            </a:r>
          </a:p>
          <a:p>
            <a:pPr algn="r"/>
            <a:r>
              <a:rPr lang="en-GB" sz="1000" b="0" i="0" dirty="0" smtClean="0">
                <a:solidFill>
                  <a:srgbClr val="FFFFFF"/>
                </a:solidFill>
                <a:latin typeface="HelveticaNeue" pitchFamily="18" charset="0"/>
              </a:rPr>
              <a:t> Place the testers in order of use on the tray or pad and bring it to the customer: suitable lotion + serum + cream + eye contour + foundation.</a:t>
            </a:r>
          </a:p>
          <a:p>
            <a:pPr algn="r">
              <a:defRPr/>
            </a:pPr>
            <a:r>
              <a:rPr lang="en-GB" sz="1000" b="0" i="0" dirty="0" smtClean="0">
                <a:solidFill>
                  <a:srgbClr val="FFFFFF"/>
                </a:solidFill>
                <a:latin typeface="HelveticaNeue" pitchFamily="18" charset="0"/>
              </a:rPr>
              <a:t>Each time the tester is used, position it back in the same order, turned towards the customer, with its stopper replaced.</a:t>
            </a:r>
          </a:p>
          <a:p>
            <a:pPr algn="r">
              <a:defRPr/>
            </a:pPr>
            <a:endParaRPr lang="en-GB" sz="1000" b="1" dirty="0" smtClean="0">
              <a:solidFill>
                <a:schemeClr val="bg1"/>
              </a:solidFill>
              <a:latin typeface="HelveticaNeue"/>
            </a:endParaRPr>
          </a:p>
          <a:p>
            <a:pPr algn="r">
              <a:defRPr/>
            </a:pPr>
            <a:endParaRPr lang="en-GB" sz="1000" b="1" dirty="0" smtClean="0">
              <a:solidFill>
                <a:srgbClr val="FF0000"/>
              </a:solidFill>
              <a:latin typeface="HelveticaNeue"/>
            </a:endParaRPr>
          </a:p>
          <a:p>
            <a:pPr algn="r">
              <a:defRPr/>
            </a:pPr>
            <a:r>
              <a:rPr lang="en-GB" sz="1000" b="0" i="0" dirty="0" smtClean="0">
                <a:solidFill>
                  <a:srgbClr val="FFFFFF"/>
                </a:solidFill>
                <a:latin typeface="HelveticaNeue" pitchFamily="18" charset="0"/>
              </a:rPr>
              <a:t>Unfold and place a tissue in front of the customer.</a:t>
            </a: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r>
              <a:rPr lang="en-GB" sz="1000" dirty="0" smtClean="0">
                <a:solidFill>
                  <a:schemeClr val="bg1"/>
                </a:solidFill>
                <a:latin typeface="HelveticaNeue"/>
              </a:rPr>
              <a:t> </a:t>
            </a:r>
            <a:endParaRPr lang="en-GB" sz="1000" b="1" dirty="0" smtClean="0">
              <a:solidFill>
                <a:srgbClr val="FF0000"/>
              </a:solidFill>
              <a:latin typeface="HelveticaNeue"/>
            </a:endParaRPr>
          </a:p>
          <a:p>
            <a:pPr algn="r">
              <a:defRPr/>
            </a:pPr>
            <a:r>
              <a:rPr lang="en-GB" sz="1000" b="0" i="0" dirty="0" smtClean="0">
                <a:solidFill>
                  <a:srgbClr val="FFFFFF"/>
                </a:solidFill>
                <a:latin typeface="HelveticaNeue" pitchFamily="18" charset="0"/>
              </a:rPr>
              <a:t>Take a second tissue and fold it elegantly, to protect the customer's sleeve. </a:t>
            </a: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Sanitise your hands and the spatula. </a:t>
            </a: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GB" sz="2800" b="0" i="0" smtClean="0">
                <a:solidFill>
                  <a:srgbClr val="B5A692"/>
                </a:solidFill>
              </a:rPr>
              <a:t>PRODUCT RECOMMENDATIONS</a:t>
            </a:r>
          </a:p>
        </p:txBody>
      </p:sp>
      <p:pic>
        <p:nvPicPr>
          <p:cNvPr id="2050" name="Picture 2" descr="I:\HR CLAIRE\PHOTOS SCENARIO DE VENTE PRODIGY\DSC0899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4047" y="1665138"/>
            <a:ext cx="1583730" cy="1187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1" name="Picture 3" descr="I:\HR CLAIRE\PHOTOS SCENARIO DE VENTE PRODIGY\DSC0899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4047" y="2961282"/>
            <a:ext cx="1583730" cy="1187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2" name="Picture 4" descr="I:\HR CLAIRE\PHOTOS SCENARIO DE VENTE PRODIGY\DSC08998.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64048" y="4257427"/>
            <a:ext cx="1583730" cy="1187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4" name="Picture 6" descr="I:\HR CLAIRE\PHOTOS SCENARIO DE VENTE PRODIGY\DSC0900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7504" y="5553571"/>
            <a:ext cx="1583730" cy="1187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5" name="Picture 7" descr="I:\HR CLAIRE\PHOTOS SCENARIO DE VENTE PRODIGY\DSC09003.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64135" y="5553571"/>
            <a:ext cx="1583729" cy="1187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cxnSp>
        <p:nvCxnSpPr>
          <p:cNvPr id="10" name="Connecteur droit 9"/>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Connecteur droit 10"/>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39566500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6084168" y="1340768"/>
            <a:ext cx="2955925" cy="5632311"/>
          </a:xfrm>
          <a:prstGeom prst="rect">
            <a:avLst/>
          </a:prstGeom>
          <a:noFill/>
        </p:spPr>
        <p:txBody>
          <a:bodyPr wrap="square" rtlCol="0">
            <a:spAutoFit/>
          </a:bodyPr>
          <a:lstStyle/>
          <a:p>
            <a:pPr algn="ctr"/>
            <a:r>
              <a:rPr lang="en-GB" sz="1000" b="0" i="0" dirty="0" smtClean="0">
                <a:solidFill>
                  <a:schemeClr val="bg1"/>
                </a:solidFill>
                <a:latin typeface="HelveticaNeue" pitchFamily="18" charset="0"/>
              </a:rPr>
              <a:t>WHAT TO SAY</a:t>
            </a:r>
          </a:p>
          <a:p>
            <a:endParaRPr lang="en-GB" sz="1000" dirty="0" smtClean="0">
              <a:solidFill>
                <a:schemeClr val="bg1"/>
              </a:solidFill>
              <a:latin typeface="HelveticaNeue"/>
            </a:endParaRPr>
          </a:p>
          <a:p>
            <a:r>
              <a:rPr lang="en-GB" sz="1000" dirty="0">
                <a:solidFill>
                  <a:srgbClr val="FFFFFF"/>
                </a:solidFill>
                <a:latin typeface="HelveticaNeue" pitchFamily="18" charset="0"/>
              </a:rPr>
              <a:t>In order to prepare your skin to discover the Helena Rubinstein textures, I am first going to use the XXX lotion. This is an essential step in your face care routine because it perfects make-up removal and will both prepare your skin and allow the serum to penetrate better. </a:t>
            </a:r>
          </a:p>
          <a:p>
            <a:endParaRPr lang="en-GB" sz="1000" dirty="0">
              <a:solidFill>
                <a:srgbClr val="FFFFFF"/>
              </a:solidFill>
              <a:latin typeface="HelveticaNeue" pitchFamily="18" charset="0"/>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I'm now going to apply a drop of Prodigy </a:t>
            </a:r>
            <a:r>
              <a:rPr lang="en-GB" sz="1000" b="0" i="0" dirty="0" err="1" smtClean="0">
                <a:solidFill>
                  <a:srgbClr val="FFFFFF"/>
                </a:solidFill>
                <a:latin typeface="HelveticaNeue" pitchFamily="18" charset="0"/>
              </a:rPr>
              <a:t>Powercell</a:t>
            </a:r>
            <a:r>
              <a:rPr lang="en-GB" sz="1000" b="0" i="0" dirty="0" smtClean="0">
                <a:solidFill>
                  <a:srgbClr val="FFFFFF"/>
                </a:solidFill>
                <a:latin typeface="HelveticaNeue" pitchFamily="18" charset="0"/>
              </a:rPr>
              <a:t> serum.  As we only use the most concentrated and highest performance active ingredients, just a few drops are enough for visibly younger-looking skin. Prodigy </a:t>
            </a:r>
            <a:r>
              <a:rPr lang="en-GB" sz="1000" b="0" i="0" dirty="0" err="1" smtClean="0">
                <a:solidFill>
                  <a:srgbClr val="FFFFFF"/>
                </a:solidFill>
                <a:latin typeface="HelveticaNeue" pitchFamily="18" charset="0"/>
              </a:rPr>
              <a:t>Powercell</a:t>
            </a:r>
            <a:r>
              <a:rPr lang="en-GB" sz="1000" b="0" i="0" dirty="0" smtClean="0">
                <a:solidFill>
                  <a:srgbClr val="FFFFFF"/>
                </a:solidFill>
                <a:latin typeface="HelveticaNeue" pitchFamily="18" charset="0"/>
              </a:rPr>
              <a:t> serum is a concentration of active ingredients that will penetrate deep inside your skin and act on the three major age-defying mechanisms: </a:t>
            </a:r>
          </a:p>
          <a:p>
            <a:endParaRPr lang="en-GB" sz="1000" dirty="0" smtClean="0">
              <a:solidFill>
                <a:schemeClr val="bg1"/>
              </a:solidFill>
              <a:latin typeface="HelveticaNeue"/>
            </a:endParaRPr>
          </a:p>
          <a:p>
            <a:endParaRPr lang="en-GB" sz="1000" b="0" i="0" dirty="0" smtClean="0">
              <a:solidFill>
                <a:srgbClr val="FFFFFF"/>
              </a:solidFill>
              <a:latin typeface="HelveticaNeue" pitchFamily="18" charset="0"/>
            </a:endParaRPr>
          </a:p>
          <a:p>
            <a:r>
              <a:rPr lang="en-GB" sz="1000" b="0" i="0" dirty="0" smtClean="0">
                <a:solidFill>
                  <a:srgbClr val="FFFFFF"/>
                </a:solidFill>
                <a:latin typeface="HelveticaNeue" pitchFamily="18" charset="0"/>
              </a:rPr>
              <a:t>Cellular regeneration, tissue repair and defence against free radicals. Its texture allows for complete and total penetration.</a:t>
            </a:r>
          </a:p>
          <a:p>
            <a:r>
              <a:rPr lang="en-GB" sz="1000" b="0" i="0" dirty="0" smtClean="0">
                <a:solidFill>
                  <a:srgbClr val="FFFFFF"/>
                </a:solidFill>
                <a:latin typeface="HelveticaNeue" pitchFamily="18" charset="0"/>
              </a:rPr>
              <a:t>Apply this serum in the morning and evening to cleansed skin, avoiding the eye contour, in horizontal movements from the inside to the outer edge of the face.</a:t>
            </a:r>
          </a:p>
          <a:p>
            <a:r>
              <a:rPr lang="en-GB" sz="1000" b="0" i="0" dirty="0" smtClean="0">
                <a:solidFill>
                  <a:srgbClr val="FFFFFF"/>
                </a:solidFill>
                <a:latin typeface="HelveticaNeue" pitchFamily="18" charset="0"/>
              </a:rPr>
              <a:t>In just 5 days, the skin is visibly smoother and more radiant.</a:t>
            </a:r>
          </a:p>
          <a:p>
            <a:endParaRPr lang="en-GB" sz="1000" dirty="0" smtClean="0">
              <a:solidFill>
                <a:schemeClr val="bg1"/>
              </a:solidFill>
              <a:latin typeface="HelveticaNeue"/>
            </a:endParaRPr>
          </a:p>
          <a:p>
            <a:endParaRPr lang="en-GB" sz="1000" dirty="0">
              <a:latin typeface="HelveticaNeue"/>
            </a:endParaRPr>
          </a:p>
        </p:txBody>
      </p:sp>
      <p:sp>
        <p:nvSpPr>
          <p:cNvPr id="17" name="ZoneTexte 16"/>
          <p:cNvSpPr txBox="1"/>
          <p:nvPr/>
        </p:nvSpPr>
        <p:spPr>
          <a:xfrm>
            <a:off x="3131840" y="1354698"/>
            <a:ext cx="2880320" cy="5786199"/>
          </a:xfrm>
          <a:prstGeom prst="rect">
            <a:avLst/>
          </a:prstGeom>
          <a:noFill/>
        </p:spPr>
        <p:txBody>
          <a:bodyPr wrap="square" rtlCol="0">
            <a:spAutoFit/>
          </a:bodyPr>
          <a:lstStyle/>
          <a:p>
            <a:pPr algn="ctr"/>
            <a:r>
              <a:rPr lang="en-GB" sz="1000" b="0" i="0" dirty="0" smtClean="0">
                <a:solidFill>
                  <a:schemeClr val="bg1"/>
                </a:solidFill>
                <a:latin typeface="HelveticaNeue" pitchFamily="18" charset="0"/>
              </a:rPr>
              <a:t>WHAT TO DO</a:t>
            </a:r>
          </a:p>
          <a:p>
            <a:pPr algn="r"/>
            <a:endParaRPr lang="en-GB" sz="1000" dirty="0" smtClean="0">
              <a:solidFill>
                <a:schemeClr val="bg1"/>
              </a:solidFill>
              <a:latin typeface="HelveticaNeue"/>
            </a:endParaRPr>
          </a:p>
          <a:p>
            <a:pPr algn="r"/>
            <a:r>
              <a:rPr lang="en-GB" sz="1000" b="0" i="0" dirty="0" smtClean="0">
                <a:solidFill>
                  <a:srgbClr val="FFFFFF"/>
                </a:solidFill>
                <a:latin typeface="HelveticaNeue" pitchFamily="18" charset="0"/>
              </a:rPr>
              <a:t>Talk to the customer while applying the product to avoid wasting time.</a:t>
            </a:r>
          </a:p>
          <a:p>
            <a:pPr algn="r">
              <a:defRPr/>
            </a:pPr>
            <a:r>
              <a:rPr lang="en-GB" sz="1000" b="0" i="0" dirty="0" smtClean="0">
                <a:solidFill>
                  <a:srgbClr val="FFFFFF"/>
                </a:solidFill>
                <a:latin typeface="HelveticaNeue" pitchFamily="18" charset="0"/>
              </a:rPr>
              <a:t>Present the lotion to the customer.</a:t>
            </a:r>
          </a:p>
          <a:p>
            <a:pPr algn="r">
              <a:defRPr/>
            </a:pP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Take a cotton pad and soak it with lotion. </a:t>
            </a: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Wipe the cotton pad soaked in lotion over the outer surface of the hand without touching the wrist or the fingers!</a:t>
            </a: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Present the serum to the customer in an elegant manner so that she can read the name while you are talking.</a:t>
            </a:r>
          </a:p>
          <a:p>
            <a:pPr algn="r">
              <a:defRPr/>
            </a:pPr>
            <a:endParaRPr lang="en-GB" sz="1000" b="1" dirty="0" smtClean="0">
              <a:solidFill>
                <a:srgbClr val="FF0000"/>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Apply a single drop of the serum onto the customer's hand, ensuring that </a:t>
            </a:r>
            <a:r>
              <a:rPr lang="en-GB" sz="1000" b="0" i="0" dirty="0" smtClean="0">
                <a:solidFill>
                  <a:schemeClr val="bg1"/>
                </a:solidFill>
                <a:latin typeface="HelveticaNeue" pitchFamily="18" charset="0"/>
              </a:rPr>
              <a:t>the </a:t>
            </a:r>
            <a:r>
              <a:rPr lang="en-GB" sz="1000" dirty="0" smtClean="0">
                <a:solidFill>
                  <a:schemeClr val="bg1"/>
                </a:solidFill>
                <a:latin typeface="HelveticaNeue" pitchFamily="18" charset="0"/>
              </a:rPr>
              <a:t>dropper</a:t>
            </a:r>
            <a:r>
              <a:rPr lang="en-GB" sz="1000" b="0" i="0" dirty="0" smtClean="0">
                <a:solidFill>
                  <a:schemeClr val="bg1"/>
                </a:solidFill>
                <a:latin typeface="HelveticaNeue" pitchFamily="18" charset="0"/>
              </a:rPr>
              <a:t> does not touch her </a:t>
            </a:r>
            <a:r>
              <a:rPr lang="en-GB" sz="1000" b="0" i="0" dirty="0" smtClean="0">
                <a:solidFill>
                  <a:srgbClr val="FFFFFF"/>
                </a:solidFill>
                <a:latin typeface="HelveticaNeue" pitchFamily="18" charset="0"/>
              </a:rPr>
              <a:t>skin. Close the bottle and place it back in its position. </a:t>
            </a: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Place Prodigy </a:t>
            </a:r>
            <a:r>
              <a:rPr lang="en-GB" sz="1000" b="0" i="0" dirty="0" err="1" smtClean="0">
                <a:solidFill>
                  <a:srgbClr val="FFFFFF"/>
                </a:solidFill>
                <a:latin typeface="HelveticaNeue" pitchFamily="18" charset="0"/>
              </a:rPr>
              <a:t>Powercell</a:t>
            </a:r>
            <a:r>
              <a:rPr lang="en-GB" sz="1000" b="0" i="0" dirty="0" smtClean="0">
                <a:solidFill>
                  <a:srgbClr val="FFFFFF"/>
                </a:solidFill>
                <a:latin typeface="HelveticaNeue" pitchFamily="18" charset="0"/>
              </a:rPr>
              <a:t> serum back on the tray, then ensure the serum penetrates into the skin.</a:t>
            </a: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GB" sz="2800" b="0" i="0" smtClean="0">
                <a:solidFill>
                  <a:srgbClr val="B5A692"/>
                </a:solidFill>
              </a:rPr>
              <a:t>PRODUCT RECOMMENDATIONS</a:t>
            </a:r>
          </a:p>
        </p:txBody>
      </p:sp>
      <p:pic>
        <p:nvPicPr>
          <p:cNvPr id="3074" name="Picture 2" descr="I:\HR CLAIRE\PHOTOS SCENARIO DE VENTE PRODIGY\DSC09006.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7637" t="35922" r="23854" b="27334"/>
          <a:stretch/>
        </p:blipFill>
        <p:spPr bwMode="auto">
          <a:xfrm>
            <a:off x="107950" y="1556792"/>
            <a:ext cx="1325734" cy="1145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5" name="Picture 3" descr="I:\HR CLAIRE\PHOTOS SCENARIO DE VENTE PRODIGY\DSC09007.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2928" t="6388" r="3062" b="13706"/>
          <a:stretch/>
        </p:blipFill>
        <p:spPr bwMode="auto">
          <a:xfrm>
            <a:off x="1554017" y="1556792"/>
            <a:ext cx="1414195" cy="1145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6" name="Picture 4" descr="I:\HR CLAIRE\PHOTOS SCENARIO DE VENTE PRODIGY\DSC09009.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99592" y="2924944"/>
            <a:ext cx="1440160" cy="108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7" name="Picture 5" descr="I:\HR CLAIRE\PHOTOS SCENARIO DE VENTE PRODIGY\DSC09010.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54174" t="44936" r="17650" b="19442"/>
          <a:stretch/>
        </p:blipFill>
        <p:spPr bwMode="auto">
          <a:xfrm>
            <a:off x="107950" y="4234103"/>
            <a:ext cx="1360489" cy="1168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8" name="Picture 6" descr="I:\HR CLAIRE\PHOTOS SCENARIO DE VENTE PRODIGY\DSC09012.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8170" t="9695" r="13300" b="16188"/>
          <a:stretch/>
        </p:blipFill>
        <p:spPr bwMode="auto">
          <a:xfrm>
            <a:off x="1554017" y="4234103"/>
            <a:ext cx="1440160" cy="1168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9" name="Picture 7" descr="I:\HR CLAIRE\PHOTOS SCENARIO DE VENTE PRODIGY\DSC09014.JP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b="10705"/>
          <a:stretch/>
        </p:blipFill>
        <p:spPr bwMode="auto">
          <a:xfrm>
            <a:off x="1556350" y="5583450"/>
            <a:ext cx="1440160" cy="1061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80" name="Picture 8" descr="I:\HR CLAIRE\PHOTOS SCENARIO DE VENTE PRODIGY\DSC09018.JPG"/>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l="30890" t="33596" r="30287" b="26405"/>
          <a:stretch/>
        </p:blipFill>
        <p:spPr bwMode="auto">
          <a:xfrm>
            <a:off x="107950" y="5583450"/>
            <a:ext cx="1372804" cy="10607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cxnSp>
        <p:nvCxnSpPr>
          <p:cNvPr id="12" name="Connecteur droit 11"/>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Connecteur droit 12"/>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16449822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3419475" y="1341438"/>
            <a:ext cx="2592685" cy="5324535"/>
          </a:xfrm>
          <a:prstGeom prst="rect">
            <a:avLst/>
          </a:prstGeom>
          <a:noFill/>
        </p:spPr>
        <p:txBody>
          <a:bodyPr wrap="square" rtlCol="0">
            <a:spAutoFit/>
          </a:bodyPr>
          <a:lstStyle/>
          <a:p>
            <a:pPr algn="ctr"/>
            <a:r>
              <a:rPr lang="en-GB" sz="1000" b="0" i="0" dirty="0" smtClean="0">
                <a:solidFill>
                  <a:schemeClr val="bg1"/>
                </a:solidFill>
                <a:latin typeface="HelveticaNeue" pitchFamily="18" charset="0"/>
              </a:rPr>
              <a:t>WHAT TO DO</a:t>
            </a: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Next, present Prodigy cream to the customer in the same elegant manner.</a:t>
            </a: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Open the jar, take a clean spatula from its individual sachet or a spatula that you have sanitised in front of the customer and remove a small amount of cream.</a:t>
            </a:r>
          </a:p>
          <a:p>
            <a:pPr algn="r">
              <a:defRPr/>
            </a:pPr>
            <a:endParaRPr lang="en-GB" sz="1000" b="1" dirty="0" smtClean="0">
              <a:solidFill>
                <a:srgbClr val="FF0000"/>
              </a:solidFill>
              <a:latin typeface="HelveticaNeue"/>
            </a:endParaRPr>
          </a:p>
          <a:p>
            <a:pPr algn="r">
              <a:defRPr/>
            </a:pPr>
            <a:endParaRPr lang="en-GB" sz="1000" b="1" dirty="0" smtClean="0">
              <a:solidFill>
                <a:srgbClr val="FF0000"/>
              </a:solidFill>
              <a:latin typeface="HelveticaNeue"/>
            </a:endParaRPr>
          </a:p>
          <a:p>
            <a:pPr algn="r">
              <a:defRPr/>
            </a:pPr>
            <a:endParaRPr lang="en-GB" sz="1000" b="1" dirty="0" smtClean="0">
              <a:solidFill>
                <a:srgbClr val="FF0000"/>
              </a:solidFill>
              <a:latin typeface="HelveticaNeue"/>
            </a:endParaRPr>
          </a:p>
          <a:p>
            <a:pPr algn="r">
              <a:defRPr/>
            </a:pPr>
            <a:endParaRPr lang="en-GB" sz="1000" b="1" dirty="0" smtClean="0">
              <a:solidFill>
                <a:srgbClr val="FF0000"/>
              </a:solidFill>
              <a:latin typeface="HelveticaNeue"/>
            </a:endParaRPr>
          </a:p>
          <a:p>
            <a:pPr algn="r">
              <a:defRPr/>
            </a:pPr>
            <a:r>
              <a:rPr lang="en-GB" sz="1000" b="0" i="0" dirty="0" smtClean="0">
                <a:solidFill>
                  <a:srgbClr val="FFFFFF"/>
                </a:solidFill>
                <a:latin typeface="HelveticaNeue" pitchFamily="18" charset="0"/>
              </a:rPr>
              <a:t>Apply to the customer's hand then </a:t>
            </a:r>
            <a:r>
              <a:rPr lang="en-GB" sz="1000" b="0" i="0" dirty="0" smtClean="0">
                <a:solidFill>
                  <a:schemeClr val="bg1"/>
                </a:solidFill>
                <a:latin typeface="HelveticaNeue" pitchFamily="18" charset="0"/>
              </a:rPr>
              <a:t>place the </a:t>
            </a:r>
            <a:r>
              <a:rPr lang="en-GB" sz="1000" dirty="0" smtClean="0">
                <a:solidFill>
                  <a:schemeClr val="bg1"/>
                </a:solidFill>
                <a:latin typeface="HelveticaNeue" pitchFamily="18" charset="0"/>
              </a:rPr>
              <a:t>jar</a:t>
            </a:r>
            <a:r>
              <a:rPr lang="en-GB" sz="1000" b="0" i="0" dirty="0" smtClean="0">
                <a:solidFill>
                  <a:schemeClr val="bg1"/>
                </a:solidFill>
                <a:latin typeface="HelveticaNeue" pitchFamily="18" charset="0"/>
              </a:rPr>
              <a:t> </a:t>
            </a:r>
            <a:r>
              <a:rPr lang="en-GB" sz="1000" b="0" i="0" dirty="0" smtClean="0">
                <a:solidFill>
                  <a:srgbClr val="FFFFFF"/>
                </a:solidFill>
                <a:latin typeface="HelveticaNeue" pitchFamily="18" charset="0"/>
              </a:rPr>
              <a:t>back on the tray.</a:t>
            </a:r>
          </a:p>
          <a:p>
            <a:pPr algn="r">
              <a:defRPr/>
            </a:pP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Massage in as required.</a:t>
            </a:r>
          </a:p>
          <a:p>
            <a:pPr algn="r"/>
            <a:r>
              <a:rPr lang="en-GB" sz="1000" b="0" i="1" dirty="0" smtClean="0">
                <a:solidFill>
                  <a:srgbClr val="FFFFFF"/>
                </a:solidFill>
                <a:latin typeface="HelveticaNeue" pitchFamily="18" charset="0"/>
              </a:rPr>
              <a:t>If the customer is looking for a specific product, insist on this product and the results it delivers, while including it as part of the routine: serum + cream + eye contour + foundation. </a:t>
            </a: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Invite the customer to smell and touch her hand to enjoy the velvety skin effect. </a:t>
            </a: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Ask her to compare with her other hand to see the difference.</a:t>
            </a:r>
          </a:p>
          <a:p>
            <a:pPr algn="r"/>
            <a:endParaRPr lang="en-GB" sz="1000" dirty="0">
              <a:latin typeface="HelveticaNeue"/>
            </a:endParaRPr>
          </a:p>
        </p:txBody>
      </p:sp>
      <p:sp>
        <p:nvSpPr>
          <p:cNvPr id="13" name="ZoneTexte 12"/>
          <p:cNvSpPr txBox="1"/>
          <p:nvPr/>
        </p:nvSpPr>
        <p:spPr>
          <a:xfrm>
            <a:off x="6084887" y="1341438"/>
            <a:ext cx="2955925" cy="4708981"/>
          </a:xfrm>
          <a:prstGeom prst="rect">
            <a:avLst/>
          </a:prstGeom>
          <a:noFill/>
        </p:spPr>
        <p:txBody>
          <a:bodyPr wrap="square" rtlCol="0">
            <a:spAutoFit/>
          </a:bodyPr>
          <a:lstStyle/>
          <a:p>
            <a:pPr algn="ctr"/>
            <a:r>
              <a:rPr lang="en-GB" sz="1000" b="0" i="0" dirty="0" smtClean="0">
                <a:solidFill>
                  <a:schemeClr val="bg1"/>
                </a:solidFill>
                <a:latin typeface="HelveticaNeue" pitchFamily="18" charset="0"/>
              </a:rPr>
              <a:t>WHAT TO SAY</a:t>
            </a:r>
          </a:p>
          <a:p>
            <a:endParaRPr lang="en-GB" sz="1000" dirty="0" smtClean="0">
              <a:solidFill>
                <a:schemeClr val="bg1"/>
              </a:solidFill>
              <a:latin typeface="HelveticaNeue"/>
            </a:endParaRP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In order to get maximum benefit from this global age-defying routine, all you need to do is apply Prodigy, the ultimate global age-defying treatment, and the Helena Rubinstein signature for the last 10 years.  It is a prodigious anti-aging concentrate, which, just as sap gives life to the heart of the plant, will provide your skin with a real transfusion of youth from deep within. The skin is firm, younger and more radiant.</a:t>
            </a: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This global anti-aging treatment will meet your needs perfectly, and should be used morning and evening after the serum on the face, avoiding the eye contour.</a:t>
            </a: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smtClean="0">
              <a:solidFill>
                <a:schemeClr val="bg1"/>
              </a:solidFill>
              <a:latin typeface="HelveticaNeue"/>
            </a:endParaRPr>
          </a:p>
          <a:p>
            <a:r>
              <a:rPr lang="en-GB" sz="1000" b="0" i="0" dirty="0" smtClean="0">
                <a:solidFill>
                  <a:srgbClr val="FFFFFF"/>
                </a:solidFill>
                <a:latin typeface="HelveticaNeue" pitchFamily="18" charset="0"/>
              </a:rPr>
              <a:t>Its texture and fragrance are unique. What do you think? </a:t>
            </a:r>
          </a:p>
          <a:p>
            <a:endParaRPr lang="en-GB" sz="1000" dirty="0" smtClean="0">
              <a:solidFill>
                <a:schemeClr val="bg1"/>
              </a:solidFill>
              <a:latin typeface="HelveticaNeue"/>
            </a:endParaRPr>
          </a:p>
          <a:p>
            <a:endParaRPr lang="en-GB" sz="1000" dirty="0" smtClean="0">
              <a:solidFill>
                <a:schemeClr val="bg1"/>
              </a:solidFill>
              <a:latin typeface="HelveticaNeue"/>
            </a:endParaRPr>
          </a:p>
          <a:p>
            <a:endParaRPr lang="en-GB" sz="1000" dirty="0">
              <a:latin typeface="HelveticaNeue"/>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GB" sz="2800" b="0" i="0" smtClean="0">
                <a:solidFill>
                  <a:srgbClr val="B5A692"/>
                </a:solidFill>
              </a:rPr>
              <a:t>PRODUCT RECOMMENDATIONS</a:t>
            </a:r>
          </a:p>
        </p:txBody>
      </p:sp>
      <p:pic>
        <p:nvPicPr>
          <p:cNvPr id="14" name="Picture 2" descr="I:\HR CLAIRE\PHOTOS SCENARIO DE VENTE PRODIGY\DSC09019.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6830" t="36312" r="16784" b="27375"/>
          <a:stretch/>
        </p:blipFill>
        <p:spPr bwMode="auto">
          <a:xfrm>
            <a:off x="925056" y="1361976"/>
            <a:ext cx="1414696" cy="1058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122" name="Picture 2" descr="I:\HR CLAIRE\PHOTOS SCENARIO DE VENTE PRODIGY\DSC09023.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1634" t="9216" r="21602" b="29608"/>
          <a:stretch/>
        </p:blipFill>
        <p:spPr bwMode="auto">
          <a:xfrm>
            <a:off x="204975" y="2492896"/>
            <a:ext cx="1414696" cy="1143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123" name="Picture 3" descr="I:\HR CLAIRE\PHOTOS SCENARIO DE VENTE PRODIGY\DSC09027.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33101" t="11175" r="33137" b="52973"/>
          <a:stretch/>
        </p:blipFill>
        <p:spPr bwMode="auto">
          <a:xfrm>
            <a:off x="1691680" y="2492896"/>
            <a:ext cx="1493478" cy="1143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124" name="Picture 4" descr="I:\HR CLAIRE\PHOTOS SCENARIO DE VENTE PRODIGY\DSC09031.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19771" t="8616" r="17581" b="28247"/>
          <a:stretch/>
        </p:blipFill>
        <p:spPr bwMode="auto">
          <a:xfrm>
            <a:off x="195164" y="3710277"/>
            <a:ext cx="1424507" cy="1086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126" name="Picture 6" descr="I:\HR CLAIRE\PHOTOS SCENARIO DE VENTE PRODIGY\DSC09036.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90564" y="3710277"/>
            <a:ext cx="1512168" cy="1086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127" name="Picture 7" descr="I:\HR CLAIRE\PHOTOS SCENARIO DE VENTE PRODIGY\DSC09048.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20630" y="6007047"/>
            <a:ext cx="1075106" cy="806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128" name="Picture 8" descr="I:\HR CLAIRE\PHOTOS SCENARIO DE VENTE PRODIGY\DSC09051.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79874" y="4869160"/>
            <a:ext cx="1439798" cy="1079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129" name="Picture 9" descr="I:\HR CLAIRE\PHOTOS SCENARIO DE VENTE PRODIGY\DSC09052.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684970" y="4869160"/>
            <a:ext cx="1517762" cy="1079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cxnSp>
        <p:nvCxnSpPr>
          <p:cNvPr id="15" name="Connecteur droit 14"/>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Connecteur droit 15"/>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22889698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PRODUCT RECOMMENDATIONS</a:t>
            </a:r>
          </a:p>
        </p:txBody>
      </p:sp>
      <p:sp>
        <p:nvSpPr>
          <p:cNvPr id="9" name="ZoneTexte 8"/>
          <p:cNvSpPr txBox="1"/>
          <p:nvPr/>
        </p:nvSpPr>
        <p:spPr>
          <a:xfrm>
            <a:off x="3606800" y="692696"/>
            <a:ext cx="2477368" cy="371350"/>
          </a:xfrm>
          <a:prstGeom prst="rect">
            <a:avLst/>
          </a:prstGeom>
          <a:noFill/>
        </p:spPr>
        <p:txBody>
          <a:bodyPr wrap="square" rtlCol="0">
            <a:spAutoFit/>
          </a:bodyPr>
          <a:lstStyle/>
          <a:p>
            <a:endParaRPr lang="fr-FR" dirty="0"/>
          </a:p>
        </p:txBody>
      </p:sp>
      <p:sp>
        <p:nvSpPr>
          <p:cNvPr id="10" name="ZoneTexte 9"/>
          <p:cNvSpPr txBox="1"/>
          <p:nvPr/>
        </p:nvSpPr>
        <p:spPr>
          <a:xfrm>
            <a:off x="3419475" y="1340768"/>
            <a:ext cx="2592686" cy="5170646"/>
          </a:xfrm>
          <a:prstGeom prst="rect">
            <a:avLst/>
          </a:prstGeom>
          <a:noFill/>
        </p:spPr>
        <p:txBody>
          <a:bodyPr wrap="square" rtlCol="0">
            <a:spAutoFit/>
          </a:bodyPr>
          <a:lstStyle/>
          <a:p>
            <a:pPr algn="ctr"/>
            <a:r>
              <a:rPr lang="fr-FR" sz="1000" dirty="0" smtClean="0">
                <a:solidFill>
                  <a:schemeClr val="bg1"/>
                </a:solidFill>
                <a:latin typeface="HelveticaNeue" pitchFamily="18" charset="0"/>
              </a:rPr>
              <a:t>WHAT TO DO</a:t>
            </a:r>
            <a:endParaRPr lang="fr-FR" sz="1000" b="0" i="0" dirty="0" smtClean="0">
              <a:solidFill>
                <a:schemeClr val="bg1"/>
              </a:solidFill>
              <a:latin typeface="HelveticaNeue" pitchFamily="18" charset="0"/>
            </a:endParaRPr>
          </a:p>
          <a:p>
            <a:pPr algn="r"/>
            <a:endParaRPr lang="fr-FR" sz="1000" dirty="0">
              <a:solidFill>
                <a:schemeClr val="bg1"/>
              </a:solidFill>
              <a:latin typeface="HelveticaNeue"/>
            </a:endParaRPr>
          </a:p>
          <a:p>
            <a:pPr algn="r">
              <a:defRPr/>
            </a:pPr>
            <a:r>
              <a:rPr lang="fr-FR" sz="1000" b="0" i="0" dirty="0" smtClean="0">
                <a:solidFill>
                  <a:srgbClr val="FFFFFF"/>
                </a:solidFill>
                <a:latin typeface="HelveticaNeue" pitchFamily="18" charset="0"/>
              </a:rPr>
              <a:t>Suggest that the customer tests the texture of the eye contour. If she agrees, apply a tiny amount of product onto her other hand and let her spread the texture herself.</a:t>
            </a: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defRPr/>
            </a:pPr>
            <a:r>
              <a:rPr lang="fr-FR" sz="1000" b="0" i="0" dirty="0" smtClean="0">
                <a:solidFill>
                  <a:srgbClr val="FFFFFF"/>
                </a:solidFill>
                <a:latin typeface="HelveticaNeue" pitchFamily="18" charset="0"/>
              </a:rPr>
              <a:t>Finally, wrap up with Prodigy Powercell foundation.</a:t>
            </a:r>
          </a:p>
          <a:p>
            <a:pPr algn="r"/>
            <a:r>
              <a:rPr lang="fr-FR" sz="1000" b="0" i="0" dirty="0" smtClean="0">
                <a:solidFill>
                  <a:srgbClr val="FFFFFF"/>
                </a:solidFill>
                <a:latin typeface="HelveticaNeue" pitchFamily="18" charset="0"/>
              </a:rPr>
              <a:t>Suggest that the customer tries it on the first hand (the one where you applied the face care products)  Use a universal shade such as 23.</a:t>
            </a:r>
          </a:p>
          <a:p>
            <a:pPr algn="r">
              <a:defRPr/>
            </a:pPr>
            <a:r>
              <a:rPr lang="fr-FR" sz="1000" b="0" i="0" dirty="0" smtClean="0">
                <a:solidFill>
                  <a:srgbClr val="FFFFFF"/>
                </a:solidFill>
                <a:latin typeface="HelveticaNeue" pitchFamily="18" charset="0"/>
              </a:rPr>
              <a:t>Place a small amount of foundation on the back of the customer's hand, ensuring that the </a:t>
            </a:r>
            <a:r>
              <a:rPr lang="fr-FR" sz="1000" b="0" i="0" dirty="0" smtClean="0">
                <a:solidFill>
                  <a:schemeClr val="bg1"/>
                </a:solidFill>
                <a:latin typeface="HelveticaNeue" pitchFamily="18" charset="0"/>
              </a:rPr>
              <a:t>dropper does not touch it.</a:t>
            </a:r>
            <a:r>
              <a:rPr lang="fr-FR" sz="1000" b="0" i="0" dirty="0" smtClean="0">
                <a:solidFill>
                  <a:srgbClr val="FFFFFF"/>
                </a:solidFill>
                <a:latin typeface="HelveticaNeue" pitchFamily="18" charset="0"/>
              </a:rPr>
              <a:t> </a:t>
            </a:r>
          </a:p>
          <a:p>
            <a:pPr algn="r">
              <a:defRPr/>
            </a:pPr>
            <a:r>
              <a:rPr lang="fr-FR" sz="1000" b="0" i="0" dirty="0" smtClean="0">
                <a:solidFill>
                  <a:srgbClr val="FFFFFF"/>
                </a:solidFill>
                <a:latin typeface="HelveticaNeue" pitchFamily="18" charset="0"/>
              </a:rPr>
              <a:t>Invite the customer to smell and touch her hand to enjoy the result, then invite her to compare her two hands.</a:t>
            </a:r>
          </a:p>
          <a:p>
            <a:pPr algn="r"/>
            <a:endParaRPr lang="fr-FR" sz="1000" dirty="0">
              <a:solidFill>
                <a:schemeClr val="bg1"/>
              </a:solidFill>
              <a:latin typeface="HelveticaNeue"/>
            </a:endParaRPr>
          </a:p>
          <a:p>
            <a:pPr algn="r"/>
            <a:r>
              <a:rPr lang="fr-FR" sz="1000" b="0" i="0" dirty="0" smtClean="0">
                <a:solidFill>
                  <a:srgbClr val="FFFFFF"/>
                </a:solidFill>
                <a:latin typeface="HelveticaNeue" pitchFamily="18" charset="0"/>
              </a:rPr>
              <a:t>When you have finished the texture application, if you have applied the foundation to the customer's hand, take a cotton pad, soak it in lotion and wipe over her hand to remove the foundation. </a:t>
            </a:r>
          </a:p>
          <a:p>
            <a:pPr algn="r">
              <a:defRPr/>
            </a:pPr>
            <a:endParaRPr lang="fr-FR" sz="1000" b="1" dirty="0">
              <a:solidFill>
                <a:srgbClr val="FF0000"/>
              </a:solidFill>
              <a:latin typeface="HelveticaNeue"/>
            </a:endParaRPr>
          </a:p>
          <a:p>
            <a:pPr algn="r"/>
            <a:r>
              <a:rPr lang="fr-FR" sz="1000" b="0" i="0" dirty="0" smtClean="0">
                <a:solidFill>
                  <a:srgbClr val="FFFFFF"/>
                </a:solidFill>
                <a:latin typeface="HelveticaNeue" pitchFamily="18" charset="0"/>
              </a:rPr>
              <a:t>Remove the protective tissue from her sleeve. </a:t>
            </a:r>
          </a:p>
          <a:p>
            <a:pPr algn="r"/>
            <a:endParaRPr lang="fr-FR" sz="1000" dirty="0">
              <a:latin typeface="HelveticaNeue"/>
            </a:endParaRPr>
          </a:p>
        </p:txBody>
      </p:sp>
      <p:sp>
        <p:nvSpPr>
          <p:cNvPr id="11" name="ZoneTexte 10"/>
          <p:cNvSpPr txBox="1"/>
          <p:nvPr/>
        </p:nvSpPr>
        <p:spPr>
          <a:xfrm>
            <a:off x="6084168" y="1340768"/>
            <a:ext cx="2951882" cy="3785652"/>
          </a:xfrm>
          <a:prstGeom prst="rect">
            <a:avLst/>
          </a:prstGeom>
          <a:noFill/>
        </p:spPr>
        <p:txBody>
          <a:bodyPr wrap="square" rtlCol="0">
            <a:spAutoFit/>
          </a:bodyPr>
          <a:lstStyle/>
          <a:p>
            <a:pPr algn="ctr" fontAlgn="t"/>
            <a:r>
              <a:rPr lang="fr-FR" sz="1000" b="0" i="0" dirty="0" smtClean="0">
                <a:solidFill>
                  <a:schemeClr val="bg1"/>
                </a:solidFill>
                <a:latin typeface="HelveticaNeue" pitchFamily="18" charset="0"/>
              </a:rPr>
              <a:t>WHAT TO SAY</a:t>
            </a:r>
          </a:p>
          <a:p>
            <a:pPr fontAlgn="t"/>
            <a:endParaRPr lang="fr-FR" sz="1000" dirty="0" smtClean="0">
              <a:solidFill>
                <a:schemeClr val="bg1"/>
              </a:solidFill>
              <a:latin typeface="HelveticaNeue"/>
            </a:endParaRPr>
          </a:p>
          <a:p>
            <a:pPr fontAlgn="t"/>
            <a:r>
              <a:rPr lang="fr-FR" sz="1000" b="0" i="0" dirty="0" smtClean="0">
                <a:solidFill>
                  <a:srgbClr val="FFFFFF"/>
                </a:solidFill>
                <a:latin typeface="HelveticaNeue" pitchFamily="18" charset="0"/>
              </a:rPr>
              <a:t>The skin around the eye contour is much thinner than it is on the face. This area is also under strain from facial expressions, so that is why the product you apply to this fragile zone must be specially adapted. In your case, the ideal product is Prodigy Eyes balm, to achieve an anti-aging and smoothing effect, and it should also be used morning and evening.</a:t>
            </a:r>
          </a:p>
          <a:p>
            <a:pPr fontAlgn="t"/>
            <a:endParaRPr lang="fr-FR" sz="1000" dirty="0">
              <a:solidFill>
                <a:schemeClr val="bg1"/>
              </a:solidFill>
              <a:latin typeface="HelveticaNeue"/>
            </a:endParaRPr>
          </a:p>
          <a:p>
            <a:pPr fontAlgn="t"/>
            <a:endParaRPr lang="fr-FR" sz="1000" dirty="0" smtClean="0">
              <a:solidFill>
                <a:schemeClr val="bg1"/>
              </a:solidFill>
              <a:latin typeface="HelveticaNeue"/>
            </a:endParaRPr>
          </a:p>
          <a:p>
            <a:pPr fontAlgn="t"/>
            <a:endParaRPr lang="fr-FR" sz="1000" dirty="0" smtClean="0">
              <a:solidFill>
                <a:schemeClr val="bg1"/>
              </a:solidFill>
              <a:latin typeface="HelveticaNeue"/>
            </a:endParaRPr>
          </a:p>
          <a:p>
            <a:pPr fontAlgn="t"/>
            <a:r>
              <a:rPr lang="fr-FR" sz="1000" b="0" i="0" dirty="0" smtClean="0">
                <a:solidFill>
                  <a:srgbClr val="FFFFFF"/>
                </a:solidFill>
                <a:latin typeface="HelveticaNeue" pitchFamily="18" charset="0"/>
              </a:rPr>
              <a:t>Did you know that there are other very simple and complementary techniques you can use to leave your skin looking smooth, young, radiant and fresh?</a:t>
            </a:r>
          </a:p>
          <a:p>
            <a:pPr fontAlgn="t"/>
            <a:endParaRPr lang="fr-FR" sz="1000" dirty="0">
              <a:solidFill>
                <a:schemeClr val="bg1"/>
              </a:solidFill>
              <a:latin typeface="HelveticaNeue"/>
            </a:endParaRPr>
          </a:p>
          <a:p>
            <a:pPr fontAlgn="t"/>
            <a:r>
              <a:rPr lang="fr-FR" sz="1000" b="0" i="0" dirty="0" smtClean="0">
                <a:solidFill>
                  <a:srgbClr val="FFFFFF"/>
                </a:solidFill>
                <a:latin typeface="HelveticaNeue" pitchFamily="18" charset="0"/>
              </a:rPr>
              <a:t>You can enhance your complexion while prolonging the benefits of your skincare routine by using Prodigy Powercell foundation. </a:t>
            </a:r>
          </a:p>
          <a:p>
            <a:pPr fontAlgn="t"/>
            <a:r>
              <a:rPr lang="fr-FR" sz="1000" b="0" i="0" dirty="0" smtClean="0">
                <a:solidFill>
                  <a:srgbClr val="FFFFFF"/>
                </a:solidFill>
                <a:latin typeface="HelveticaNeue" pitchFamily="18" charset="0"/>
              </a:rPr>
              <a:t>Right from application, you will love the ultra natural bare skin effect that will leave your skin feeling comfortable all day long, and looking smooth and rejuvenated.</a:t>
            </a:r>
          </a:p>
          <a:p>
            <a:endParaRPr lang="fr-FR" sz="1000" dirty="0">
              <a:solidFill>
                <a:schemeClr val="bg1"/>
              </a:solidFill>
              <a:latin typeface="HelveticaNeue"/>
            </a:endParaRPr>
          </a:p>
        </p:txBody>
      </p:sp>
      <p:pic>
        <p:nvPicPr>
          <p:cNvPr id="6147" name="Picture 3" descr="I:\HR CLAIRE\PHOTOS SCENARIO DE VENTE PRODIGY\DSC0905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984" y="1431874"/>
            <a:ext cx="1414696" cy="1061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7" name="Picture 4" descr="I:\HR CLAIRE\PHOTOS SCENARIO DE VENTE PRODIGY\DSC0906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63688" y="1431874"/>
            <a:ext cx="1414696" cy="1061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26" name="Picture 2" descr="I:\HR CLAIRE\PHOTOS SCENARIO DE VENTE PRODIGY\DSC09066.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49323" t="38594" r="37409" b="33946"/>
          <a:stretch/>
        </p:blipFill>
        <p:spPr bwMode="auto">
          <a:xfrm>
            <a:off x="179512" y="3213315"/>
            <a:ext cx="714375" cy="11089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27" name="Picture 3" descr="I:\HR CLAIRE\PHOTOS SCENARIO DE VENTE PRODIGY\DSC09068.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34417" t="9740" r="38208" b="32446"/>
          <a:stretch/>
        </p:blipFill>
        <p:spPr bwMode="auto">
          <a:xfrm>
            <a:off x="971600" y="3212976"/>
            <a:ext cx="700321" cy="1109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28" name="Picture 4" descr="I:\HR CLAIRE\PHOTOS SCENARIO DE VENTE PRODIGY\DSC09073.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29297" t="15659" r="13323" b="24836"/>
          <a:stretch/>
        </p:blipFill>
        <p:spPr bwMode="auto">
          <a:xfrm>
            <a:off x="1763689" y="3213687"/>
            <a:ext cx="1414695" cy="1113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29" name="Picture 5" descr="I:\HR CLAIRE\PHOTOS SCENARIO DE VENTE PRODIGY\DSC09075.JP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1" r="4809"/>
          <a:stretch/>
        </p:blipFill>
        <p:spPr bwMode="auto">
          <a:xfrm>
            <a:off x="1763689" y="4365105"/>
            <a:ext cx="1414696"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30" name="Picture 6" descr="I:\HR CLAIRE\PHOTOS SCENARIO DE VENTE PRODIGY\DSC09076.JPG"/>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l="34110" r="35118" b="34307"/>
          <a:stretch/>
        </p:blipFill>
        <p:spPr bwMode="auto">
          <a:xfrm>
            <a:off x="971600" y="4365105"/>
            <a:ext cx="700321"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31" name="Picture 7" descr="I:\HR CLAIRE\PHOTOS SCENARIO DE VENTE PRODIGY\DSC09077.JPG"/>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l="45922" t="37377" r="32117" b="16936"/>
          <a:stretch/>
        </p:blipFill>
        <p:spPr bwMode="auto">
          <a:xfrm>
            <a:off x="179512" y="4365104"/>
            <a:ext cx="714375"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33" name="Picture 9" descr="I:\HR CLAIRE\PHOTOS SCENARIO DE VENTE PRODIGY\DSC09081.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80316" y="5550656"/>
            <a:ext cx="1491605" cy="1118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34" name="Picture 10" descr="I:\HR CLAIRE\PHOTOS SCENARIO DE VENTE PRODIGY\DSC09083.JPG"/>
          <p:cNvPicPr>
            <a:picLocks noChangeAspect="1" noChangeArrowheads="1"/>
          </p:cNvPicPr>
          <p:nvPr/>
        </p:nvPicPr>
        <p:blipFill rotWithShape="1">
          <a:blip r:embed="rId12" cstate="print">
            <a:extLst>
              <a:ext uri="{28A0092B-C50C-407E-A947-70E740481C1C}">
                <a14:useLocalDpi xmlns="" xmlns:a14="http://schemas.microsoft.com/office/drawing/2010/main" val="0"/>
              </a:ext>
            </a:extLst>
          </a:blip>
          <a:srcRect r="5156"/>
          <a:stretch/>
        </p:blipFill>
        <p:spPr bwMode="auto">
          <a:xfrm>
            <a:off x="1763689" y="5550656"/>
            <a:ext cx="1414695" cy="1118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cxnSp>
        <p:nvCxnSpPr>
          <p:cNvPr id="16" name="Connecteur droit 15"/>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Connecteur droit 17"/>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33127723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GB" sz="2800" b="0" i="0" smtClean="0">
                <a:solidFill>
                  <a:srgbClr val="B5A692"/>
                </a:solidFill>
              </a:rPr>
              <a:t>PRODUCT RECOMMENDATIONS</a:t>
            </a:r>
          </a:p>
        </p:txBody>
      </p:sp>
      <p:sp>
        <p:nvSpPr>
          <p:cNvPr id="14" name="ZoneTexte 13"/>
          <p:cNvSpPr txBox="1"/>
          <p:nvPr/>
        </p:nvSpPr>
        <p:spPr>
          <a:xfrm>
            <a:off x="6084888" y="1340768"/>
            <a:ext cx="2955925" cy="5170646"/>
          </a:xfrm>
          <a:prstGeom prst="rect">
            <a:avLst/>
          </a:prstGeom>
          <a:noFill/>
        </p:spPr>
        <p:txBody>
          <a:bodyPr wrap="square" rtlCol="0">
            <a:spAutoFit/>
          </a:bodyPr>
          <a:lstStyle/>
          <a:p>
            <a:pPr algn="ctr" fontAlgn="t"/>
            <a:r>
              <a:rPr lang="en-GB" sz="1000" b="0" i="0" dirty="0" smtClean="0">
                <a:solidFill>
                  <a:schemeClr val="bg1"/>
                </a:solidFill>
                <a:latin typeface="HelveticaNeue" pitchFamily="18" charset="0"/>
              </a:rPr>
              <a:t>WHAT TO SAY</a:t>
            </a:r>
          </a:p>
          <a:p>
            <a:pPr fontAlgn="t"/>
            <a:endParaRPr lang="en-GB" sz="1000" dirty="0" smtClean="0">
              <a:solidFill>
                <a:schemeClr val="bg1"/>
              </a:solidFill>
              <a:latin typeface="HelveticaNeue"/>
            </a:endParaRPr>
          </a:p>
          <a:p>
            <a:pPr fontAlgn="t"/>
            <a:r>
              <a:rPr lang="en-GB" sz="1000" b="0" i="0" dirty="0" smtClean="0">
                <a:solidFill>
                  <a:srgbClr val="FFFFFF"/>
                </a:solidFill>
                <a:latin typeface="HelveticaNeue" pitchFamily="18" charset="0"/>
              </a:rPr>
              <a:t>The suitable skincare routine for you Madam is therefore the Prodigy routine, to provide you with global solutions for your anti-aging needs, whether deep down or on the skin surface:</a:t>
            </a:r>
          </a:p>
          <a:p>
            <a:pPr fontAlgn="t"/>
            <a:r>
              <a:rPr lang="en-GB" sz="1000" b="0" i="0" dirty="0" smtClean="0">
                <a:solidFill>
                  <a:srgbClr val="FFFFFF"/>
                </a:solidFill>
                <a:latin typeface="HelveticaNeue" pitchFamily="18" charset="0"/>
              </a:rPr>
              <a:t>Each morning and evening after cleansing, soak a cotton pad with XXX lotion and apply to the face.  Then apply a few drops of Prodigy </a:t>
            </a:r>
            <a:r>
              <a:rPr lang="en-GB" sz="1000" b="0" i="0" dirty="0" err="1" smtClean="0">
                <a:solidFill>
                  <a:srgbClr val="FFFFFF"/>
                </a:solidFill>
                <a:latin typeface="HelveticaNeue" pitchFamily="18" charset="0"/>
              </a:rPr>
              <a:t>Powercell</a:t>
            </a:r>
            <a:r>
              <a:rPr lang="en-GB" sz="1000" b="0" i="0" dirty="0" smtClean="0">
                <a:solidFill>
                  <a:srgbClr val="FFFFFF"/>
                </a:solidFill>
                <a:latin typeface="HelveticaNeue" pitchFamily="18" charset="0"/>
              </a:rPr>
              <a:t> serum to your fingers, and smooth over the face in horizontal movements from the centre of the face working outwards, avoiding the eye contour.</a:t>
            </a:r>
          </a:p>
          <a:p>
            <a:pPr fontAlgn="t"/>
            <a:r>
              <a:rPr lang="en-GB" sz="1000" b="0" i="0" dirty="0" smtClean="0">
                <a:solidFill>
                  <a:srgbClr val="FFFFFF"/>
                </a:solidFill>
                <a:latin typeface="HelveticaNeue" pitchFamily="18" charset="0"/>
              </a:rPr>
              <a:t>Then use a spatula to remove a small amount of Prodigy cream and apply to your face and neck in upward smoothing movements. Use the whole surface of your hand, starting on the neck and working up to the forehead.</a:t>
            </a:r>
          </a:p>
          <a:p>
            <a:pPr fontAlgn="t"/>
            <a:r>
              <a:rPr lang="en-GB" sz="1000" b="0" i="0" dirty="0" smtClean="0">
                <a:solidFill>
                  <a:srgbClr val="FFFFFF"/>
                </a:solidFill>
                <a:latin typeface="HelveticaNeue" pitchFamily="18" charset="0"/>
              </a:rPr>
              <a:t>For the fragile eye contour area, apply a small amount of Prodigy Eyes balm with the tip of the index and middle fingers, starting from the inner eye and working outwards.</a:t>
            </a:r>
          </a:p>
          <a:p>
            <a:pPr fontAlgn="t"/>
            <a:r>
              <a:rPr lang="en-GB" sz="1000" b="0" i="0" dirty="0" smtClean="0">
                <a:solidFill>
                  <a:srgbClr val="FFFFFF"/>
                </a:solidFill>
                <a:latin typeface="HelveticaNeue" pitchFamily="18" charset="0"/>
              </a:rPr>
              <a:t>Finally, in the morning you can further enhance the benefits of your routine by using a few drops of Prodigy </a:t>
            </a:r>
            <a:r>
              <a:rPr lang="en-GB" sz="1000" b="0" i="0" dirty="0" err="1" smtClean="0">
                <a:solidFill>
                  <a:srgbClr val="FFFFFF"/>
                </a:solidFill>
                <a:latin typeface="HelveticaNeue" pitchFamily="18" charset="0"/>
              </a:rPr>
              <a:t>Powercell</a:t>
            </a:r>
            <a:r>
              <a:rPr lang="en-GB" sz="1000" b="0" i="0" dirty="0" smtClean="0">
                <a:solidFill>
                  <a:srgbClr val="FFFFFF"/>
                </a:solidFill>
                <a:latin typeface="HelveticaNeue" pitchFamily="18" charset="0"/>
              </a:rPr>
              <a:t> foundation.</a:t>
            </a:r>
          </a:p>
          <a:p>
            <a:pPr fontAlgn="t"/>
            <a:endParaRPr lang="en-GB" sz="1000" dirty="0" smtClean="0">
              <a:solidFill>
                <a:schemeClr val="bg1"/>
              </a:solidFill>
              <a:latin typeface="HelveticaNeue"/>
            </a:endParaRPr>
          </a:p>
          <a:p>
            <a:pPr fontAlgn="t"/>
            <a:endParaRPr lang="en-GB" sz="1000" dirty="0" smtClean="0">
              <a:solidFill>
                <a:schemeClr val="bg1"/>
              </a:solidFill>
              <a:latin typeface="HelveticaNeue"/>
            </a:endParaRPr>
          </a:p>
          <a:p>
            <a:pPr fontAlgn="t"/>
            <a:endParaRPr lang="en-GB" sz="1000" dirty="0" smtClean="0">
              <a:solidFill>
                <a:schemeClr val="bg1"/>
              </a:solidFill>
              <a:latin typeface="HelveticaNeue"/>
            </a:endParaRPr>
          </a:p>
          <a:p>
            <a:pPr fontAlgn="t"/>
            <a:endParaRPr lang="en-GB" sz="1000" dirty="0" smtClean="0">
              <a:solidFill>
                <a:schemeClr val="bg1"/>
              </a:solidFill>
              <a:latin typeface="HelveticaNeue"/>
            </a:endParaRPr>
          </a:p>
          <a:p>
            <a:pPr fontAlgn="t"/>
            <a:r>
              <a:rPr lang="en-GB" sz="1000" b="0" i="0" dirty="0" smtClean="0">
                <a:solidFill>
                  <a:srgbClr val="FFFFFF"/>
                </a:solidFill>
                <a:latin typeface="HelveticaNeue" pitchFamily="18" charset="0"/>
              </a:rPr>
              <a:t>What do you think?</a:t>
            </a:r>
          </a:p>
          <a:p>
            <a:pPr fontAlgn="t"/>
            <a:r>
              <a:rPr lang="en-GB" sz="1000" b="0" i="0" dirty="0" smtClean="0">
                <a:solidFill>
                  <a:srgbClr val="FFFFFF"/>
                </a:solidFill>
                <a:latin typeface="HelveticaNeue" pitchFamily="18" charset="0"/>
              </a:rPr>
              <a:t>What would you like to take with you today?</a:t>
            </a:r>
          </a:p>
          <a:p>
            <a:pPr fontAlgn="t"/>
            <a:r>
              <a:rPr lang="en-GB" sz="1000" b="0" i="0" dirty="0" smtClean="0">
                <a:solidFill>
                  <a:srgbClr val="FFFFFF"/>
                </a:solidFill>
                <a:latin typeface="HelveticaNeue" pitchFamily="18" charset="0"/>
              </a:rPr>
              <a:t>or What would you like to purchase today?</a:t>
            </a:r>
          </a:p>
          <a:p>
            <a:endParaRPr lang="en-GB" sz="1000" dirty="0">
              <a:solidFill>
                <a:schemeClr val="bg1"/>
              </a:solidFill>
              <a:latin typeface="HelveticaNeue"/>
            </a:endParaRPr>
          </a:p>
        </p:txBody>
      </p:sp>
      <p:sp>
        <p:nvSpPr>
          <p:cNvPr id="15" name="ZoneTexte 14"/>
          <p:cNvSpPr txBox="1"/>
          <p:nvPr/>
        </p:nvSpPr>
        <p:spPr>
          <a:xfrm>
            <a:off x="3419873" y="1340768"/>
            <a:ext cx="2592288" cy="5170646"/>
          </a:xfrm>
          <a:prstGeom prst="rect">
            <a:avLst/>
          </a:prstGeom>
          <a:noFill/>
        </p:spPr>
        <p:txBody>
          <a:bodyPr wrap="square" rtlCol="0">
            <a:spAutoFit/>
          </a:bodyPr>
          <a:lstStyle/>
          <a:p>
            <a:pPr algn="ctr"/>
            <a:r>
              <a:rPr lang="en-GB" sz="1000" b="0" i="0" dirty="0" smtClean="0">
                <a:solidFill>
                  <a:schemeClr val="bg1"/>
                </a:solidFill>
                <a:latin typeface="HelveticaNeue" pitchFamily="18" charset="0"/>
              </a:rPr>
              <a:t>WHAT TO DO</a:t>
            </a:r>
          </a:p>
          <a:p>
            <a:pPr algn="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Recap and conclude. </a:t>
            </a:r>
          </a:p>
          <a:p>
            <a:pPr algn="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Line up the various products in order of use in front of the customer.</a:t>
            </a:r>
          </a:p>
          <a:p>
            <a:pPr algn="r">
              <a:defRPr/>
            </a:pP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Point to each product when you talk about it, </a:t>
            </a:r>
            <a:r>
              <a:rPr lang="en-GB" sz="1000" b="0" i="0" dirty="0" smtClean="0">
                <a:solidFill>
                  <a:schemeClr val="bg1"/>
                </a:solidFill>
                <a:latin typeface="HelveticaNeue" pitchFamily="18" charset="0"/>
              </a:rPr>
              <a:t>and  demonstrate the application </a:t>
            </a:r>
            <a:r>
              <a:rPr lang="en-GB" sz="1000" b="0" i="0" dirty="0" smtClean="0">
                <a:solidFill>
                  <a:srgbClr val="FFFFFF"/>
                </a:solidFill>
                <a:latin typeface="HelveticaNeue" pitchFamily="18" charset="0"/>
              </a:rPr>
              <a:t>techniques.</a:t>
            </a: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endParaRPr lang="en-GB" sz="1000" dirty="0" smtClean="0">
              <a:solidFill>
                <a:schemeClr val="bg1"/>
              </a:solidFill>
              <a:latin typeface="HelveticaNeue"/>
            </a:endParaRPr>
          </a:p>
          <a:p>
            <a:pPr algn="r"/>
            <a:r>
              <a:rPr lang="en-GB" sz="1000" b="0" i="0" dirty="0" smtClean="0">
                <a:solidFill>
                  <a:srgbClr val="FFFFFF"/>
                </a:solidFill>
                <a:latin typeface="HelveticaNeue" pitchFamily="18" charset="0"/>
              </a:rPr>
              <a:t>Answer any questions she may have (see training file).</a:t>
            </a:r>
          </a:p>
          <a:p>
            <a:pPr algn="r"/>
            <a:endParaRPr lang="en-GB" sz="1000" dirty="0" smtClean="0">
              <a:solidFill>
                <a:srgbClr val="FF0000"/>
              </a:solidFill>
              <a:latin typeface="HelveticaNeue"/>
            </a:endParaRPr>
          </a:p>
          <a:p>
            <a:pPr algn="r"/>
            <a:endParaRPr lang="en-GB" sz="1000" dirty="0" smtClean="0">
              <a:solidFill>
                <a:srgbClr val="FF0000"/>
              </a:solidFill>
              <a:latin typeface="HelveticaNeue"/>
            </a:endParaRPr>
          </a:p>
          <a:p>
            <a:pPr algn="r"/>
            <a:endParaRPr lang="en-GB" sz="1000" dirty="0" smtClean="0">
              <a:solidFill>
                <a:schemeClr val="bg1"/>
              </a:solidFill>
              <a:latin typeface="HelveticaNeue"/>
            </a:endParaRPr>
          </a:p>
          <a:p>
            <a:pPr algn="r"/>
            <a:r>
              <a:rPr lang="en-GB" sz="1000" b="0" i="0" dirty="0" smtClean="0">
                <a:solidFill>
                  <a:srgbClr val="FFFFFF"/>
                </a:solidFill>
                <a:latin typeface="HelveticaNeue" pitchFamily="18" charset="0"/>
              </a:rPr>
              <a:t>Fill in the diagnosis and products sections on the prescription card (or </a:t>
            </a:r>
            <a:r>
              <a:rPr lang="en-GB" sz="1000" b="0" i="0" dirty="0" err="1" smtClean="0">
                <a:solidFill>
                  <a:srgbClr val="FFFFFF"/>
                </a:solidFill>
                <a:latin typeface="HelveticaNeue" pitchFamily="18" charset="0"/>
              </a:rPr>
              <a:t>iPad</a:t>
            </a:r>
            <a:r>
              <a:rPr lang="en-GB" sz="1000" b="0" i="0" dirty="0" smtClean="0">
                <a:solidFill>
                  <a:srgbClr val="FFFFFF"/>
                </a:solidFill>
                <a:latin typeface="HelveticaNeue" pitchFamily="18" charset="0"/>
              </a:rPr>
              <a:t>)</a:t>
            </a: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endParaRPr lang="en-GB" sz="1000" dirty="0" smtClean="0">
              <a:solidFill>
                <a:schemeClr val="bg1"/>
              </a:solidFill>
              <a:latin typeface="HelveticaNeue"/>
            </a:endParaRPr>
          </a:p>
          <a:p>
            <a:pPr algn="r">
              <a:defRPr/>
            </a:pPr>
            <a:r>
              <a:rPr lang="en-GB" sz="1000" b="0" i="0" dirty="0" smtClean="0">
                <a:solidFill>
                  <a:srgbClr val="FFFFFF"/>
                </a:solidFill>
                <a:latin typeface="HelveticaNeue" pitchFamily="18" charset="0"/>
              </a:rPr>
              <a:t>Do not forget the conclusion phrase, which is essential to trigger the act of purchasing.</a:t>
            </a:r>
          </a:p>
          <a:p>
            <a:pPr algn="r"/>
            <a:endParaRPr lang="en-GB" sz="1000" dirty="0" smtClean="0">
              <a:solidFill>
                <a:schemeClr val="bg1"/>
              </a:solidFill>
              <a:latin typeface="HelveticaNeue"/>
            </a:endParaRPr>
          </a:p>
          <a:p>
            <a:pPr algn="r"/>
            <a:endParaRPr lang="en-GB" sz="1000" dirty="0">
              <a:latin typeface="HelveticaNeue"/>
            </a:endParaRPr>
          </a:p>
        </p:txBody>
      </p:sp>
      <p:pic>
        <p:nvPicPr>
          <p:cNvPr id="2050" name="Picture 2" descr="I:\HR CLAIRE\PHOTOS SCENARIO DE VENTE PRODIGY\DSC0908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1556792"/>
            <a:ext cx="1491605" cy="1118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2" name="Picture 4" descr="I:\HR CLAIRE\PHOTOS SCENARIO DE VENTE PRODIGY\DSC0909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7950" y="2752203"/>
            <a:ext cx="1491605" cy="1118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3" name="Picture 5" descr="I:\HR CLAIRE\PHOTOS SCENARIO DE VENTE PRODIGY\DSC0909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17402" y="2745465"/>
            <a:ext cx="1491604" cy="1118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4" name="Picture 6" descr="I:\HR CLAIRE\PHOTOS SCENARIO DE VENTE PRODIGY\DSC09115.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36697" t="47179" r="27456" b="16042"/>
          <a:stretch/>
        </p:blipFill>
        <p:spPr bwMode="auto">
          <a:xfrm>
            <a:off x="923008" y="4293096"/>
            <a:ext cx="1494405" cy="1149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5" name="Picture 7" descr="I:\HR CLAIRE\PHOTOS SCENARIO DE VENTE PRODIGY\DSC09118.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0781" b="6135"/>
          <a:stretch/>
        </p:blipFill>
        <p:spPr bwMode="auto">
          <a:xfrm>
            <a:off x="91107" y="5519386"/>
            <a:ext cx="1491604" cy="1149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6" name="Picture 8" descr="I:\HR CLAIRE\PHOTOS SCENARIO DE VENTE PRODIGY\DSC09123.JP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17796" t="38040" r="33372" b="11504"/>
          <a:stretch/>
        </p:blipFill>
        <p:spPr bwMode="auto">
          <a:xfrm>
            <a:off x="1671611" y="5513454"/>
            <a:ext cx="1491604" cy="1155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cxnSp>
        <p:nvCxnSpPr>
          <p:cNvPr id="11" name="Connecteur droit 10"/>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34071569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6084888" y="1340768"/>
            <a:ext cx="2955925" cy="2400657"/>
          </a:xfrm>
          <a:prstGeom prst="rect">
            <a:avLst/>
          </a:prstGeom>
          <a:noFill/>
        </p:spPr>
        <p:txBody>
          <a:bodyPr wrap="square" rtlCol="0">
            <a:spAutoFit/>
          </a:bodyPr>
          <a:lstStyle/>
          <a:p>
            <a:pPr algn="ctr"/>
            <a:r>
              <a:rPr lang="fr-FR" sz="1000" b="0" i="0" dirty="0" smtClean="0">
                <a:solidFill>
                  <a:schemeClr val="bg1"/>
                </a:solidFill>
                <a:latin typeface="HelveticaNeue" pitchFamily="18" charset="0"/>
              </a:rPr>
              <a:t>WHAT TO SAY</a:t>
            </a:r>
          </a:p>
          <a:p>
            <a:endParaRPr lang="fr-FR" sz="1000" dirty="0">
              <a:solidFill>
                <a:schemeClr val="bg1"/>
              </a:solidFill>
              <a:latin typeface="HelveticaNeue"/>
            </a:endParaRPr>
          </a:p>
          <a:p>
            <a:r>
              <a:rPr lang="fr-FR" sz="1000" b="0" i="0" dirty="0" smtClean="0">
                <a:solidFill>
                  <a:srgbClr val="FFFFFF"/>
                </a:solidFill>
                <a:latin typeface="HelveticaNeue" pitchFamily="18" charset="0"/>
              </a:rPr>
              <a:t>Our skincare is truly exceptional.</a:t>
            </a:r>
          </a:p>
          <a:p>
            <a:r>
              <a:rPr lang="fr-FR" sz="1000" b="0" i="0" dirty="0" smtClean="0">
                <a:solidFill>
                  <a:srgbClr val="FFFFFF"/>
                </a:solidFill>
                <a:latin typeface="HelveticaNeue" pitchFamily="18" charset="0"/>
              </a:rPr>
              <a:t>Our products are developed to the very highest standards. We have an exceptional partnership with LaClinic-Montreux, which enables us to develop skincare on the very boundary of aesthetic medicine.  </a:t>
            </a:r>
          </a:p>
          <a:p>
            <a:r>
              <a:rPr lang="fr-FR" sz="1000" b="0" i="0" dirty="0" smtClean="0">
                <a:solidFill>
                  <a:srgbClr val="FFFFFF"/>
                </a:solidFill>
                <a:latin typeface="HelveticaNeue" pitchFamily="18" charset="0"/>
              </a:rPr>
              <a:t>In addition, we only use highly concentrated active ingredients, selected for their performance. </a:t>
            </a:r>
          </a:p>
          <a:p>
            <a:r>
              <a:rPr lang="fr-FR" sz="1000" b="0" i="0" dirty="0" smtClean="0">
                <a:solidFill>
                  <a:srgbClr val="FFFFFF"/>
                </a:solidFill>
                <a:latin typeface="HelveticaNeue" pitchFamily="18" charset="0"/>
              </a:rPr>
              <a:t>At Helena Rubinstein, our textures are exceptional, as you have seen. </a:t>
            </a:r>
          </a:p>
          <a:p>
            <a:r>
              <a:rPr lang="fr-FR" sz="1000" b="0" i="0" dirty="0" smtClean="0">
                <a:solidFill>
                  <a:srgbClr val="FFFFFF"/>
                </a:solidFill>
                <a:latin typeface="HelveticaNeue" pitchFamily="18" charset="0"/>
              </a:rPr>
              <a:t>Our products are designed for demanding women, who are prepared to give themselves the means to look beautiful.</a:t>
            </a:r>
          </a:p>
          <a:p>
            <a:endParaRPr lang="fr-FR" sz="1000" dirty="0">
              <a:solidFill>
                <a:schemeClr val="bg1"/>
              </a:solidFill>
              <a:latin typeface="HelveticaNeue"/>
            </a:endParaRPr>
          </a:p>
        </p:txBody>
      </p:sp>
      <p:sp>
        <p:nvSpPr>
          <p:cNvPr id="15" name="ZoneTexte 14"/>
          <p:cNvSpPr txBox="1"/>
          <p:nvPr/>
        </p:nvSpPr>
        <p:spPr>
          <a:xfrm>
            <a:off x="3419873" y="1340768"/>
            <a:ext cx="2592288" cy="861774"/>
          </a:xfrm>
          <a:prstGeom prst="rect">
            <a:avLst/>
          </a:prstGeom>
          <a:noFill/>
        </p:spPr>
        <p:txBody>
          <a:bodyPr wrap="square" rtlCol="0">
            <a:spAutoFit/>
          </a:bodyPr>
          <a:lstStyle/>
          <a:p>
            <a:pPr algn="ctr"/>
            <a:r>
              <a:rPr lang="fr-FR" sz="1000" b="0" i="0" dirty="0" smtClean="0">
                <a:solidFill>
                  <a:schemeClr val="bg1"/>
                </a:solidFill>
                <a:latin typeface="HelveticaNeue" pitchFamily="18" charset="0"/>
              </a:rPr>
              <a:t>WHAT TO DO</a:t>
            </a:r>
          </a:p>
          <a:p>
            <a:endParaRPr lang="fr-FR" sz="1000" dirty="0">
              <a:solidFill>
                <a:schemeClr val="bg1"/>
              </a:solidFill>
              <a:latin typeface="HelveticaNeue"/>
            </a:endParaRPr>
          </a:p>
          <a:p>
            <a:r>
              <a:rPr lang="fr-FR" sz="1000" b="0" i="0" dirty="0" smtClean="0">
                <a:solidFill>
                  <a:srgbClr val="FFFFFF"/>
                </a:solidFill>
                <a:latin typeface="HelveticaNeue" pitchFamily="18" charset="0"/>
              </a:rPr>
              <a:t>In case of any questions about price:</a:t>
            </a:r>
          </a:p>
          <a:p>
            <a:pPr algn="r"/>
            <a:endParaRPr lang="fr-FR" sz="1000" dirty="0">
              <a:solidFill>
                <a:schemeClr val="bg1"/>
              </a:solidFill>
              <a:latin typeface="HelveticaNeue"/>
            </a:endParaRPr>
          </a:p>
          <a:p>
            <a:pPr algn="r"/>
            <a:endParaRPr lang="fr-FR" sz="1000" dirty="0">
              <a:latin typeface="HelveticaNeue"/>
            </a:endParaRPr>
          </a:p>
        </p:txBody>
      </p:sp>
      <p:sp>
        <p:nvSpPr>
          <p:cNvPr id="11"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MANAGING PRICE OBJECTIONS</a:t>
            </a:r>
          </a:p>
        </p:txBody>
      </p:sp>
      <p:pic>
        <p:nvPicPr>
          <p:cNvPr id="12" name="Picture 4" descr="I:\HR CLAIRE\PHOTOS SCENARIO DE VENTE PRODIGY\DSC0909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1100" y="1746989"/>
            <a:ext cx="2626724" cy="1970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cxnSp>
        <p:nvCxnSpPr>
          <p:cNvPr id="6" name="Connecteur droit 5"/>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244480864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heme/theme1.xml><?xml version="1.0" encoding="utf-8"?>
<a:theme xmlns:a="http://schemas.openxmlformats.org/drawingml/2006/main" name="4_Thème Office">
  <a:themeElements>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Thème Offic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1986</TotalTime>
  <Words>2402</Words>
  <Application>Microsoft Office PowerPoint</Application>
  <PresentationFormat>Affichage à l'écran (4:3)</PresentationFormat>
  <Paragraphs>425</Paragraphs>
  <Slides>15</Slides>
  <Notes>3</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4_Thème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Company>L'Oréal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OHEIX Caroline</dc:creator>
  <cp:lastModifiedBy>Clara</cp:lastModifiedBy>
  <cp:revision>126</cp:revision>
  <dcterms:created xsi:type="dcterms:W3CDTF">2011-12-20T09:51:57Z</dcterms:created>
  <dcterms:modified xsi:type="dcterms:W3CDTF">2012-04-04T15:29:23Z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137235</vt:lpwstr>
  </property>
  <property fmtid="{D5CDD505-2E9C-101B-9397-08002B2CF9AE}" pid="3" name="NXPowerLiteSettings">
    <vt:lpwstr>F7000400038000</vt:lpwstr>
  </property>
  <property fmtid="{D5CDD505-2E9C-101B-9397-08002B2CF9AE}" pid="4" name="NXPowerLiteVersion">
    <vt:lpwstr>D5.0.6</vt:lpwstr>
  </property>
</Properties>
</file>