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7861"/>
    <a:srgbClr val="473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60"/>
      </p:cViewPr>
      <p:guideLst>
        <p:guide orient="horz" pos="2160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11338-8635-4093-A0D5-5D3064FB1015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2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E0A26-F2B3-4E69-9C7D-DEE08E098B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532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E0A26-F2B3-4E69-9C7D-DEE08E098B80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520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Line 8"/>
          <p:cNvSpPr>
            <a:spLocks noChangeShapeType="1"/>
          </p:cNvSpPr>
          <p:nvPr userDrawn="1"/>
        </p:nvSpPr>
        <p:spPr bwMode="auto">
          <a:xfrm flipV="1">
            <a:off x="-1" y="1179513"/>
            <a:ext cx="9144000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3419475" y="0"/>
            <a:ext cx="0" cy="1179512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1" y="-16697"/>
            <a:ext cx="1587902" cy="119620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/>
        </p:blipFill>
        <p:spPr>
          <a:xfrm>
            <a:off x="1864271" y="5155"/>
            <a:ext cx="1267594" cy="11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4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54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7590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2242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E6434-F8B1-4D07-A9AC-25C07766DD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75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020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64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07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283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266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269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63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89DA46-F9FD-4175-B3E1-D094022D2BB2}" type="datetimeFigureOut">
              <a:rPr lang="fr-FR" smtClean="0"/>
              <a:t>13/02/2013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007BB8-61EA-423C-BF5B-F7A9DB2F71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83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 flipV="1">
            <a:off x="-1" y="1179513"/>
            <a:ext cx="9144000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3419475" y="0"/>
            <a:ext cx="0" cy="1179512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1" y="-16697"/>
            <a:ext cx="1587902" cy="119620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/>
        </p:blipFill>
        <p:spPr>
          <a:xfrm>
            <a:off x="1864271" y="5155"/>
            <a:ext cx="1267594" cy="11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7" Target="../media/image9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8.png" Type="http://schemas.openxmlformats.org/officeDocument/2006/relationships/image"/><Relationship Id="rId5" Target="../media/image7.pn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8" Target="../media/image15.jpeg" Type="http://schemas.openxmlformats.org/officeDocument/2006/relationships/image"/><Relationship Id="rId3" Target="../media/image10.jpeg" Type="http://schemas.openxmlformats.org/officeDocument/2006/relationships/image"/><Relationship Id="rId7" Target="../media/image14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3.jpeg" Type="http://schemas.openxmlformats.org/officeDocument/2006/relationships/image"/><Relationship Id="rId5" Target="../media/image12.jpeg" Type="http://schemas.openxmlformats.org/officeDocument/2006/relationships/image"/><Relationship Id="rId10" Target="../media/image17.png" Type="http://schemas.openxmlformats.org/officeDocument/2006/relationships/image"/><Relationship Id="rId4" Target="../media/image11.jpeg" Type="http://schemas.openxmlformats.org/officeDocument/2006/relationships/image"/><Relationship Id="rId9" Target="../media/image16.pn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Macintosh%20HD:Users:utilisateur-06:Desktop:HR%20MAQUILLAGE%2023_03_2010:1.%20LE%20TEINT:PACK%20TEINT:PNG:MAGIC%20CONCEALER.png" TargetMode="Externa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1208088"/>
            <a:ext cx="9144000" cy="48847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696" lIns="91392" rIns="91392" tIns="45696" wrap="none"/>
          <a:lstStyle/>
          <a:p>
            <a:endParaRPr lang="fr-FR">
              <a:solidFill>
                <a:srgbClr val="B5A692"/>
              </a:solidFill>
              <a:latin charset="0" pitchFamily="34" typeface="Century Gothic"/>
              <a:sym charset="2" pitchFamily="2" typeface="Wingdings"/>
            </a:endParaRPr>
          </a:p>
        </p:txBody>
      </p:sp>
      <p:sp>
        <p:nvSpPr>
          <p:cNvPr id="13315" name="Rectangle 3"/>
          <p:cNvSpPr>
            <a:spLocks noChangeArrowheads="1" noGrp="1"/>
          </p:cNvSpPr>
          <p:nvPr>
            <p:ph idx="4294967295" type="body"/>
          </p:nvPr>
        </p:nvSpPr>
        <p:spPr bwMode="auto">
          <a:xfrm>
            <a:off x="2174875" y="23495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endParaRPr lang="fr-FR" smtClean="0" sz="1600">
              <a:latin charset="0" pitchFamily="34" typeface="Century Gothic"/>
            </a:endParaRPr>
          </a:p>
          <a:p>
            <a:pPr algn="ctr" eaLnBrk="1" hangingPunct="1">
              <a:buFontTx/>
              <a:buNone/>
            </a:pPr>
            <a:r>
              <a:rPr lang="fr-FR" smtClean="0" sz="2400">
                <a:solidFill>
                  <a:schemeClr val="bg1"/>
                </a:solidFill>
                <a:latin charset="0" pitchFamily="34" typeface="Century Gothic"/>
              </a:rPr>
              <a:t>HR COMPLEXION ADVICE CARD</a:t>
            </a:r>
          </a:p>
          <a:p>
            <a:pPr algn="ctr" eaLnBrk="1" hangingPunct="1">
              <a:buFontTx/>
              <a:buNone/>
            </a:pPr>
            <a:endParaRPr lang="fr-FR" smtClean="0" sz="2400">
              <a:solidFill>
                <a:schemeClr val="bg1"/>
              </a:solidFill>
              <a:latin charset="0" pitchFamily="34" typeface="Century Gothic"/>
            </a:endParaRPr>
          </a:p>
          <a:p>
            <a:pPr algn="ctr" eaLnBrk="1" hangingPunct="1">
              <a:buFontTx/>
              <a:buNone/>
            </a:pPr>
            <a:r>
              <a:rPr lang="fr-FR" smtClean="0" sz="2400">
                <a:solidFill>
                  <a:schemeClr val="bg1"/>
                </a:solidFill>
                <a:latin charset="0" pitchFamily="34" typeface="Century Gothic"/>
              </a:rPr>
              <a:t>TRAFFIC STOPPING SCENARIO </a:t>
            </a:r>
          </a:p>
          <a:p>
            <a:pPr algn="ctr" eaLnBrk="1" hangingPunct="1">
              <a:buFontTx/>
              <a:buNone/>
            </a:pPr>
            <a:r>
              <a:rPr lang="fr-FR" smtClean="0" sz="2400">
                <a:solidFill>
                  <a:schemeClr val="bg1"/>
                </a:solidFill>
                <a:latin charset="0" pitchFamily="34" typeface="Century Gothic"/>
              </a:rPr>
              <a:t>+ </a:t>
            </a:r>
          </a:p>
          <a:p>
            <a:pPr algn="ctr" eaLnBrk="1" hangingPunct="1">
              <a:buFontTx/>
              <a:buNone/>
            </a:pPr>
            <a:r>
              <a:rPr lang="fr-FR" smtClean="0" sz="2400">
                <a:solidFill>
                  <a:schemeClr val="bg1"/>
                </a:solidFill>
                <a:latin charset="0" pitchFamily="34" typeface="Century Gothic"/>
              </a:rPr>
              <a:t>INSTRUCTIONAL USER GUIDE</a:t>
            </a:r>
          </a:p>
        </p:txBody>
      </p:sp>
      <p:pic>
        <p:nvPicPr>
          <p:cNvPr id="13316" name="Picture 8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"/>
          <a:stretch>
            <a:fillRect/>
          </a:stretch>
        </p:blipFill>
        <p:spPr bwMode="auto">
          <a:xfrm>
            <a:off x="2902" y="2276872"/>
            <a:ext cx="3402013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Line 8"/>
          <p:cNvSpPr>
            <a:spLocks noChangeShapeType="1"/>
          </p:cNvSpPr>
          <p:nvPr/>
        </p:nvSpPr>
        <p:spPr bwMode="auto">
          <a:xfrm flipV="1">
            <a:off x="3419475" y="1208088"/>
            <a:ext cx="0" cy="565150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 flipV="1">
            <a:off x="0" y="1179513"/>
            <a:ext cx="9144000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descr="LOGOHR-d" id="13319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0"/>
            <a:ext cx="1630363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Line 8"/>
          <p:cNvSpPr>
            <a:spLocks noChangeShapeType="1"/>
          </p:cNvSpPr>
          <p:nvPr/>
        </p:nvSpPr>
        <p:spPr bwMode="auto">
          <a:xfrm flipV="1">
            <a:off x="3419475" y="-26988"/>
            <a:ext cx="0" cy="1187451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5679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79324" y="188640"/>
            <a:ext cx="4729180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mtClean="0">
                <a:solidFill>
                  <a:schemeClr val="bg1"/>
                </a:solidFill>
                <a:latin charset="0" pitchFamily="34" typeface="Century Gothic"/>
              </a:rPr>
              <a:t>HR PERFECT COMPLEXION ADVICE CARD</a:t>
            </a:r>
          </a:p>
          <a:p>
            <a:r>
              <a:rPr dirty="0" lang="en-US" smtClean="0">
                <a:solidFill>
                  <a:schemeClr val="bg1"/>
                </a:solidFill>
                <a:latin charset="0" pitchFamily="34" typeface="Century Gothic"/>
              </a:rPr>
              <a:t>USER GUIDE</a:t>
            </a:r>
            <a:endParaRPr dirty="0" lang="en-US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1196752"/>
            <a:ext cx="2694969" cy="2308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STEP 1 ATTRACT and WELCOME the customer: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2307" y="1689708"/>
            <a:ext cx="2951703" cy="216982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 Hello, welcome to Helena Rubinstein.</a:t>
            </a:r>
          </a:p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Today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, HR invites you to reveal your perfect complexion in a few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minutes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.” </a:t>
            </a: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(in case of stand up configuration)</a:t>
            </a:r>
          </a:p>
          <a:p>
            <a:endParaRPr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AND </a:t>
            </a:r>
          </a:p>
          <a:p>
            <a:endParaRPr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“Please have a sit ” </a:t>
            </a: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(in case of “one to one” siting configuration)</a:t>
            </a:r>
          </a:p>
          <a:p>
            <a:endParaRPr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Offer her  a coffee or a tea.</a:t>
            </a:r>
          </a:p>
          <a:p>
            <a:endParaRPr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“If you agree, we will proceed to a complexion diagnosis, in order to find your adapted foundation and color according to your needs”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09463" y="1196752"/>
            <a:ext cx="3178761" cy="10618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STEP 2  Choose the right foundation according </a:t>
            </a:r>
          </a:p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to the customer’s needs:</a:t>
            </a:r>
          </a:p>
          <a:p>
            <a:endParaRPr b="1" dirty="0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Use the  HR complexion advice card (page 1) </a:t>
            </a:r>
          </a:p>
          <a:p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and select the adapted foundation </a:t>
            </a:r>
          </a:p>
          <a:p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according to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the customer’s 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needs.</a:t>
            </a:r>
          </a:p>
          <a:p>
            <a:endParaRPr b="1" dirty="0" lang="en-US" smtClean="0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53264" y="3112393"/>
            <a:ext cx="2874920" cy="10618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1042988"/>
            <a:r>
              <a:rPr dirty="0" i="1" lang="en-US" sz="900">
                <a:solidFill>
                  <a:schemeClr val="bg1"/>
                </a:solidFill>
                <a:latin charset="0" pitchFamily="34" typeface="Century Gothic"/>
              </a:rPr>
              <a:t>“ First, can you share with me the complexion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result </a:t>
            </a:r>
            <a:r>
              <a:rPr dirty="0" i="1" lang="en-US" sz="900">
                <a:solidFill>
                  <a:schemeClr val="bg1"/>
                </a:solidFill>
                <a:latin charset="0" pitchFamily="34" typeface="Century Gothic"/>
              </a:rPr>
              <a:t>you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 would like to have</a:t>
            </a:r>
            <a:r>
              <a:rPr dirty="0" i="1" lang="en-US" sz="900">
                <a:solidFill>
                  <a:schemeClr val="bg1"/>
                </a:solidFill>
                <a:latin charset="0" pitchFamily="34" typeface="Century Gothic"/>
              </a:rPr>
              <a:t>?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”</a:t>
            </a:r>
          </a:p>
          <a:p>
            <a:pPr defTabSz="1042988"/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“Soft </a:t>
            </a:r>
            <a:r>
              <a:rPr dirty="0" i="1" lang="en-US" sz="900">
                <a:solidFill>
                  <a:schemeClr val="bg1"/>
                </a:solidFill>
                <a:latin charset="0" pitchFamily="34" typeface="Century Gothic"/>
              </a:rPr>
              <a:t>or strong coverage, powdery or satin finish, natural or sophisticated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 result</a:t>
            </a:r>
            <a:r>
              <a:rPr dirty="0" i="1" lang="en-US" sz="900">
                <a:solidFill>
                  <a:schemeClr val="bg1"/>
                </a:solidFill>
                <a:latin charset="0" pitchFamily="34" typeface="Century Gothic"/>
              </a:rPr>
              <a:t>,  anti-ageing properties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…”</a:t>
            </a:r>
          </a:p>
          <a:p>
            <a:pPr defTabSz="1042988"/>
            <a:endParaRPr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pPr defTabSz="1042988"/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Select a foundation with the customer.</a:t>
            </a:r>
            <a:endParaRPr dirty="0" i="1" lang="fr-FR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auto">
          <a:xfrm>
            <a:off x="3347864" y="1179512"/>
            <a:ext cx="0" cy="1944000"/>
          </a:xfrm>
          <a:prstGeom prst="line">
            <a:avLst/>
          </a:prstGeom>
          <a:noFill/>
          <a:ln w="9525">
            <a:solidFill>
              <a:srgbClr val="8D7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dirty="0" lang="fr-FR">
              <a:solidFill>
                <a:srgbClr val="000000"/>
              </a:solidFill>
              <a:latin charset="0" pitchFamily="34" typeface="Arial"/>
            </a:endParaRPr>
          </a:p>
        </p:txBody>
      </p:sp>
      <p:sp>
        <p:nvSpPr>
          <p:cNvPr id="15" name="Line 3"/>
          <p:cNvSpPr>
            <a:spLocks noChangeShapeType="1"/>
          </p:cNvSpPr>
          <p:nvPr/>
        </p:nvSpPr>
        <p:spPr bwMode="auto">
          <a:xfrm>
            <a:off x="6156176" y="1196752"/>
            <a:ext cx="0" cy="2952000"/>
          </a:xfrm>
          <a:prstGeom prst="line">
            <a:avLst/>
          </a:prstGeom>
          <a:noFill/>
          <a:ln w="9525">
            <a:solidFill>
              <a:srgbClr val="8D7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dirty="0" lang="fr-FR">
              <a:solidFill>
                <a:srgbClr val="000000"/>
              </a:solidFill>
              <a:latin charset="0" pitchFamily="34" typeface="Arial"/>
            </a:endParaRPr>
          </a:p>
        </p:txBody>
      </p:sp>
      <p:sp>
        <p:nvSpPr>
          <p:cNvPr id="16" name="Line 3"/>
          <p:cNvSpPr>
            <a:spLocks noChangeShapeType="1"/>
          </p:cNvSpPr>
          <p:nvPr/>
        </p:nvSpPr>
        <p:spPr bwMode="auto">
          <a:xfrm>
            <a:off x="-108520" y="4149080"/>
            <a:ext cx="9432000" cy="0"/>
          </a:xfrm>
          <a:prstGeom prst="line">
            <a:avLst/>
          </a:prstGeom>
          <a:noFill/>
          <a:ln w="9525">
            <a:solidFill>
              <a:srgbClr val="8D7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dirty="0" lang="fr-FR">
              <a:solidFill>
                <a:srgbClr val="000000"/>
              </a:solidFill>
              <a:latin charset="0" pitchFamily="34" typeface="Arial"/>
            </a:endParaRP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>
            <a:off x="3347864" y="3123512"/>
            <a:ext cx="0" cy="3816000"/>
          </a:xfrm>
          <a:prstGeom prst="line">
            <a:avLst/>
          </a:prstGeom>
          <a:noFill/>
          <a:ln w="9525">
            <a:solidFill>
              <a:srgbClr val="8D7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dirty="0" lang="fr-FR">
              <a:solidFill>
                <a:srgbClr val="000000"/>
              </a:solidFill>
              <a:latin charset="0" pitchFamily="34" typeface="Arial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181545" y="3744117"/>
            <a:ext cx="3330352" cy="2308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“Now lets check the shade that suits you.”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177111" y="1210603"/>
            <a:ext cx="3004349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STEP 3 Advice the right foundation to the customer </a:t>
            </a:r>
          </a:p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and explain it to her: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47424" y="4174222"/>
            <a:ext cx="3100440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STEP 4 Choose the right shade (intensity &amp; color)</a:t>
            </a:r>
          </a:p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according to the customer’s skin tone.</a:t>
            </a:r>
            <a:endParaRPr b="1" dirty="0" lang="en-US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576" y="5668481"/>
            <a:ext cx="28728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“Now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, let’s discover your complexion profile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…”</a:t>
            </a:r>
            <a:endParaRPr dirty="0" lang="fr-FR" sz="900">
              <a:solidFill>
                <a:schemeClr val="bg1"/>
              </a:solidFill>
              <a:latin charset="0" pitchFamily="34" typeface="Century Gothic"/>
            </a:endParaRPr>
          </a:p>
        </p:txBody>
      </p:sp>
      <p:pic>
        <p:nvPicPr>
          <p:cNvPr id="27" name="Picture 42"/>
          <p:cNvPicPr>
            <a:picLocks noChangeArrowheads="1" noChangeAspect="1"/>
          </p:cNvPicPr>
          <p:nvPr/>
        </p:nvPicPr>
        <p:blipFill rotWithShape="1">
          <a:blip r:embed="rId3"/>
          <a:srcRect b="155" r="9"/>
          <a:stretch/>
        </p:blipFill>
        <p:spPr bwMode="auto">
          <a:xfrm>
            <a:off x="3962632" y="2204864"/>
            <a:ext cx="1656184" cy="924746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3347864" y="2151956"/>
            <a:ext cx="580608" cy="2308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Page 1</a:t>
            </a:r>
          </a:p>
        </p:txBody>
      </p:sp>
      <p:pic>
        <p:nvPicPr>
          <p:cNvPr id="29" name="Picture 169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8249" y="4539808"/>
            <a:ext cx="1589151" cy="87340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47424" y="4538020"/>
            <a:ext cx="580608" cy="2308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Page 3</a:t>
            </a:r>
          </a:p>
        </p:txBody>
      </p:sp>
      <p:sp>
        <p:nvSpPr>
          <p:cNvPr id="40" name="Text Box 112"/>
          <p:cNvSpPr txBox="1">
            <a:spLocks noChangeArrowheads="1"/>
          </p:cNvSpPr>
          <p:nvPr/>
        </p:nvSpPr>
        <p:spPr bwMode="auto">
          <a:xfrm>
            <a:off x="152307" y="5831547"/>
            <a:ext cx="319555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9pPr>
          </a:lstStyle>
          <a:p>
            <a:pPr eaLnBrk="1" hangingPunct="1"/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Place the  complexion shades scale close to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the 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customer’s jaws or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hands(page3, for customer &amp; BA )</a:t>
            </a:r>
          </a:p>
          <a:p>
            <a:pPr eaLnBrk="1" hangingPunct="1"/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If it is done on the jaws,  remove make-up before on the small part of the jaws where you want to check 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the color. </a:t>
            </a:r>
            <a:endParaRPr dirty="0" i="1" lang="en-US" sz="900">
              <a:solidFill>
                <a:srgbClr val="8D7861"/>
              </a:solidFill>
              <a:latin charset="0" pitchFamily="34" typeface="Century Gothic"/>
            </a:endParaRPr>
          </a:p>
        </p:txBody>
      </p:sp>
      <p:sp>
        <p:nvSpPr>
          <p:cNvPr id="41" name="Text Box 47"/>
          <p:cNvSpPr txBox="1">
            <a:spLocks noChangeArrowheads="1"/>
          </p:cNvSpPr>
          <p:nvPr/>
        </p:nvSpPr>
        <p:spPr bwMode="auto">
          <a:xfrm>
            <a:off x="247424" y="6490518"/>
            <a:ext cx="29564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9pPr>
          </a:lstStyle>
          <a:p>
            <a:pPr eaLnBrk="1" hangingPunct="1">
              <a:buFont charset="2" pitchFamily="2" typeface="Wingdings"/>
              <a:buNone/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“ …and let’s find your complexion intensity and color tone.” </a:t>
            </a:r>
            <a:endParaRPr dirty="0" lang="en-US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43" name="Rectangle 126"/>
          <p:cNvSpPr>
            <a:spLocks noChangeArrowheads="1"/>
          </p:cNvSpPr>
          <p:nvPr/>
        </p:nvSpPr>
        <p:spPr bwMode="auto">
          <a:xfrm>
            <a:off x="6169551" y="2546853"/>
            <a:ext cx="3383075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42988">
              <a:lnSpc>
                <a:spcPct val="150000"/>
              </a:lnSpc>
            </a:pP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 “Based on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the foundation result you are looking</a:t>
            </a: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for and  according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to your needs, your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HR </a:t>
            </a:r>
            <a:endParaRPr dirty="0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foundation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is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PRODIGY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POWERCELL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FOUNDATION </a:t>
            </a:r>
            <a:endParaRPr dirty="0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the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youthful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complexion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grafter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foundation with </a:t>
            </a:r>
            <a:endParaRPr dirty="0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vegetal stem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cells ”.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 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(page 1)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7943" y="4636244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3" name="Rectangle 52"/>
          <p:cNvSpPr/>
          <p:nvPr/>
        </p:nvSpPr>
        <p:spPr>
          <a:xfrm>
            <a:off x="1017943" y="4919003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4" name="Rectangle 53"/>
          <p:cNvSpPr/>
          <p:nvPr/>
        </p:nvSpPr>
        <p:spPr>
          <a:xfrm>
            <a:off x="1016290" y="5197192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5" name="Rectangle 54"/>
          <p:cNvSpPr/>
          <p:nvPr/>
        </p:nvSpPr>
        <p:spPr>
          <a:xfrm>
            <a:off x="1522339" y="4640178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6" name="Rectangle 55"/>
          <p:cNvSpPr/>
          <p:nvPr/>
        </p:nvSpPr>
        <p:spPr>
          <a:xfrm>
            <a:off x="1522339" y="4922937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7" name="Rectangle 56"/>
          <p:cNvSpPr/>
          <p:nvPr/>
        </p:nvSpPr>
        <p:spPr>
          <a:xfrm>
            <a:off x="1520686" y="5201126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8" name="Rectangle 57"/>
          <p:cNvSpPr/>
          <p:nvPr/>
        </p:nvSpPr>
        <p:spPr>
          <a:xfrm>
            <a:off x="2035920" y="4645769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59" name="Rectangle 58"/>
          <p:cNvSpPr/>
          <p:nvPr/>
        </p:nvSpPr>
        <p:spPr>
          <a:xfrm>
            <a:off x="2035920" y="4928528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60" name="Rectangle 59"/>
          <p:cNvSpPr/>
          <p:nvPr/>
        </p:nvSpPr>
        <p:spPr>
          <a:xfrm>
            <a:off x="2034267" y="5206717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70" name="ZoneTexte 69"/>
          <p:cNvSpPr txBox="1"/>
          <p:nvPr/>
        </p:nvSpPr>
        <p:spPr>
          <a:xfrm>
            <a:off x="6408988" y="1589261"/>
            <a:ext cx="580608" cy="2308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Page 1</a:t>
            </a:r>
          </a:p>
        </p:txBody>
      </p:sp>
      <p:sp>
        <p:nvSpPr>
          <p:cNvPr id="71" name="Text Box 112"/>
          <p:cNvSpPr txBox="1">
            <a:spLocks noChangeArrowheads="1"/>
          </p:cNvSpPr>
          <p:nvPr/>
        </p:nvSpPr>
        <p:spPr bwMode="auto">
          <a:xfrm>
            <a:off x="179512" y="5394166"/>
            <a:ext cx="36226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9pPr>
          </a:lstStyle>
          <a:p>
            <a:pPr eaLnBrk="1" hangingPunct="1"/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Disinfect  your hands and prepare a cotton pad </a:t>
            </a:r>
          </a:p>
          <a:p>
            <a:pPr eaLnBrk="1" hangingPunct="1"/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soaked with make-up remover on a tray.</a:t>
            </a:r>
            <a:endParaRPr dirty="0" i="1" lang="en-US" sz="900">
              <a:solidFill>
                <a:srgbClr val="8D7861"/>
              </a:solidFill>
              <a:latin charset="0" pitchFamily="34" typeface="Century Gothic"/>
            </a:endParaRPr>
          </a:p>
        </p:txBody>
      </p:sp>
      <p:pic>
        <p:nvPicPr>
          <p:cNvPr descr="Powercell_foundation_-Pro_Pow_spf15_GB.psd" id="74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253" y="5625386"/>
            <a:ext cx="300038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LIFE_RITUAL_3" id="80" name="Picture 32"/>
          <p:cNvPicPr>
            <a:picLocks noChangeArrowheads="1" noChangeAspect="1"/>
          </p:cNvPicPr>
          <p:nvPr/>
        </p:nvPicPr>
        <p:blipFill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110" y="5357561"/>
            <a:ext cx="318694" cy="831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ZoneTexte 71"/>
          <p:cNvSpPr txBox="1"/>
          <p:nvPr/>
        </p:nvSpPr>
        <p:spPr>
          <a:xfrm>
            <a:off x="6156176" y="4700533"/>
            <a:ext cx="7344816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Apply the </a:t>
            </a:r>
            <a:r>
              <a:rPr b="1" dirty="0" i="1" lang="en-US" smtClean="0" sz="900" u="sng">
                <a:solidFill>
                  <a:srgbClr val="8D7861"/>
                </a:solidFill>
                <a:latin charset="0" pitchFamily="34" typeface="Century Gothic"/>
              </a:rPr>
              <a:t>two selected shades</a:t>
            </a:r>
            <a:r>
              <a:rPr b="1"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to the 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customer’s hand or jaw to find the right one.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156176" y="4149080"/>
            <a:ext cx="3024336" cy="64633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STEP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6 </a:t>
            </a:r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Confirm the choice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 of color, by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testing the color on </a:t>
            </a:r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the customer’s skin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:</a:t>
            </a:r>
          </a:p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Hand OR Hand &amp; Jaw </a:t>
            </a:r>
          </a:p>
          <a:p>
            <a:endParaRPr b="1" dirty="0" lang="en-US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81" name="Rectangle 126"/>
          <p:cNvSpPr>
            <a:spLocks noChangeArrowheads="1"/>
          </p:cNvSpPr>
          <p:nvPr/>
        </p:nvSpPr>
        <p:spPr bwMode="auto">
          <a:xfrm>
            <a:off x="6192179" y="4998622"/>
            <a:ext cx="597666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42988">
              <a:lnSpc>
                <a:spcPct val="150000"/>
              </a:lnSpc>
            </a:pP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“Apparently, the best color that suits you is </a:t>
            </a: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shade n° 23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Biscuit”</a:t>
            </a:r>
          </a:p>
          <a:p>
            <a:pPr defTabSz="1042988">
              <a:lnSpc>
                <a:spcPct val="150000"/>
              </a:lnSpc>
            </a:pP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“Do you like it?”</a:t>
            </a:r>
          </a:p>
          <a:p>
            <a:pPr defTabSz="1042988">
              <a:lnSpc>
                <a:spcPct val="150000"/>
              </a:lnSpc>
            </a:pP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“What do you think?”</a:t>
            </a:r>
            <a:endParaRPr dirty="0" i="1" lang="en-US" smtClean="0" sz="900">
              <a:solidFill>
                <a:srgbClr val="8D7861"/>
              </a:solidFill>
              <a:latin charset="0" pitchFamily="34"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367804" y="5818802"/>
            <a:ext cx="300082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fr-FR" smtClean="0">
                <a:solidFill>
                  <a:schemeClr val="bg1"/>
                </a:solidFill>
              </a:rPr>
              <a:t>+</a:t>
            </a:r>
            <a:endParaRPr dirty="0" lang="fr-FR">
              <a:solidFill>
                <a:schemeClr val="bg1"/>
              </a:solidFill>
            </a:endParaRPr>
          </a:p>
        </p:txBody>
      </p:sp>
      <p:sp>
        <p:nvSpPr>
          <p:cNvPr id="82" name="Rectangle 126"/>
          <p:cNvSpPr>
            <a:spLocks noChangeArrowheads="1"/>
          </p:cNvSpPr>
          <p:nvPr/>
        </p:nvSpPr>
        <p:spPr bwMode="auto">
          <a:xfrm>
            <a:off x="6192179" y="6094749"/>
            <a:ext cx="5611291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42988">
              <a:lnSpc>
                <a:spcPct val="150000"/>
              </a:lnSpc>
            </a:pP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“Now, I would like to show you, in few minutes and </a:t>
            </a: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on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your hand the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efficiency  of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our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products, </a:t>
            </a:r>
          </a:p>
          <a:p>
            <a:pPr defTabSz="1042988">
              <a:lnSpc>
                <a:spcPct val="150000"/>
              </a:lnSpc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with skincare combined to foundation” </a:t>
            </a:r>
            <a:r>
              <a:rPr dirty="0" i="1" lang="en-US" smtClean="0" sz="900">
                <a:solidFill>
                  <a:schemeClr val="bg1"/>
                </a:solidFill>
                <a:latin charset="0" pitchFamily="34" typeface="Century Gothic"/>
              </a:rPr>
              <a:t>.</a:t>
            </a:r>
            <a:endParaRPr dirty="0" i="1" lang="en-US" smtClean="0" sz="900">
              <a:solidFill>
                <a:srgbClr val="8D7861"/>
              </a:solidFill>
              <a:latin charset="0" pitchFamily="34"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347864" y="4149080"/>
            <a:ext cx="2585964" cy="5078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STEP 5 Advice the right color of  foundation </a:t>
            </a:r>
          </a:p>
          <a:p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a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dapted to the customer between two </a:t>
            </a:r>
          </a:p>
          <a:p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possibilities :</a:t>
            </a:r>
          </a:p>
        </p:txBody>
      </p:sp>
      <p:pic>
        <p:nvPicPr>
          <p:cNvPr id="52" name="Picture 2"/>
          <p:cNvPicPr>
            <a:picLocks noChangeArrowheads="1" noChangeAspect="1"/>
          </p:cNvPicPr>
          <p:nvPr/>
        </p:nvPicPr>
        <p:blipFill rotWithShape="1"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139952" y="4582272"/>
            <a:ext cx="1609368" cy="93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361233" y="4700533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75" name="Rectangle 74"/>
          <p:cNvSpPr/>
          <p:nvPr/>
        </p:nvSpPr>
        <p:spPr>
          <a:xfrm>
            <a:off x="4361233" y="4983292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76" name="Rectangle 75"/>
          <p:cNvSpPr/>
          <p:nvPr/>
        </p:nvSpPr>
        <p:spPr>
          <a:xfrm>
            <a:off x="4359580" y="5261481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78" name="Rectangle 77"/>
          <p:cNvSpPr/>
          <p:nvPr/>
        </p:nvSpPr>
        <p:spPr>
          <a:xfrm>
            <a:off x="4865629" y="4704467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79" name="Rectangle 78"/>
          <p:cNvSpPr/>
          <p:nvPr/>
        </p:nvSpPr>
        <p:spPr>
          <a:xfrm>
            <a:off x="4865629" y="4987226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83" name="Rectangle 82"/>
          <p:cNvSpPr/>
          <p:nvPr/>
        </p:nvSpPr>
        <p:spPr>
          <a:xfrm>
            <a:off x="4863976" y="5265415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84" name="Rectangle 83"/>
          <p:cNvSpPr/>
          <p:nvPr/>
        </p:nvSpPr>
        <p:spPr>
          <a:xfrm>
            <a:off x="5379210" y="4710058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85" name="Rectangle 84"/>
          <p:cNvSpPr/>
          <p:nvPr/>
        </p:nvSpPr>
        <p:spPr>
          <a:xfrm>
            <a:off x="5379210" y="4992817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86" name="Rectangle 85"/>
          <p:cNvSpPr/>
          <p:nvPr/>
        </p:nvSpPr>
        <p:spPr>
          <a:xfrm>
            <a:off x="5377557" y="5271006"/>
            <a:ext cx="223556" cy="115018"/>
          </a:xfrm>
          <a:prstGeom prst="rect">
            <a:avLst/>
          </a:prstGeom>
          <a:solidFill>
            <a:srgbClr val="473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fr-FR"/>
          </a:p>
        </p:txBody>
      </p:sp>
      <p:sp>
        <p:nvSpPr>
          <p:cNvPr id="87" name="ZoneTexte 86"/>
          <p:cNvSpPr txBox="1"/>
          <p:nvPr/>
        </p:nvSpPr>
        <p:spPr>
          <a:xfrm>
            <a:off x="3579741" y="4566320"/>
            <a:ext cx="580608" cy="2308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Page 4</a:t>
            </a:r>
          </a:p>
        </p:txBody>
      </p:sp>
      <p:sp>
        <p:nvSpPr>
          <p:cNvPr id="88" name="Text Box 47"/>
          <p:cNvSpPr txBox="1">
            <a:spLocks noChangeArrowheads="1"/>
          </p:cNvSpPr>
          <p:nvPr/>
        </p:nvSpPr>
        <p:spPr bwMode="auto">
          <a:xfrm>
            <a:off x="3409463" y="5546974"/>
            <a:ext cx="27467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9pPr>
          </a:lstStyle>
          <a:p>
            <a:pPr eaLnBrk="1" hangingPunct="1">
              <a:buFont charset="2" pitchFamily="2" typeface="Wingdings"/>
              <a:buNone/>
            </a:pP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“ The right shade for you seems to be 22  Apricot or 23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Biscuit.”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 </a:t>
            </a:r>
            <a:endParaRPr dirty="0" lang="en-US" sz="9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3428412" y="5873705"/>
            <a:ext cx="2764412" cy="7848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Take the two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testers of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the two shades pre-selected. 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Clean the hand of customer  and/or  a small part of the jaw with a cotton pad soaked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with lotion.</a:t>
            </a:r>
          </a:p>
        </p:txBody>
      </p:sp>
      <p:sp>
        <p:nvSpPr>
          <p:cNvPr id="90" name="Line 3"/>
          <p:cNvSpPr>
            <a:spLocks noChangeShapeType="1"/>
          </p:cNvSpPr>
          <p:nvPr/>
        </p:nvSpPr>
        <p:spPr bwMode="auto">
          <a:xfrm>
            <a:off x="6156176" y="3161088"/>
            <a:ext cx="0" cy="3816000"/>
          </a:xfrm>
          <a:prstGeom prst="line">
            <a:avLst/>
          </a:prstGeom>
          <a:noFill/>
          <a:ln w="9525">
            <a:solidFill>
              <a:srgbClr val="8D7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dirty="0" lang="fr-FR">
              <a:solidFill>
                <a:srgbClr val="000000"/>
              </a:solidFill>
              <a:latin charset="0" pitchFamily="34" typeface="Arial"/>
            </a:endParaRPr>
          </a:p>
        </p:txBody>
      </p:sp>
      <p:pic>
        <p:nvPicPr>
          <p:cNvPr id="91" name="Picture 42"/>
          <p:cNvPicPr>
            <a:picLocks noChangeArrowheads="1" noChangeAspect="1"/>
          </p:cNvPicPr>
          <p:nvPr/>
        </p:nvPicPr>
        <p:blipFill rotWithShape="1">
          <a:blip r:embed="rId3"/>
          <a:srcRect b="155" r="9"/>
          <a:stretch/>
        </p:blipFill>
        <p:spPr bwMode="auto">
          <a:xfrm>
            <a:off x="6929004" y="1689139"/>
            <a:ext cx="1656184" cy="924746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90510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179512" y="1196752"/>
            <a:ext cx="9456772" cy="64633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STEP 7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Achieve the </a:t>
            </a:r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“before/after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“experience  to </a:t>
            </a:r>
            <a:r>
              <a:rPr b="1" dirty="0" lang="en-US" sz="900">
                <a:solidFill>
                  <a:schemeClr val="bg1"/>
                </a:solidFill>
                <a:latin charset="0" pitchFamily="34" typeface="Century Gothic"/>
              </a:rPr>
              <a:t>show the difference on </a:t>
            </a:r>
            <a:r>
              <a:rPr b="1" dirty="0" lang="en-US" smtClean="0" sz="900">
                <a:solidFill>
                  <a:schemeClr val="bg1"/>
                </a:solidFill>
                <a:latin charset="0" pitchFamily="34" typeface="Century Gothic"/>
              </a:rPr>
              <a:t>the customer’s hand and to present and explain products (recommended link selling) :</a:t>
            </a:r>
          </a:p>
          <a:p>
            <a:endParaRPr b="1" dirty="0" i="1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Take the selected foundation in the selected shade. 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Disinfect your hands in front of customer. Proceed to the “before and after” demonstration including skincare on the hand.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79512" y="2564904"/>
            <a:ext cx="8220549" cy="64633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1042988"/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“Because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skincare is 50% of the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make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up result I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would like to show you the efficiency of your foundation, combined to the best of skincare on the hand first:</a:t>
            </a:r>
          </a:p>
          <a:p>
            <a:pPr defTabSz="1042988"/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Before,  I have to prepare your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skin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 with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PRODIGY POWERCELL youth grafter, and PRODIGY CREAM for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a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global anti-ageing benefit. </a:t>
            </a:r>
            <a:endParaRPr dirty="0" lang="en-US" smtClean="0" sz="900">
              <a:solidFill>
                <a:schemeClr val="bg1"/>
              </a:solidFill>
              <a:latin charset="0" pitchFamily="34" typeface="Century Gothic"/>
            </a:endParaRPr>
          </a:p>
          <a:p>
            <a:pPr defTabSz="1042988"/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Then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, I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will apply </a:t>
            </a:r>
            <a:r>
              <a:rPr dirty="0" lang="en-US" smtClean="0" sz="900">
                <a:solidFill>
                  <a:schemeClr val="bg1"/>
                </a:solidFill>
                <a:latin charset="0" pitchFamily="34" typeface="Century Gothic"/>
              </a:rPr>
              <a:t>PRODIGY POWERCELL </a:t>
            </a:r>
            <a:r>
              <a:rPr dirty="0" lang="en-US" sz="900">
                <a:solidFill>
                  <a:schemeClr val="bg1"/>
                </a:solidFill>
                <a:latin charset="0" pitchFamily="34" typeface="Century Gothic"/>
              </a:rPr>
              <a:t>FOUNDATION ”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79512" y="1814677"/>
            <a:ext cx="8148540" cy="7848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Explain and apply on one hand: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Hold the customer’s hand in your own hand, protected by a tissue paper.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First clean the customer’s hand with a cotton pad soaked with lotion .</a:t>
            </a:r>
          </a:p>
          <a:p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A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pply  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Prodigy </a:t>
            </a:r>
            <a:r>
              <a:rPr dirty="0" err="1" i="1" lang="en-US" sz="900">
                <a:solidFill>
                  <a:srgbClr val="8D7861"/>
                </a:solidFill>
                <a:latin charset="0" pitchFamily="34" typeface="Century Gothic"/>
              </a:rPr>
              <a:t>Powercell</a:t>
            </a:r>
            <a:r>
              <a:rPr dirty="0" i="1" lang="en-US" sz="900">
                <a:solidFill>
                  <a:srgbClr val="8D7861"/>
                </a:solidFill>
                <a:latin charset="0" pitchFamily="34" typeface="Century Gothic"/>
              </a:rPr>
              <a:t>  serum + Prodigy cream  </a:t>
            </a:r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and then use one of the 2 selected shades of selected foundation.</a:t>
            </a:r>
          </a:p>
          <a:p>
            <a:r>
              <a:rPr dirty="0" i="1" lang="en-US" smtClean="0" sz="900">
                <a:solidFill>
                  <a:srgbClr val="8D7861"/>
                </a:solidFill>
                <a:latin charset="0" pitchFamily="34" typeface="Century Gothic"/>
              </a:rPr>
              <a:t>Show the difference before /after to the customer.</a:t>
            </a:r>
          </a:p>
        </p:txBody>
      </p:sp>
      <p:pic>
        <p:nvPicPr>
          <p:cNvPr descr="LIFE_RITUAL_3" id="28" name="Picture 32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374" y="1628800"/>
            <a:ext cx="318694" cy="831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6523" y="5160971"/>
            <a:ext cx="11271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Place a drop of serum on the client</a:t>
            </a:r>
            <a:r>
              <a:rPr altLang="ja-JP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’s hand </a:t>
            </a:r>
            <a:endParaRPr altLang="ja-JP" lang="en-US" smtClean="0" sz="800">
              <a:solidFill>
                <a:schemeClr val="bg1"/>
              </a:solidFill>
              <a:latin charset="0" pitchFamily="34" typeface="Century Gothic"/>
            </a:endParaRP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/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1</a:t>
            </a:r>
            <a:r>
              <a:rPr baseline="3000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st</a:t>
            </a: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 youth grafter: </a:t>
            </a:r>
            <a:b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</a:b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100% of the active power of vegetal </a:t>
            </a:r>
            <a:b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</a:b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stem cells</a:t>
            </a:r>
            <a:endParaRPr lang="en-US" sz="800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483991" y="5160971"/>
            <a:ext cx="102552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Smoothing serum application</a:t>
            </a: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</a:rPr>
              <a:t>R</a:t>
            </a: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educes wrinkles, reinforces tone, recreates radiance</a:t>
            </a:r>
            <a:endParaRPr lang="en-US" sz="800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639691" y="5160971"/>
            <a:ext cx="1314786" cy="9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</a:rPr>
              <a:t>T</a:t>
            </a: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he client feels, observes and appreciates  the result</a:t>
            </a: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/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After 5 days, the visible signs of younger skin</a:t>
            </a:r>
            <a:endParaRPr lang="en-US" sz="800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954477" y="5160971"/>
            <a:ext cx="1350638" cy="200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Shake before use.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Place a drop of foundation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on the client</a:t>
            </a:r>
            <a:r>
              <a:rPr altLang="ja-JP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’s hand with the dropper</a:t>
            </a: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</a:rPr>
              <a:t>PRODIGY POWERCELL FOUNDATION, </a:t>
            </a:r>
            <a:br>
              <a:rPr lang="en-US" smtClean="0" sz="800">
                <a:solidFill>
                  <a:schemeClr val="bg1"/>
                </a:solidFill>
                <a:latin charset="0" pitchFamily="34" typeface="Century Gothic"/>
              </a:rPr>
            </a:b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the first foundation as concentrated  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in vegetal stem cells as the PRODIGY POWERCELL serum</a:t>
            </a:r>
          </a:p>
          <a:p>
            <a:pPr eaLnBrk="1" hangingPunct="1">
              <a:lnSpc>
                <a:spcPts val="863"/>
              </a:lnSpc>
            </a:pPr>
            <a:endParaRPr lang="en-US" smtClean="0" sz="800">
              <a:solidFill>
                <a:schemeClr val="bg1"/>
              </a:solidFill>
              <a:latin charset="0" pitchFamily="34" typeface="Century Gothic"/>
            </a:endParaRPr>
          </a:p>
          <a:p>
            <a:pPr eaLnBrk="1" hangingPunct="1">
              <a:lnSpc>
                <a:spcPts val="863"/>
              </a:lnSpc>
            </a:pPr>
            <a:endParaRPr lang="en-US" smtClean="0" sz="800">
              <a:solidFill>
                <a:schemeClr val="bg1"/>
              </a:solidFill>
              <a:latin charset="0" pitchFamily="34" typeface="Century Gothic"/>
            </a:endParaRPr>
          </a:p>
          <a:p>
            <a:pPr eaLnBrk="1" hangingPunct="1">
              <a:lnSpc>
                <a:spcPts val="863"/>
              </a:lnSpc>
            </a:pPr>
            <a:endParaRPr lang="en-US" sz="800" u="sng">
              <a:solidFill>
                <a:schemeClr val="bg1"/>
              </a:solidFill>
              <a:latin charset="0" pitchFamily="34" typeface="Century Gothic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448620" y="5160971"/>
            <a:ext cx="1861220" cy="107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dirty="0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</a:rPr>
              <a:t>A</a:t>
            </a: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pply foundation with a </a:t>
            </a: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brush</a:t>
            </a:r>
          </a:p>
          <a:p>
            <a:pPr eaLnBrk="1" hangingPunct="1">
              <a:lnSpc>
                <a:spcPts val="863"/>
              </a:lnSpc>
            </a:pP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OR fingers</a:t>
            </a:r>
            <a:endParaRPr dirty="0" lang="en-US" smtClean="0" sz="800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dirty="0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>
              <a:lnSpc>
                <a:spcPts val="863"/>
              </a:lnSpc>
            </a:pP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Fluid texture, hydrating effect,</a:t>
            </a:r>
          </a:p>
          <a:p>
            <a:pPr eaLnBrk="1" hangingPunct="1">
              <a:lnSpc>
                <a:spcPts val="863"/>
              </a:lnSpc>
            </a:pP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easy to apply</a:t>
            </a:r>
            <a:b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</a:b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Perfect yet</a:t>
            </a:r>
            <a:b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</a:br>
            <a:r>
              <a:rPr dirty="0"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imperceptible make-up result</a:t>
            </a:r>
            <a:endParaRPr dirty="0" lang="en-US" sz="800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</p:txBody>
      </p:sp>
      <p:sp>
        <p:nvSpPr>
          <p:cNvPr id="30" name="Text Box 330"/>
          <p:cNvSpPr txBox="1">
            <a:spLocks noChangeArrowheads="1"/>
          </p:cNvSpPr>
          <p:nvPr/>
        </p:nvSpPr>
        <p:spPr bwMode="auto">
          <a:xfrm>
            <a:off x="623566" y="3519364"/>
            <a:ext cx="277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defTabSz="1042988"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defTabSz="1042988"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defTabSz="1042988"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defTabSz="1042988"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defTabSz="10429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defTabSz="10429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defTabSz="10429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defTabSz="10429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/>
            <a:r>
              <a:rPr dirty="0" lang="fr-FR" sz="10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PRODIGY POWERCELL SERUM DISCOVERY</a:t>
            </a:r>
            <a:endParaRPr dirty="0" lang="fr-FR" sz="1000">
              <a:solidFill>
                <a:schemeClr val="bg1"/>
              </a:solidFill>
              <a:latin charset="0" pitchFamily="34" typeface="Century Gothic"/>
            </a:endParaRPr>
          </a:p>
        </p:txBody>
      </p:sp>
      <p:pic>
        <p:nvPicPr>
          <p:cNvPr descr="1a.tif" id="31" name="Image 43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"/>
          <a:stretch>
            <a:fillRect/>
          </a:stretch>
        </p:blipFill>
        <p:spPr bwMode="auto">
          <a:xfrm>
            <a:off x="323528" y="4026098"/>
            <a:ext cx="98425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b.tif" id="32" name="Imag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5578" y="4035623"/>
            <a:ext cx="981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c.tif" id="33" name="Imag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6516" y="4035623"/>
            <a:ext cx="981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a.tif" id="34" name="Image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3257" y="4035821"/>
            <a:ext cx="981075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b.tif" id="35" name="Image 8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"/>
          <a:stretch>
            <a:fillRect/>
          </a:stretch>
        </p:blipFill>
        <p:spPr bwMode="auto">
          <a:xfrm>
            <a:off x="5436071" y="4035821"/>
            <a:ext cx="957263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c.tif" id="36" name="Image 8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8335" y="4010222"/>
            <a:ext cx="982662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7020273" y="5160971"/>
            <a:ext cx="2123728" cy="149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>
              <a:lnSpc>
                <a:spcPts val="863"/>
              </a:lnSpc>
              <a:spcBef>
                <a:spcPct val="500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DO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The client touches, feels and appreciates the result</a:t>
            </a:r>
            <a:endParaRPr lang="en-US" smtClean="0" sz="800" u="sng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SAY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Combined action </a:t>
            </a:r>
            <a:b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</a:b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of skincare and make-up: double youth grafting power</a:t>
            </a:r>
          </a:p>
          <a:p>
            <a:pPr eaLnBrk="1" hangingPunct="1">
              <a:lnSpc>
                <a:spcPts val="863"/>
              </a:lnSpc>
              <a:spcBef>
                <a:spcPts val="500"/>
              </a:spcBef>
            </a:pPr>
            <a:r>
              <a:rPr b="1" lang="en-US" smtClean="0" sz="800">
                <a:solidFill>
                  <a:schemeClr val="bg1"/>
                </a:solidFill>
                <a:latin charset="0" pitchFamily="34" typeface="Century Gothic"/>
              </a:rPr>
              <a:t>&gt; RESULT  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Complexion is smoothed, uniform, fresh and  radiant with youth  skin smoothed</a:t>
            </a:r>
          </a:p>
          <a:p>
            <a:pPr eaLnBrk="1" hangingPunct="1">
              <a:lnSpc>
                <a:spcPts val="863"/>
              </a:lnSpc>
            </a:pPr>
            <a:r>
              <a:rPr lang="en-US" smtClean="0" sz="8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uniformity recreated nude skin sensation</a:t>
            </a:r>
            <a:endParaRPr b="1" lang="en-US" sz="800">
              <a:solidFill>
                <a:schemeClr val="bg1"/>
              </a:solidFill>
              <a:latin charset="0" pitchFamily="34" typeface="Century Gothic"/>
              <a:cs charset="0" pitchFamily="34" typeface="Arial"/>
            </a:endParaRPr>
          </a:p>
        </p:txBody>
      </p:sp>
      <p:sp>
        <p:nvSpPr>
          <p:cNvPr id="38" name="Text Box 330"/>
          <p:cNvSpPr txBox="1">
            <a:spLocks noChangeArrowheads="1"/>
          </p:cNvSpPr>
          <p:nvPr/>
        </p:nvSpPr>
        <p:spPr bwMode="auto">
          <a:xfrm>
            <a:off x="4211960" y="3522539"/>
            <a:ext cx="50129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1pPr>
            <a:lvl2pPr defTabSz="1042988" eaLnBrk="0" hangingPunct="0" indent="-285750" marL="74295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2pPr>
            <a:lvl3pPr defTabSz="1042988" eaLnBrk="0" hangingPunct="0" indent="-228600" marL="11430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3pPr>
            <a:lvl4pPr defTabSz="1042988" eaLnBrk="0" hangingPunct="0" indent="-228600" marL="16002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4pPr>
            <a:lvl5pPr defTabSz="1042988" eaLnBrk="0" hangingPunct="0" indent="-228600" marL="2057400"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5pPr>
            <a:lvl6pPr defTabSz="10429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6pPr>
            <a:lvl7pPr defTabSz="10429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7pPr>
            <a:lvl8pPr defTabSz="10429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8pPr>
            <a:lvl9pPr defTabSz="10429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charset="0" pitchFamily="34" typeface="Arial"/>
                <a:ea charset="-128" pitchFamily="34" typeface="ＭＳ Ｐゴシック"/>
              </a:defRPr>
            </a:lvl9pPr>
          </a:lstStyle>
          <a:p>
            <a:pPr eaLnBrk="1" hangingPunct="1"/>
            <a:r>
              <a:rPr lang="en-US" smtClean="0" sz="1000">
                <a:solidFill>
                  <a:schemeClr val="bg1"/>
                </a:solidFill>
                <a:latin charset="0" pitchFamily="34" typeface="Century Gothic"/>
                <a:cs charset="0" pitchFamily="34" typeface="Arial"/>
              </a:rPr>
              <a:t>FOUNDATION DISCOVERY (example with PRODIGY POWERCELL FOUNDATION)</a:t>
            </a:r>
            <a:endParaRPr lang="en-US" sz="1000">
              <a:solidFill>
                <a:schemeClr val="bg1"/>
              </a:solidFill>
              <a:latin charset="0" pitchFamily="34" typeface="Century Gothic"/>
            </a:endParaRPr>
          </a:p>
        </p:txBody>
      </p:sp>
      <p:pic>
        <p:nvPicPr>
          <p:cNvPr descr="PRODIGY_POWERCELL" id="39" name="Picture 316"/>
          <p:cNvPicPr>
            <a:picLocks noChangeArrowheads="1"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66" y="3254251"/>
            <a:ext cx="2111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Connecteur droit 25"/>
          <p:cNvCxnSpPr>
            <a:cxnSpLocks noChangeShapeType="1"/>
          </p:cNvCxnSpPr>
          <p:nvPr/>
        </p:nvCxnSpPr>
        <p:spPr bwMode="auto">
          <a:xfrm>
            <a:off x="323528" y="3782889"/>
            <a:ext cx="3294063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Connecteur droit 25"/>
          <p:cNvCxnSpPr>
            <a:cxnSpLocks noChangeShapeType="1"/>
          </p:cNvCxnSpPr>
          <p:nvPr/>
        </p:nvCxnSpPr>
        <p:spPr bwMode="auto">
          <a:xfrm>
            <a:off x="4001766" y="3781301"/>
            <a:ext cx="3262312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2" name="Picture 30"/>
          <p:cNvPicPr>
            <a:picLocks noChangeArrowheads="1" noChangeAspect="1"/>
          </p:cNvPicPr>
          <p:nvPr/>
        </p:nvPicPr>
        <p:blipFill>
          <a:blip cstate="print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28" y="3212976"/>
            <a:ext cx="2936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9053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779139" y="2480368"/>
            <a:ext cx="3473451" cy="590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000" dirty="0">
                <a:solidFill>
                  <a:srgbClr val="8D7861"/>
                </a:solidFill>
                <a:latin typeface="Century Gothic" pitchFamily="34" charset="0"/>
              </a:rPr>
              <a:t>YES</a:t>
            </a:r>
          </a:p>
          <a:p>
            <a:pPr algn="ctr">
              <a:lnSpc>
                <a:spcPts val="1300"/>
              </a:lnSpc>
            </a:pPr>
            <a: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Proceed according to the service routine</a:t>
            </a:r>
            <a:b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</a:br>
            <a: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shown in the FOCUS brochure</a:t>
            </a: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4769222" y="2480368"/>
            <a:ext cx="2665412" cy="590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000" dirty="0">
                <a:solidFill>
                  <a:srgbClr val="8D7861"/>
                </a:solidFill>
                <a:latin typeface="Century Gothic" pitchFamily="34" charset="0"/>
              </a:rPr>
              <a:t>NO </a:t>
            </a:r>
          </a:p>
          <a:p>
            <a:pPr algn="ctr">
              <a:lnSpc>
                <a:spcPts val="1300"/>
              </a:lnSpc>
            </a:pPr>
            <a: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Offer an appointment</a:t>
            </a:r>
            <a:b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</a:br>
            <a: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to fit with the </a:t>
            </a:r>
            <a:r>
              <a:rPr lang="en-US" sz="1000" dirty="0" smtClean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customer</a:t>
            </a:r>
            <a:r>
              <a:rPr lang="en-US" altLang="fr-FR" sz="1000" dirty="0" smtClean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’</a:t>
            </a:r>
            <a:r>
              <a:rPr lang="en-US" sz="1000" dirty="0" smtClean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s </a:t>
            </a:r>
            <a:r>
              <a:rPr lang="en-US" sz="1000" dirty="0">
                <a:solidFill>
                  <a:srgbClr val="8D7861"/>
                </a:solidFill>
                <a:latin typeface="Century Gothic" pitchFamily="34" charset="0"/>
                <a:cs typeface="Arial" pitchFamily="34" charset="0"/>
              </a:rPr>
              <a:t>availability</a:t>
            </a:r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225698" y="1965721"/>
            <a:ext cx="8053784" cy="509587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en-US" altLang="fr-FR" sz="900" dirty="0">
                <a:latin typeface="Century Gothic" pitchFamily="34" charset="0"/>
              </a:rPr>
              <a:t>“</a:t>
            </a:r>
            <a:r>
              <a:rPr lang="en-US" sz="900" dirty="0">
                <a:latin typeface="Century Gothic" pitchFamily="34" charset="0"/>
              </a:rPr>
              <a:t>If you have a few </a:t>
            </a:r>
            <a:r>
              <a:rPr lang="en-US" sz="900" dirty="0" smtClean="0">
                <a:latin typeface="Century Gothic" pitchFamily="34" charset="0"/>
              </a:rPr>
              <a:t>moments, </a:t>
            </a:r>
            <a:r>
              <a:rPr lang="en-US" sz="900" dirty="0" smtClean="0">
                <a:latin typeface="Century Gothic" pitchFamily="34" charset="0"/>
              </a:rPr>
              <a:t>I</a:t>
            </a:r>
            <a:r>
              <a:rPr lang="en-US" altLang="fr-FR" sz="900" dirty="0" smtClean="0">
                <a:latin typeface="Century Gothic" pitchFamily="34" charset="0"/>
              </a:rPr>
              <a:t>’</a:t>
            </a:r>
            <a:r>
              <a:rPr lang="en-US" sz="900" dirty="0" smtClean="0">
                <a:latin typeface="Century Gothic" pitchFamily="34" charset="0"/>
              </a:rPr>
              <a:t>d </a:t>
            </a:r>
            <a:r>
              <a:rPr lang="en-US" sz="900" dirty="0">
                <a:latin typeface="Century Gothic" pitchFamily="34" charset="0"/>
              </a:rPr>
              <a:t>be delighted to show you how to create this beautiful look at home.</a:t>
            </a:r>
            <a:r>
              <a:rPr lang="en-US" altLang="fr-FR" sz="900" dirty="0">
                <a:latin typeface="Century Gothic" pitchFamily="34" charset="0"/>
              </a:rPr>
              <a:t>”</a:t>
            </a:r>
            <a:r>
              <a:rPr lang="en-US" altLang="ja-JP" sz="900" dirty="0">
                <a:latin typeface="Century Gothic" pitchFamily="34" charset="0"/>
              </a:rPr>
              <a:t> </a:t>
            </a:r>
            <a:endParaRPr lang="en-US" sz="900" dirty="0">
              <a:latin typeface="Century Gothic" pitchFamily="34" charset="0"/>
            </a:endParaRPr>
          </a:p>
        </p:txBody>
      </p:sp>
      <p:sp>
        <p:nvSpPr>
          <p:cNvPr id="12" name="Arrondir un rectangle avec un coin diagonal 15"/>
          <p:cNvSpPr/>
          <p:nvPr/>
        </p:nvSpPr>
        <p:spPr>
          <a:xfrm>
            <a:off x="250825" y="5205065"/>
            <a:ext cx="5078412" cy="384175"/>
          </a:xfrm>
          <a:prstGeom prst="round2Diag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lnSpc>
                <a:spcPts val="1300"/>
              </a:lnSpc>
              <a:spcBef>
                <a:spcPts val="600"/>
              </a:spcBef>
              <a:defRPr/>
            </a:pPr>
            <a:r>
              <a:rPr lang="en-US" sz="900" b="1" dirty="0" smtClean="0">
                <a:solidFill>
                  <a:schemeClr val="bg1"/>
                </a:solidFill>
                <a:latin typeface="Century Gothic" charset="0"/>
                <a:ea typeface="ＭＳ Ｐゴシック" charset="0"/>
                <a:cs typeface="Arial" charset="0"/>
              </a:rPr>
              <a:t>STEP 10 Finalize</a:t>
            </a:r>
          </a:p>
          <a:p>
            <a:pPr>
              <a:lnSpc>
                <a:spcPts val="1300"/>
              </a:lnSpc>
              <a:spcBef>
                <a:spcPts val="600"/>
              </a:spcBef>
              <a:defRPr/>
            </a:pPr>
            <a:r>
              <a:rPr lang="en-US" sz="900" dirty="0" smtClean="0">
                <a:solidFill>
                  <a:schemeClr val="bg1"/>
                </a:solidFill>
                <a:latin typeface="Century Gothic" charset="0"/>
                <a:ea typeface="ＭＳ Ｐゴシック" charset="0"/>
                <a:cs typeface="Arial" charset="0"/>
              </a:rPr>
              <a:t>Ask </a:t>
            </a:r>
            <a:r>
              <a:rPr lang="en-US" sz="900" dirty="0">
                <a:solidFill>
                  <a:schemeClr val="bg1"/>
                </a:solidFill>
                <a:latin typeface="Century Gothic" charset="0"/>
                <a:ea typeface="ＭＳ Ｐゴシック" charset="0"/>
                <a:cs typeface="Arial" charset="0"/>
              </a:rPr>
              <a:t>if she would like to be included in the HR address book</a:t>
            </a:r>
          </a:p>
        </p:txBody>
      </p:sp>
      <p:sp>
        <p:nvSpPr>
          <p:cNvPr id="13" name="ZoneTexte 19"/>
          <p:cNvSpPr txBox="1">
            <a:spLocks noChangeArrowheads="1"/>
          </p:cNvSpPr>
          <p:nvPr/>
        </p:nvSpPr>
        <p:spPr bwMode="auto">
          <a:xfrm>
            <a:off x="250825" y="1404492"/>
            <a:ext cx="496924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900" b="1" smtClean="0">
                <a:solidFill>
                  <a:schemeClr val="bg1"/>
                </a:solidFill>
                <a:latin typeface="Century Gothic" pitchFamily="34" charset="0"/>
              </a:rPr>
              <a:t>STEP 9 Offer the Focus Beauty Revelation service:</a:t>
            </a:r>
            <a:endParaRPr lang="en-US" sz="900" b="1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107527" y="4294836"/>
            <a:ext cx="299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+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013726" y="4294836"/>
            <a:ext cx="299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+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268201" y="4230203"/>
            <a:ext cx="299763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+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99189" y="4230203"/>
            <a:ext cx="299763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+</a:t>
            </a:r>
            <a:endParaRPr lang="fr-FR" sz="3600" dirty="0">
              <a:solidFill>
                <a:schemeClr val="bg1"/>
              </a:solidFill>
            </a:endParaRPr>
          </a:p>
        </p:txBody>
      </p:sp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9560" y="4086754"/>
            <a:ext cx="807359" cy="8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3" name="Picture 35" descr="Macintosh HD:Users:utilisateur-06:Desktop:HR MAQUILLAGE 23_03_2010:1. LE TEINT:PACK TEINT:PNG:MAGIC CONCEALER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08765"/>
            <a:ext cx="1033197" cy="130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222" y="3386843"/>
            <a:ext cx="1130234" cy="1698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3" descr="PRODIGY_POWERCE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4754"/>
            <a:ext cx="63976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5" descr="Powercell foundation -Pro Pow spf15 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884" y="3386844"/>
            <a:ext cx="814316" cy="154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7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780</Words>
  <Application>Microsoft Office PowerPoint</Application>
  <PresentationFormat>Affichage à l'écran (4:3)</PresentationFormat>
  <Paragraphs>130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PEIRELLO HERVE Stephanie</dc:creator>
  <cp:lastModifiedBy>PEIRELLO HERVE Stephanie</cp:lastModifiedBy>
  <cp:revision>89</cp:revision>
  <cp:lastPrinted>2013-02-11T16:07:26Z</cp:lastPrinted>
  <dcterms:created xsi:type="dcterms:W3CDTF">2012-10-26T12:08:58Z</dcterms:created>
  <dcterms:modified xsi:type="dcterms:W3CDTF">2013-02-13T09:29:46Z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248856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